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handoutMasterIdLst>
    <p:handoutMasterId r:id="rId88"/>
  </p:handoutMasterIdLst>
  <p:sldIdLst>
    <p:sldId id="435" r:id="rId2"/>
    <p:sldId id="355" r:id="rId3"/>
    <p:sldId id="344" r:id="rId4"/>
    <p:sldId id="432" r:id="rId5"/>
    <p:sldId id="411" r:id="rId6"/>
    <p:sldId id="410" r:id="rId7"/>
    <p:sldId id="431" r:id="rId8"/>
    <p:sldId id="434" r:id="rId9"/>
    <p:sldId id="452" r:id="rId10"/>
    <p:sldId id="408" r:id="rId11"/>
    <p:sldId id="412" r:id="rId12"/>
    <p:sldId id="414" r:id="rId13"/>
    <p:sldId id="416" r:id="rId14"/>
    <p:sldId id="417" r:id="rId15"/>
    <p:sldId id="418" r:id="rId16"/>
    <p:sldId id="419" r:id="rId17"/>
    <p:sldId id="457" r:id="rId18"/>
    <p:sldId id="421" r:id="rId19"/>
    <p:sldId id="422" r:id="rId20"/>
    <p:sldId id="423" r:id="rId21"/>
    <p:sldId id="424" r:id="rId22"/>
    <p:sldId id="425" r:id="rId23"/>
    <p:sldId id="428" r:id="rId24"/>
    <p:sldId id="426" r:id="rId25"/>
    <p:sldId id="427" r:id="rId26"/>
    <p:sldId id="263" r:id="rId27"/>
    <p:sldId id="429" r:id="rId28"/>
    <p:sldId id="274" r:id="rId29"/>
    <p:sldId id="359" r:id="rId30"/>
    <p:sldId id="357" r:id="rId31"/>
    <p:sldId id="345" r:id="rId32"/>
    <p:sldId id="368" r:id="rId33"/>
    <p:sldId id="310" r:id="rId34"/>
    <p:sldId id="436" r:id="rId35"/>
    <p:sldId id="437" r:id="rId36"/>
    <p:sldId id="438" r:id="rId37"/>
    <p:sldId id="439" r:id="rId38"/>
    <p:sldId id="440" r:id="rId39"/>
    <p:sldId id="458" r:id="rId40"/>
    <p:sldId id="405" r:id="rId41"/>
    <p:sldId id="403" r:id="rId42"/>
    <p:sldId id="380" r:id="rId43"/>
    <p:sldId id="401" r:id="rId44"/>
    <p:sldId id="407" r:id="rId45"/>
    <p:sldId id="441" r:id="rId46"/>
    <p:sldId id="459" r:id="rId47"/>
    <p:sldId id="442" r:id="rId48"/>
    <p:sldId id="443" r:id="rId49"/>
    <p:sldId id="444" r:id="rId50"/>
    <p:sldId id="445" r:id="rId51"/>
    <p:sldId id="446" r:id="rId52"/>
    <p:sldId id="447" r:id="rId53"/>
    <p:sldId id="448" r:id="rId54"/>
    <p:sldId id="449" r:id="rId55"/>
    <p:sldId id="450" r:id="rId56"/>
    <p:sldId id="451" r:id="rId57"/>
    <p:sldId id="399" r:id="rId58"/>
    <p:sldId id="371" r:id="rId59"/>
    <p:sldId id="372" r:id="rId60"/>
    <p:sldId id="377" r:id="rId61"/>
    <p:sldId id="373" r:id="rId62"/>
    <p:sldId id="379" r:id="rId63"/>
    <p:sldId id="378" r:id="rId64"/>
    <p:sldId id="374" r:id="rId65"/>
    <p:sldId id="387" r:id="rId66"/>
    <p:sldId id="388" r:id="rId67"/>
    <p:sldId id="376" r:id="rId68"/>
    <p:sldId id="311" r:id="rId69"/>
    <p:sldId id="430" r:id="rId70"/>
    <p:sldId id="370" r:id="rId71"/>
    <p:sldId id="386" r:id="rId72"/>
    <p:sldId id="318" r:id="rId73"/>
    <p:sldId id="320" r:id="rId74"/>
    <p:sldId id="319" r:id="rId75"/>
    <p:sldId id="389" r:id="rId76"/>
    <p:sldId id="315" r:id="rId77"/>
    <p:sldId id="461" r:id="rId78"/>
    <p:sldId id="390" r:id="rId79"/>
    <p:sldId id="363" r:id="rId80"/>
    <p:sldId id="455" r:id="rId81"/>
    <p:sldId id="398" r:id="rId82"/>
    <p:sldId id="454" r:id="rId83"/>
    <p:sldId id="460" r:id="rId84"/>
    <p:sldId id="456" r:id="rId85"/>
    <p:sldId id="406" r:id="rId8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gerstne"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p:cViewPr varScale="1">
        <p:scale>
          <a:sx n="74" d="100"/>
          <a:sy n="74" d="100"/>
        </p:scale>
        <p:origin x="-1680"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FFF7AA66-D5D4-4116-96DE-7531F466EF7A}" type="datetimeFigureOut">
              <a:rPr lang="en-US" smtClean="0"/>
              <a:pPr/>
              <a:t>2/10/2020</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447102A4-E63E-4A3B-92D9-EED367AC63D5}" type="slidenum">
              <a:rPr lang="en-US" smtClean="0"/>
              <a:pPr/>
              <a:t>‹#›</a:t>
            </a:fld>
            <a:endParaRPr lang="en-US"/>
          </a:p>
        </p:txBody>
      </p:sp>
    </p:spTree>
    <p:extLst>
      <p:ext uri="{BB962C8B-B14F-4D97-AF65-F5344CB8AC3E}">
        <p14:creationId xmlns="" xmlns:p14="http://schemas.microsoft.com/office/powerpoint/2010/main" val="3018842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81D44D35-67A4-44F8-A785-963187068DB8}" type="datetimeFigureOut">
              <a:rPr lang="en-US" smtClean="0"/>
              <a:pPr/>
              <a:t>2/10/2020</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2681ADF8-9BED-4661-A186-C72277AFE430}" type="slidenum">
              <a:rPr lang="en-US" smtClean="0"/>
              <a:pPr/>
              <a:t>‹#›</a:t>
            </a:fld>
            <a:endParaRPr lang="en-US"/>
          </a:p>
        </p:txBody>
      </p:sp>
    </p:spTree>
    <p:extLst>
      <p:ext uri="{BB962C8B-B14F-4D97-AF65-F5344CB8AC3E}">
        <p14:creationId xmlns="" xmlns:p14="http://schemas.microsoft.com/office/powerpoint/2010/main" val="424122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97">
              <a:defRPr/>
            </a:pPr>
            <a:r>
              <a:rPr lang="en-US" dirty="0"/>
              <a:t>We all have to</a:t>
            </a:r>
            <a:r>
              <a:rPr lang="en-US" baseline="0" dirty="0"/>
              <a:t> be prepared to deal with all types of disasters and MCIs from transportation accidents to structural collapses.</a:t>
            </a:r>
          </a:p>
          <a:p>
            <a:pPr defTabSz="929597">
              <a:defRPr/>
            </a:pPr>
            <a:r>
              <a:rPr lang="en-US" dirty="0"/>
              <a:t>Just parenthetical - Top</a:t>
            </a:r>
            <a:r>
              <a:rPr lang="en-US" baseline="0" dirty="0"/>
              <a:t> right and bottom left - </a:t>
            </a:r>
            <a:r>
              <a:rPr lang="en-US" b="1" dirty="0"/>
              <a:t>Joplin Tornado; </a:t>
            </a:r>
            <a:r>
              <a:rPr lang="en-US" dirty="0"/>
              <a:t>All bus pictures - </a:t>
            </a:r>
            <a:r>
              <a:rPr lang="en-US" b="1" dirty="0">
                <a:solidFill>
                  <a:schemeClr val="dk1"/>
                </a:solidFill>
              </a:rPr>
              <a:t>California tour bus</a:t>
            </a:r>
            <a:endParaRPr lang="en-US" dirty="0"/>
          </a:p>
          <a:p>
            <a:endParaRPr lang="en-US" dirty="0"/>
          </a:p>
        </p:txBody>
      </p:sp>
      <p:sp>
        <p:nvSpPr>
          <p:cNvPr id="4" name="Slide Number Placeholder 3"/>
          <p:cNvSpPr>
            <a:spLocks noGrp="1"/>
          </p:cNvSpPr>
          <p:nvPr>
            <p:ph type="sldNum" sz="quarter" idx="10"/>
          </p:nvPr>
        </p:nvSpPr>
        <p:spPr/>
        <p:txBody>
          <a:bodyPr/>
          <a:lstStyle/>
          <a:p>
            <a:fld id="{25DD6258-5ED8-49F5-B36E-BC9558D48795}" type="slidenum">
              <a:rPr lang="en-US" smtClean="0"/>
              <a:pPr/>
              <a:t>3</a:t>
            </a:fld>
            <a:endParaRPr lang="en-US"/>
          </a:p>
        </p:txBody>
      </p:sp>
    </p:spTree>
    <p:extLst>
      <p:ext uri="{BB962C8B-B14F-4D97-AF65-F5344CB8AC3E}">
        <p14:creationId xmlns="" xmlns:p14="http://schemas.microsoft.com/office/powerpoint/2010/main" val="193341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33</a:t>
            </a:fld>
            <a:endParaRPr lang="en-US" dirty="0"/>
          </a:p>
        </p:txBody>
      </p:sp>
    </p:spTree>
    <p:extLst>
      <p:ext uri="{BB962C8B-B14F-4D97-AF65-F5344CB8AC3E}">
        <p14:creationId xmlns="" xmlns:p14="http://schemas.microsoft.com/office/powerpoint/2010/main" val="111136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76417-0377-40A3-A0C6-1E77F648CDC0}" type="slidenum">
              <a:rPr lang="en-US" smtClean="0"/>
              <a:pPr/>
              <a:t>35</a:t>
            </a:fld>
            <a:endParaRPr lang="en-US" dirty="0"/>
          </a:p>
        </p:txBody>
      </p:sp>
    </p:spTree>
    <p:extLst>
      <p:ext uri="{BB962C8B-B14F-4D97-AF65-F5344CB8AC3E}">
        <p14:creationId xmlns="" xmlns:p14="http://schemas.microsoft.com/office/powerpoint/2010/main" val="46099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94001A-9D0C-49AC-B9AC-7E54FCD9CEAE}" type="slidenum">
              <a:rPr lang="en-US" smtClean="0">
                <a:solidFill>
                  <a:srgbClr val="000000"/>
                </a:solidFill>
              </a:rPr>
              <a:pPr fontAlgn="base">
                <a:spcBef>
                  <a:spcPct val="0"/>
                </a:spcBef>
                <a:spcAft>
                  <a:spcPct val="0"/>
                </a:spcAft>
                <a:defRPr/>
              </a:pPr>
              <a:t>37</a:t>
            </a:fld>
            <a:endParaRPr lang="en-US">
              <a:solidFill>
                <a:srgbClr val="000000"/>
              </a:solidFill>
            </a:endParaRPr>
          </a:p>
        </p:txBody>
      </p:sp>
    </p:spTree>
    <p:extLst>
      <p:ext uri="{BB962C8B-B14F-4D97-AF65-F5344CB8AC3E}">
        <p14:creationId xmlns="" xmlns:p14="http://schemas.microsoft.com/office/powerpoint/2010/main" val="327901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40</a:t>
            </a:fld>
            <a:endParaRPr lang="en-US"/>
          </a:p>
        </p:txBody>
      </p:sp>
    </p:spTree>
    <p:extLst>
      <p:ext uri="{BB962C8B-B14F-4D97-AF65-F5344CB8AC3E}">
        <p14:creationId xmlns="" xmlns:p14="http://schemas.microsoft.com/office/powerpoint/2010/main" val="78969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41</a:t>
            </a:fld>
            <a:endParaRPr lang="en-US"/>
          </a:p>
        </p:txBody>
      </p:sp>
    </p:spTree>
    <p:extLst>
      <p:ext uri="{BB962C8B-B14F-4D97-AF65-F5344CB8AC3E}">
        <p14:creationId xmlns="" xmlns:p14="http://schemas.microsoft.com/office/powerpoint/2010/main" val="1613178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don’t remember</a:t>
            </a:r>
            <a:r>
              <a:rPr lang="en-US" baseline="0" dirty="0" smtClean="0"/>
              <a:t> how, look in the “Policies and Documents” section on gdaha.surgenet.org</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Pre-hospital EMS will improve their patient tracking accuracy by using OHTrac.  Early use of OHTrac will also improve the accuracy of patient tracking as for the incident as the incident progresses. </a:t>
            </a:r>
          </a:p>
          <a:p>
            <a:r>
              <a:rPr lang="en-US" baseline="0" dirty="0"/>
              <a:t>The second option for entry of patients into </a:t>
            </a:r>
            <a:r>
              <a:rPr lang="en-US" baseline="0" dirty="0" err="1"/>
              <a:t>OHTrac</a:t>
            </a:r>
            <a:r>
              <a:rPr lang="en-US" baseline="0" dirty="0"/>
              <a:t> is for the Transport Officer to enter all patient data at just prior to them being transported to a healthcare facility.</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0676417-0377-40A3-A0C6-1E77F648CDC0}" type="slidenum">
              <a:rPr lang="en-US" smtClean="0"/>
              <a:pPr/>
              <a:t>44</a:t>
            </a:fld>
            <a:endParaRPr lang="en-US" dirty="0"/>
          </a:p>
        </p:txBody>
      </p:sp>
    </p:spTree>
    <p:extLst>
      <p:ext uri="{BB962C8B-B14F-4D97-AF65-F5344CB8AC3E}">
        <p14:creationId xmlns="" xmlns:p14="http://schemas.microsoft.com/office/powerpoint/2010/main" val="234234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Hospitals</a:t>
            </a:r>
            <a:r>
              <a:rPr lang="en-US" baseline="0" dirty="0"/>
              <a:t> and some EMS providers are using OHTrac for regional drills and exercises, so there may be more than one incident showing.  When incidents are created, their titles should be easily recognizable so that agency’s responsible for patient entry pick the correct incident and do not create a duplicate incident.  Regional drills have shown that duplicate incidents are a potential issue and personnel with regional hospital administrator permission levels have the ability to “copy” patients from one incident to another in order to combine duplicate incidents.  </a:t>
            </a:r>
          </a:p>
          <a:p>
            <a:endParaRPr lang="en-US" baseline="0" dirty="0"/>
          </a:p>
          <a:p>
            <a:r>
              <a:rPr lang="en-US" baseline="0" dirty="0"/>
              <a:t>The APP was designed for patient entry only and an incident can not be created from the APP.   There will be more information on this later.</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47</a:t>
            </a:fld>
            <a:endParaRPr lang="en-US"/>
          </a:p>
        </p:txBody>
      </p:sp>
    </p:spTree>
    <p:extLst>
      <p:ext uri="{BB962C8B-B14F-4D97-AF65-F5344CB8AC3E}">
        <p14:creationId xmlns="" xmlns:p14="http://schemas.microsoft.com/office/powerpoint/2010/main" val="648290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 has a built in scanning operation that will scan the bar code on triage tags. This slide shows the initial screen for patient entry when using the app. </a:t>
            </a:r>
          </a:p>
          <a:p>
            <a:r>
              <a:rPr lang="en-US" dirty="0"/>
              <a:t>The app was designed with pre-hospital EMS providers giving input during the development process.  The steps to enter patients are intuitive for the users.  EMS providers can enter patients while</a:t>
            </a:r>
            <a:r>
              <a:rPr lang="en-US" baseline="0" dirty="0"/>
              <a:t> </a:t>
            </a:r>
            <a:r>
              <a:rPr lang="en-US" dirty="0"/>
              <a:t>in the CCP, by the Transport Officer just prior to transport, or by crews </a:t>
            </a:r>
            <a:r>
              <a:rPr lang="en-US" dirty="0" err="1" smtClean="0"/>
              <a:t>enroute</a:t>
            </a:r>
            <a:r>
              <a:rPr lang="en-US" dirty="0" smtClean="0"/>
              <a:t> </a:t>
            </a:r>
            <a:r>
              <a:rPr lang="en-US" dirty="0"/>
              <a:t>to a hospital.  </a:t>
            </a:r>
          </a:p>
        </p:txBody>
      </p:sp>
      <p:sp>
        <p:nvSpPr>
          <p:cNvPr id="4" name="Slide Number Placeholder 3"/>
          <p:cNvSpPr>
            <a:spLocks noGrp="1"/>
          </p:cNvSpPr>
          <p:nvPr>
            <p:ph type="sldNum" sz="quarter" idx="10"/>
          </p:nvPr>
        </p:nvSpPr>
        <p:spPr/>
        <p:txBody>
          <a:bodyPr/>
          <a:lstStyle/>
          <a:p>
            <a:fld id="{2681ADF8-9BED-4661-A186-C72277AFE430}" type="slidenum">
              <a:rPr lang="en-US" smtClean="0"/>
              <a:pPr/>
              <a:t>48</a:t>
            </a:fld>
            <a:endParaRPr lang="en-US"/>
          </a:p>
        </p:txBody>
      </p:sp>
    </p:spTree>
    <p:extLst>
      <p:ext uri="{BB962C8B-B14F-4D97-AF65-F5344CB8AC3E}">
        <p14:creationId xmlns="" xmlns:p14="http://schemas.microsoft.com/office/powerpoint/2010/main" val="199012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only three (3) mandatory fields required</a:t>
            </a:r>
            <a:r>
              <a:rPr lang="en-US" baseline="0" dirty="0"/>
              <a:t> to enter a patient.  The status and location for the patients defaults to Patient Triaged and  their location listed as Scene to eliminate the need for EMS providers to add these fields.  After these three (3) mandatory fields are entered and the patient is ready for transport, the Transport Officer can update the patient data to include the </a:t>
            </a:r>
            <a:r>
              <a:rPr lang="en-US" baseline="0" dirty="0" err="1"/>
              <a:t>enroute</a:t>
            </a:r>
            <a:r>
              <a:rPr lang="en-US" baseline="0" dirty="0"/>
              <a:t> status (the patient listed as </a:t>
            </a:r>
            <a:r>
              <a:rPr lang="en-US" baseline="0" dirty="0" err="1"/>
              <a:t>enroute</a:t>
            </a:r>
            <a:r>
              <a:rPr lang="en-US" baseline="0" dirty="0"/>
              <a:t>) and hospital location  This can be easily accomplished and is demonstrated later.</a:t>
            </a:r>
          </a:p>
          <a:p>
            <a:endParaRPr lang="en-US" baseline="0" dirty="0"/>
          </a:p>
          <a:p>
            <a:r>
              <a:rPr lang="en-US" baseline="0" dirty="0"/>
              <a:t>The second option for entry of patients into OHTrac is for the Transport Officer to enter all patient data at just prior to them being transported to a healthcare facility.</a:t>
            </a:r>
            <a:endParaRPr lang="en-US" dirty="0"/>
          </a:p>
        </p:txBody>
      </p:sp>
      <p:sp>
        <p:nvSpPr>
          <p:cNvPr id="4" name="Slide Number Placeholder 3"/>
          <p:cNvSpPr>
            <a:spLocks noGrp="1"/>
          </p:cNvSpPr>
          <p:nvPr>
            <p:ph type="sldNum" sz="quarter" idx="10"/>
          </p:nvPr>
        </p:nvSpPr>
        <p:spPr/>
        <p:txBody>
          <a:bodyPr/>
          <a:lstStyle/>
          <a:p>
            <a:fld id="{10676417-0377-40A3-A0C6-1E77F648CDC0}" type="slidenum">
              <a:rPr lang="en-US" smtClean="0"/>
              <a:pPr/>
              <a:t>49</a:t>
            </a:fld>
            <a:endParaRPr lang="en-US" dirty="0"/>
          </a:p>
        </p:txBody>
      </p:sp>
    </p:spTree>
    <p:extLst>
      <p:ext uri="{BB962C8B-B14F-4D97-AF65-F5344CB8AC3E}">
        <p14:creationId xmlns="" xmlns:p14="http://schemas.microsoft.com/office/powerpoint/2010/main" val="218792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8CC012FE-1634-43C8-8F10-6314D1DC6D44}" type="slidenum">
              <a:rPr lang="en-US">
                <a:latin typeface="Times New Roman" pitchFamily="18" charset="0"/>
              </a:rPr>
              <a:pPr/>
              <a:t>5</a:t>
            </a:fld>
            <a:endParaRPr lang="en-US">
              <a:latin typeface="Times New Roman" pitchFamily="18"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698500" y="4409758"/>
            <a:ext cx="5588000" cy="4177665"/>
          </a:xfrm>
          <a:noFill/>
          <a:ln/>
        </p:spPr>
        <p:txBody>
          <a:bodyPr/>
          <a:lstStyle/>
          <a:p>
            <a:pPr eaLnBrk="1" hangingPunct="1"/>
            <a:r>
              <a:rPr lang="en-US" dirty="0">
                <a:latin typeface="Arial" pitchFamily="34" charset="0"/>
                <a:ea typeface="ＭＳ Ｐゴシック" charset="-128"/>
              </a:rPr>
              <a:t>Answers to the “key questions” allow you to place the patient in one of the 5 categories.  Each category is given a color code so that they can be recognized quickly.</a:t>
            </a:r>
          </a:p>
        </p:txBody>
      </p:sp>
    </p:spTree>
    <p:extLst>
      <p:ext uri="{BB962C8B-B14F-4D97-AF65-F5344CB8AC3E}">
        <p14:creationId xmlns="" xmlns:p14="http://schemas.microsoft.com/office/powerpoint/2010/main" val="410283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481">
              <a:defRPr/>
            </a:pPr>
            <a:r>
              <a:rPr lang="en-US" sz="1600" dirty="0"/>
              <a:t>UPDATING PATIENTS BY THE TRANSPORT OFFICER  As mentioned previously, the APP has a scanning function for the bar codes on triage tags.  This screen shot shows the initial patient entry page after patients have been triaged and entered into OHTrac.  The Transport Officer can use this scanning function to find the patient that is ready for transport to a hospital.   Once the patient is found, their status can be changed to “ENROUTE” and the location changed to the HOSPITAL where the patient is being transported.  SEE NEXT SLIDE  The data that EMS providers are being asked to enter is minimal and intuitive using the APP. </a:t>
            </a:r>
          </a:p>
        </p:txBody>
      </p:sp>
      <p:sp>
        <p:nvSpPr>
          <p:cNvPr id="4" name="Slide Number Placeholder 3"/>
          <p:cNvSpPr>
            <a:spLocks noGrp="1"/>
          </p:cNvSpPr>
          <p:nvPr>
            <p:ph type="sldNum" sz="quarter" idx="10"/>
          </p:nvPr>
        </p:nvSpPr>
        <p:spPr/>
        <p:txBody>
          <a:bodyPr/>
          <a:lstStyle/>
          <a:p>
            <a:fld id="{10676417-0377-40A3-A0C6-1E77F648CDC0}" type="slidenum">
              <a:rPr lang="en-US" smtClean="0"/>
              <a:pPr/>
              <a:t>52</a:t>
            </a:fld>
            <a:endParaRPr lang="en-US" dirty="0"/>
          </a:p>
        </p:txBody>
      </p:sp>
    </p:spTree>
    <p:extLst>
      <p:ext uri="{BB962C8B-B14F-4D97-AF65-F5344CB8AC3E}">
        <p14:creationId xmlns="" xmlns:p14="http://schemas.microsoft.com/office/powerpoint/2010/main" val="206313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medical information is added to the OHTrac System.  This is intentional as the system was designed for family reunification, not medical record keeping.  OHTRAC has undergone legal review and is HIPAA compliant.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10676417-0377-40A3-A0C6-1E77F648CDC0}" type="slidenum">
              <a:rPr lang="en-US" smtClean="0"/>
              <a:pPr/>
              <a:t>55</a:t>
            </a:fld>
            <a:endParaRPr lang="en-US" dirty="0"/>
          </a:p>
        </p:txBody>
      </p:sp>
    </p:spTree>
    <p:extLst>
      <p:ext uri="{BB962C8B-B14F-4D97-AF65-F5344CB8AC3E}">
        <p14:creationId xmlns="" xmlns:p14="http://schemas.microsoft.com/office/powerpoint/2010/main" val="2808307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presents the web-based</a:t>
            </a:r>
            <a:r>
              <a:rPr lang="en-US" baseline="0" dirty="0"/>
              <a:t> view of OHTrac.  If the Transport Office or a Dispatch Center has access to this system, all the patients entered into the incident are displayed on a single page.  The total number of patients by each triage category (triage status) are displayed on under the incident clock by their triage color.  The patients are also listed on the incident page by triage color and which hospital they are being transported.  The data in the patient field can be sorted by hospital to display how many patients and what severity of patients are being transported to that hospital.  In addition, when selecting the END LOCATION for the hospital destination, the hospitals are listed by specialty type for the Transport Officer.  For example, P = Pediatric hospital, B = Burn Center, and the various levels of Trauma Hospitals are displayed.  </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56</a:t>
            </a:fld>
            <a:endParaRPr lang="en-US" dirty="0"/>
          </a:p>
        </p:txBody>
      </p:sp>
    </p:spTree>
    <p:extLst>
      <p:ext uri="{BB962C8B-B14F-4D97-AF65-F5344CB8AC3E}">
        <p14:creationId xmlns="" xmlns:p14="http://schemas.microsoft.com/office/powerpoint/2010/main" val="91784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Alfred P. </a:t>
            </a:r>
            <a:r>
              <a:rPr lang="en-US" dirty="0" err="1" smtClean="0"/>
              <a:t>Murrah</a:t>
            </a:r>
            <a:r>
              <a:rPr lang="en-US" dirty="0" smtClean="0"/>
              <a:t> Building, Oklahoma City, 1995</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eaLnBrk="1" hangingPunct="1">
              <a:buFontTx/>
              <a:buChar char="•"/>
            </a:pPr>
            <a:r>
              <a:rPr lang="en-US" dirty="0">
                <a:latin typeface="Arial" charset="0"/>
              </a:rPr>
              <a:t>In the 1995 bombing of the </a:t>
            </a:r>
            <a:r>
              <a:rPr lang="en-US" dirty="0" err="1">
                <a:latin typeface="Arial" charset="0"/>
              </a:rPr>
              <a:t>Murrah</a:t>
            </a:r>
            <a:r>
              <a:rPr lang="en-US" dirty="0">
                <a:latin typeface="Arial" charset="0"/>
              </a:rPr>
              <a:t> Federal Building in Oklahoma City, 169 were killed, and over 800 were injured.  Evidence from the response indicated:</a:t>
            </a:r>
          </a:p>
          <a:p>
            <a:pPr lvl="1" eaLnBrk="1" hangingPunct="1">
              <a:buFontTx/>
              <a:buChar char="•"/>
            </a:pPr>
            <a:r>
              <a:rPr lang="en-US" dirty="0">
                <a:latin typeface="Arial" charset="0"/>
              </a:rPr>
              <a:t>More than 65% of the injured were transported by means other than EMS—self-transport!</a:t>
            </a:r>
          </a:p>
          <a:p>
            <a:pPr lvl="1" eaLnBrk="1" hangingPunct="1">
              <a:buFontTx/>
              <a:buChar char="•"/>
            </a:pPr>
            <a:r>
              <a:rPr lang="en-US" dirty="0">
                <a:latin typeface="Arial" charset="0"/>
              </a:rPr>
              <a:t>More than 60% went to hospitals within 1.5 miles of the event, showcasing the geographic effect (casualties go to the closest hospital to the event).  </a:t>
            </a:r>
          </a:p>
          <a:p>
            <a:pPr lvl="1" eaLnBrk="1" hangingPunct="1">
              <a:buFontTx/>
              <a:buChar char="•"/>
            </a:pPr>
            <a:r>
              <a:rPr lang="en-US" dirty="0">
                <a:latin typeface="Arial" charset="0"/>
              </a:rPr>
              <a:t>Bystanders performed the initial rescue efforts.  </a:t>
            </a:r>
          </a:p>
          <a:p>
            <a:pPr eaLnBrk="1" hangingPunct="1"/>
            <a:endParaRPr lang="en-US" dirty="0">
              <a:latin typeface="Arial" charset="0"/>
            </a:endParaRPr>
          </a:p>
          <a:p>
            <a:pPr eaLnBrk="1" hangingPunct="1">
              <a:buFontTx/>
              <a:buChar char="•"/>
            </a:pPr>
            <a:r>
              <a:rPr lang="en-US" dirty="0">
                <a:latin typeface="Arial" charset="0"/>
              </a:rPr>
              <a:t>Reference:  Hogan DE, </a:t>
            </a:r>
            <a:r>
              <a:rPr lang="en-US" dirty="0" err="1">
                <a:latin typeface="Arial" charset="0"/>
              </a:rPr>
              <a:t>Waeckerle</a:t>
            </a:r>
            <a:r>
              <a:rPr lang="en-US" dirty="0">
                <a:latin typeface="Arial" charset="0"/>
              </a:rPr>
              <a:t> JF, Dire DJ, </a:t>
            </a:r>
            <a:r>
              <a:rPr lang="en-US" dirty="0" err="1">
                <a:latin typeface="Arial" charset="0"/>
              </a:rPr>
              <a:t>Lillibridge</a:t>
            </a:r>
            <a:r>
              <a:rPr lang="en-US" dirty="0">
                <a:latin typeface="Arial" charset="0"/>
              </a:rPr>
              <a:t> SR, Emergency department impact of the Oklahoma City terrorist bombing , </a:t>
            </a:r>
            <a:r>
              <a:rPr lang="en-US" i="1" dirty="0">
                <a:latin typeface="Arial" charset="0"/>
              </a:rPr>
              <a:t>Ann </a:t>
            </a:r>
            <a:r>
              <a:rPr lang="en-US" i="1" dirty="0" err="1">
                <a:latin typeface="Arial" charset="0"/>
              </a:rPr>
              <a:t>Emer</a:t>
            </a:r>
            <a:r>
              <a:rPr lang="en-US" i="1" dirty="0">
                <a:latin typeface="Arial" charset="0"/>
              </a:rPr>
              <a:t> Med</a:t>
            </a:r>
            <a:r>
              <a:rPr lang="en-US" dirty="0">
                <a:latin typeface="Arial" charset="0"/>
              </a:rPr>
              <a:t>. 1999, 34(2), 160—167.  </a:t>
            </a:r>
          </a:p>
          <a:p>
            <a:pPr eaLnBrk="1" hangingPunct="1">
              <a:buFontTx/>
              <a:buChar char="•"/>
            </a:pPr>
            <a:endParaRPr lang="en-US" dirty="0">
              <a:latin typeface="Arial" charset="0"/>
            </a:endParaRPr>
          </a:p>
        </p:txBody>
      </p:sp>
      <p:sp>
        <p:nvSpPr>
          <p:cNvPr id="131076" name="Slide Number Placeholder 3"/>
          <p:cNvSpPr>
            <a:spLocks noGrp="1"/>
          </p:cNvSpPr>
          <p:nvPr>
            <p:ph type="sldNum" sz="quarter" idx="5"/>
          </p:nvPr>
        </p:nvSpPr>
        <p:spPr>
          <a:noFill/>
        </p:spPr>
        <p:txBody>
          <a:bodyPr/>
          <a:lstStyle/>
          <a:p>
            <a:fld id="{BD293C34-33B5-41C9-AC26-157AA49E0CF7}" type="slidenum">
              <a:rPr lang="en-US" smtClean="0">
                <a:latin typeface="Arial" charset="0"/>
              </a:rPr>
              <a:pPr/>
              <a:t>60</a:t>
            </a:fld>
            <a:endParaRPr lang="en-US">
              <a:latin typeface="Arial" charset="0"/>
            </a:endParaRPr>
          </a:p>
        </p:txBody>
      </p:sp>
    </p:spTree>
    <p:extLst>
      <p:ext uri="{BB962C8B-B14F-4D97-AF65-F5344CB8AC3E}">
        <p14:creationId xmlns="" xmlns:p14="http://schemas.microsoft.com/office/powerpoint/2010/main" val="2462846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62</a:t>
            </a:fld>
            <a:endParaRPr lang="en-US"/>
          </a:p>
        </p:txBody>
      </p:sp>
    </p:spTree>
    <p:extLst>
      <p:ext uri="{BB962C8B-B14F-4D97-AF65-F5344CB8AC3E}">
        <p14:creationId xmlns="" xmlns:p14="http://schemas.microsoft.com/office/powerpoint/2010/main" val="402838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 Vegas Harvest Route 91 Festival Shooting</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65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 a</a:t>
            </a:r>
            <a:r>
              <a:rPr lang="en-US" baseline="0" dirty="0"/>
              <a:t> dispatch center could log on to </a:t>
            </a:r>
            <a:r>
              <a:rPr lang="en-US" baseline="0" dirty="0" err="1"/>
              <a:t>OHTrac</a:t>
            </a:r>
            <a:r>
              <a:rPr lang="en-US" baseline="0" dirty="0"/>
              <a:t> and access the MCI incident to view how many of each triage level patients have been transported to each hospital.  Existing local communication methods and protocols could be integrated with </a:t>
            </a:r>
            <a:r>
              <a:rPr lang="en-US" baseline="0" dirty="0" err="1"/>
              <a:t>OHTrac</a:t>
            </a:r>
            <a:r>
              <a:rPr lang="en-US" baseline="0" dirty="0"/>
              <a:t> so that the triaged patients are transported to appropriate hospitals.</a:t>
            </a:r>
          </a:p>
          <a:p>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68</a:t>
            </a:fld>
            <a:endParaRPr lang="en-US"/>
          </a:p>
        </p:txBody>
      </p:sp>
    </p:spTree>
    <p:extLst>
      <p:ext uri="{BB962C8B-B14F-4D97-AF65-F5344CB8AC3E}">
        <p14:creationId xmlns="" xmlns:p14="http://schemas.microsoft.com/office/powerpoint/2010/main" val="2085491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track hospital capabilities with the MMRS Transport Officer Worksheet,</a:t>
            </a:r>
            <a:r>
              <a:rPr lang="en-US" baseline="0" dirty="0" smtClean="0"/>
              <a:t> but the MCI page is faster, much more effective, and dramatically reduces radio traffic.</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69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EMS, MCI page is MUCH better</a:t>
            </a:r>
          </a:p>
        </p:txBody>
      </p:sp>
      <p:sp>
        <p:nvSpPr>
          <p:cNvPr id="4" name="Slide Number Placeholder 3"/>
          <p:cNvSpPr>
            <a:spLocks noGrp="1"/>
          </p:cNvSpPr>
          <p:nvPr>
            <p:ph type="sldNum" sz="quarter" idx="10"/>
          </p:nvPr>
        </p:nvSpPr>
        <p:spPr/>
        <p:txBody>
          <a:bodyPr/>
          <a:lstStyle/>
          <a:p>
            <a:fld id="{2681ADF8-9BED-4661-A186-C72277AFE430}" type="slidenum">
              <a:rPr lang="en-US" smtClean="0"/>
              <a:pPr/>
              <a:t>70</a:t>
            </a:fld>
            <a:endParaRPr lang="en-US"/>
          </a:p>
        </p:txBody>
      </p:sp>
    </p:spTree>
    <p:extLst>
      <p:ext uri="{BB962C8B-B14F-4D97-AF65-F5344CB8AC3E}">
        <p14:creationId xmlns="" xmlns:p14="http://schemas.microsoft.com/office/powerpoint/2010/main" val="122332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4F73556-3DF1-4897-988E-AD617E7F8E62}" type="slidenum">
              <a:rPr lang="en-US"/>
              <a:pPr/>
              <a:t>6</a:t>
            </a:fld>
            <a:endParaRPr lang="en-US"/>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 xmlns:p14="http://schemas.microsoft.com/office/powerpoint/2010/main" val="789485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squiggly symbol represents an RFID tag</a:t>
            </a:r>
            <a:r>
              <a:rPr lang="en-US" baseline="0" dirty="0" smtClean="0"/>
              <a:t> that is only on Live (white) Treatment Tags.  The RFID is read-only by healthcare facilities that use them, and the only information in the RFID is a number to be used as a patient identifier.  It does not contain any of the information written on the tag.  The QR code simply routes someone who scans it to </a:t>
            </a:r>
          </a:p>
          <a:p>
            <a:r>
              <a:rPr lang="en-US" baseline="0" dirty="0" smtClean="0"/>
              <a:t>the website www.DaytonMMRS.org so they can find more information.</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sz="1400" dirty="0">
              <a:solidFill>
                <a:prstClr val="black"/>
              </a:solidFill>
            </a:endParaRPr>
          </a:p>
        </p:txBody>
      </p:sp>
      <p:sp>
        <p:nvSpPr>
          <p:cNvPr id="4" name="Slide Number Placeholder 3"/>
          <p:cNvSpPr>
            <a:spLocks noGrp="1"/>
          </p:cNvSpPr>
          <p:nvPr>
            <p:ph type="sldNum" sz="quarter" idx="10"/>
          </p:nvPr>
        </p:nvSpPr>
        <p:spPr/>
        <p:txBody>
          <a:bodyPr/>
          <a:lstStyle/>
          <a:p>
            <a:fld id="{10676417-0377-40A3-A0C6-1E77F648CDC0}" type="slidenum">
              <a:rPr lang="en-US" smtClean="0"/>
              <a:pPr/>
              <a:t>26</a:t>
            </a:fld>
            <a:endParaRPr lang="en-US" dirty="0"/>
          </a:p>
        </p:txBody>
      </p:sp>
    </p:spTree>
    <p:extLst>
      <p:ext uri="{BB962C8B-B14F-4D97-AF65-F5344CB8AC3E}">
        <p14:creationId xmlns="" xmlns:p14="http://schemas.microsoft.com/office/powerpoint/2010/main" val="167543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log patients on the MMRS Transport</a:t>
            </a:r>
            <a:r>
              <a:rPr lang="en-US" baseline="0" dirty="0" smtClean="0"/>
              <a:t> Log distributed throughout the region, but </a:t>
            </a:r>
            <a:r>
              <a:rPr lang="en-US" baseline="0" dirty="0" err="1" smtClean="0"/>
              <a:t>OHTrac</a:t>
            </a:r>
            <a:r>
              <a:rPr lang="en-US" baseline="0" dirty="0" smtClean="0"/>
              <a:t> is faster, easier, and your information is instantly shared with hospitals.</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10676417-0377-40A3-A0C6-1E77F648CDC0}" type="slidenum">
              <a:rPr lang="en-US" smtClean="0"/>
              <a:pPr/>
              <a:t>28</a:t>
            </a:fld>
            <a:endParaRPr lang="en-US"/>
          </a:p>
        </p:txBody>
      </p:sp>
    </p:spTree>
    <p:extLst>
      <p:ext uri="{BB962C8B-B14F-4D97-AF65-F5344CB8AC3E}">
        <p14:creationId xmlns="" xmlns:p14="http://schemas.microsoft.com/office/powerpoint/2010/main" val="142464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Imagine if someone</a:t>
            </a:r>
            <a:r>
              <a:rPr lang="en-US" baseline="0" dirty="0"/>
              <a:t> you care about was at the Boston Marathon in 2013?  How would you find out if they were at a hospital, or </a:t>
            </a:r>
            <a:r>
              <a:rPr lang="en-US" baseline="0"/>
              <a:t>which hospital?</a:t>
            </a:r>
            <a:endParaRPr lang="en-US"/>
          </a:p>
        </p:txBody>
      </p:sp>
      <p:sp>
        <p:nvSpPr>
          <p:cNvPr id="4" name="Slide Number Placeholder 3"/>
          <p:cNvSpPr>
            <a:spLocks noGrp="1"/>
          </p:cNvSpPr>
          <p:nvPr>
            <p:ph type="sldNum" sz="quarter" idx="10"/>
          </p:nvPr>
        </p:nvSpPr>
        <p:spPr/>
        <p:txBody>
          <a:bodyPr/>
          <a:lstStyle/>
          <a:p>
            <a:fld id="{2681ADF8-9BED-4661-A186-C72277AFE430}" type="slidenum">
              <a:rPr lang="en-US" smtClean="0"/>
              <a:pPr/>
              <a:t>29</a:t>
            </a:fld>
            <a:endParaRPr lang="en-US"/>
          </a:p>
        </p:txBody>
      </p:sp>
    </p:spTree>
    <p:extLst>
      <p:ext uri="{BB962C8B-B14F-4D97-AF65-F5344CB8AC3E}">
        <p14:creationId xmlns="" xmlns:p14="http://schemas.microsoft.com/office/powerpoint/2010/main" val="187570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Sandy Hook School, Newtown,</a:t>
            </a:r>
            <a:r>
              <a:rPr lang="en-US" baseline="0" dirty="0" smtClean="0"/>
              <a:t> CT</a:t>
            </a:r>
            <a:endParaRPr lang="en-US" dirty="0"/>
          </a:p>
        </p:txBody>
      </p:sp>
      <p:sp>
        <p:nvSpPr>
          <p:cNvPr id="4" name="Slide Number Placeholder 3"/>
          <p:cNvSpPr>
            <a:spLocks noGrp="1"/>
          </p:cNvSpPr>
          <p:nvPr>
            <p:ph type="sldNum" sz="quarter" idx="10"/>
          </p:nvPr>
        </p:nvSpPr>
        <p:spPr/>
        <p:txBody>
          <a:bodyPr/>
          <a:lstStyle/>
          <a:p>
            <a:fld id="{2681ADF8-9BED-4661-A186-C72277AFE430}"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08592F7-4270-48C8-AAA6-43CFD8A42240}" type="datetimeFigureOut">
              <a:rPr lang="en-US" smtClean="0"/>
              <a:pPr/>
              <a:t>2/10/2020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E8F1EB2-8129-41EC-B5D9-4C7121BED80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8592F7-4270-48C8-AAA6-43CFD8A42240}" type="datetimeFigureOut">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8F1EB2-8129-41EC-B5D9-4C7121BED80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08592F7-4270-48C8-AAA6-43CFD8A42240}" type="datetimeFigureOut">
              <a:rPr lang="en-US" smtClean="0"/>
              <a:pPr/>
              <a:t>2/10/2020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E8F1EB2-8129-41EC-B5D9-4C7121BED80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08592F7-4270-48C8-AAA6-43CFD8A42240}" type="datetimeFigureOut">
              <a:rPr lang="en-US" smtClean="0"/>
              <a:pPr/>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E8F1EB2-8129-41EC-B5D9-4C7121BED80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08592F7-4270-48C8-AAA6-43CFD8A42240}" type="datetimeFigureOut">
              <a:rPr lang="en-US" smtClean="0"/>
              <a:pPr/>
              <a:t>2/10/2020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E8F1EB2-8129-41EC-B5D9-4C7121BED80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08592F7-4270-48C8-AAA6-43CFD8A42240}" type="datetimeFigureOut">
              <a:rPr lang="en-US" smtClean="0"/>
              <a:pPr/>
              <a:t>2/10/2020</a:t>
            </a:fld>
            <a:endParaRPr lang="en-US"/>
          </a:p>
        </p:txBody>
      </p:sp>
      <p:sp>
        <p:nvSpPr>
          <p:cNvPr id="10" name="Slide Number Placeholder 9"/>
          <p:cNvSpPr>
            <a:spLocks noGrp="1"/>
          </p:cNvSpPr>
          <p:nvPr>
            <p:ph type="sldNum" sz="quarter" idx="16"/>
          </p:nvPr>
        </p:nvSpPr>
        <p:spPr/>
        <p:txBody>
          <a:bodyPr rtlCol="0"/>
          <a:lstStyle/>
          <a:p>
            <a:fld id="{0E8F1EB2-8129-41EC-B5D9-4C7121BED80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08592F7-4270-48C8-AAA6-43CFD8A42240}" type="datetimeFigureOut">
              <a:rPr lang="en-US" smtClean="0"/>
              <a:pPr/>
              <a:t>2/10/2020</a:t>
            </a:fld>
            <a:endParaRPr lang="en-US"/>
          </a:p>
        </p:txBody>
      </p:sp>
      <p:sp>
        <p:nvSpPr>
          <p:cNvPr id="12" name="Slide Number Placeholder 11"/>
          <p:cNvSpPr>
            <a:spLocks noGrp="1"/>
          </p:cNvSpPr>
          <p:nvPr>
            <p:ph type="sldNum" sz="quarter" idx="16"/>
          </p:nvPr>
        </p:nvSpPr>
        <p:spPr/>
        <p:txBody>
          <a:bodyPr rtlCol="0"/>
          <a:lstStyle/>
          <a:p>
            <a:fld id="{0E8F1EB2-8129-41EC-B5D9-4C7121BED80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08592F7-4270-48C8-AAA6-43CFD8A42240}" type="datetimeFigureOut">
              <a:rPr lang="en-US" smtClean="0"/>
              <a:pPr/>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E8F1EB2-8129-41EC-B5D9-4C7121BED80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592F7-4270-48C8-AAA6-43CFD8A42240}" type="datetimeFigureOut">
              <a:rPr lang="en-US" smtClean="0"/>
              <a:pPr/>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E8F1EB2-8129-41EC-B5D9-4C7121BED80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08592F7-4270-48C8-AAA6-43CFD8A42240}" type="datetimeFigureOut">
              <a:rPr lang="en-US" smtClean="0"/>
              <a:pPr/>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E8F1EB2-8129-41EC-B5D9-4C7121BED80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08592F7-4270-48C8-AAA6-43CFD8A42240}" type="datetimeFigureOut">
              <a:rPr lang="en-US" smtClean="0"/>
              <a:pPr/>
              <a:t>2/10/2020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E8F1EB2-8129-41EC-B5D9-4C7121BED80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08592F7-4270-48C8-AAA6-43CFD8A42240}" type="datetimeFigureOut">
              <a:rPr lang="en-US" smtClean="0"/>
              <a:pPr/>
              <a:t>2/10/2020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E8F1EB2-8129-41EC-B5D9-4C7121BED80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daha.surgenet.org/SignIn.asp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daha2.surgenet.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gmvemsc.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990600"/>
          </a:xfrm>
        </p:spPr>
        <p:txBody>
          <a:bodyPr>
            <a:normAutofit/>
          </a:bodyPr>
          <a:lstStyle/>
          <a:p>
            <a:r>
              <a:rPr lang="en-US" b="1" dirty="0">
                <a:solidFill>
                  <a:schemeClr val="tx1">
                    <a:lumMod val="95000"/>
                    <a:lumOff val="5000"/>
                  </a:schemeClr>
                </a:solidFill>
                <a:hlinkClick r:id="rId2"/>
              </a:rPr>
              <a:t>https://gdaha.surgenet.org</a:t>
            </a:r>
            <a:endParaRPr lang="en-US" b="1" dirty="0">
              <a:solidFill>
                <a:schemeClr val="tx1">
                  <a:lumMod val="95000"/>
                  <a:lumOff val="5000"/>
                </a:schemeClr>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202" t="9009" r="24201" b="40000"/>
          <a:stretch/>
        </p:blipFill>
        <p:spPr bwMode="auto">
          <a:xfrm>
            <a:off x="275025" y="1524000"/>
            <a:ext cx="8593951" cy="5308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7837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097"/>
          </a:xfrm>
        </p:spPr>
        <p:txBody>
          <a:bodyPr>
            <a:normAutofit fontScale="90000"/>
          </a:bodyPr>
          <a:lstStyle/>
          <a:p>
            <a:pPr algn="ctr"/>
            <a:r>
              <a:rPr lang="en-US" b="1" dirty="0"/>
              <a:t>MCI Communications </a:t>
            </a:r>
            <a:br>
              <a:rPr lang="en-US" b="1" dirty="0"/>
            </a:br>
            <a:r>
              <a:rPr lang="en-US" b="1" dirty="0"/>
              <a:t>Quarterly Triage Day Drills</a:t>
            </a:r>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10</a:t>
            </a:fld>
            <a:endParaRPr lang="en-US" dirty="0"/>
          </a:p>
        </p:txBody>
      </p:sp>
      <p:sp>
        <p:nvSpPr>
          <p:cNvPr id="3" name="Content Placeholder 2"/>
          <p:cNvSpPr>
            <a:spLocks noGrp="1"/>
          </p:cNvSpPr>
          <p:nvPr>
            <p:ph sz="quarter" idx="1"/>
          </p:nvPr>
        </p:nvSpPr>
        <p:spPr>
          <a:xfrm>
            <a:off x="356260" y="1752600"/>
            <a:ext cx="8610600" cy="4800600"/>
          </a:xfrm>
        </p:spPr>
        <p:txBody>
          <a:bodyPr>
            <a:noAutofit/>
          </a:bodyPr>
          <a:lstStyle/>
          <a:p>
            <a:pPr lvl="1"/>
            <a:r>
              <a:rPr lang="en-US" sz="2400" b="1" dirty="0">
                <a:effectLst>
                  <a:outerShdw blurRad="38100" dist="38100" dir="2700000" algn="tl">
                    <a:srgbClr val="000000">
                      <a:alpha val="43137"/>
                    </a:srgbClr>
                  </a:outerShdw>
                </a:effectLst>
              </a:rPr>
              <a:t>Agreed on by GDAHA Domestic Preparedness Coalition, GMVEMSC, MVFEA, GMCFCA, et al</a:t>
            </a:r>
          </a:p>
          <a:p>
            <a:pPr lvl="1"/>
            <a:r>
              <a:rPr lang="en-US" sz="2400" b="1" dirty="0">
                <a:effectLst>
                  <a:outerShdw blurRad="38100" dist="38100" dir="2700000" algn="tl">
                    <a:srgbClr val="000000">
                      <a:alpha val="43137"/>
                    </a:srgbClr>
                  </a:outerShdw>
                </a:effectLst>
              </a:rPr>
              <a:t>24 hours each quarter </a:t>
            </a:r>
          </a:p>
          <a:p>
            <a:pPr lvl="1"/>
            <a:r>
              <a:rPr lang="en-US" sz="2400" b="1" dirty="0">
                <a:effectLst>
                  <a:outerShdw blurRad="38100" dist="38100" dir="2700000" algn="tl">
                    <a:srgbClr val="000000">
                      <a:alpha val="43137"/>
                    </a:srgbClr>
                  </a:outerShdw>
                </a:effectLst>
              </a:rPr>
              <a:t>Day of week different each quarter so all ED &amp; EMS personnel have opportunities to participate</a:t>
            </a:r>
          </a:p>
          <a:p>
            <a:pPr lvl="1"/>
            <a:r>
              <a:rPr lang="en-US" sz="2400" b="1" dirty="0">
                <a:effectLst>
                  <a:outerShdw blurRad="38100" dist="38100" dir="2700000" algn="tl">
                    <a:srgbClr val="000000">
                      <a:alpha val="43137"/>
                    </a:srgbClr>
                  </a:outerShdw>
                </a:effectLst>
              </a:rPr>
              <a:t>Day selected each quarter by GDAHA Communications Committee </a:t>
            </a:r>
          </a:p>
          <a:p>
            <a:pPr lvl="1"/>
            <a:r>
              <a:rPr lang="en-US" sz="2400" b="1" dirty="0">
                <a:effectLst>
                  <a:outerShdw blurRad="38100" dist="38100" dir="2700000" algn="tl">
                    <a:srgbClr val="000000">
                      <a:alpha val="43137"/>
                    </a:srgbClr>
                  </a:outerShdw>
                </a:effectLst>
              </a:rPr>
              <a:t>Communicated to all hospitals and EMS agencies</a:t>
            </a:r>
          </a:p>
          <a:p>
            <a:pPr lvl="1"/>
            <a:r>
              <a:rPr lang="en-US" sz="2400" b="1" dirty="0">
                <a:effectLst>
                  <a:outerShdw blurRad="38100" dist="38100" dir="2700000" algn="tl">
                    <a:srgbClr val="000000">
                      <a:alpha val="43137"/>
                    </a:srgbClr>
                  </a:outerShdw>
                </a:effectLst>
              </a:rPr>
              <a:t>Includes Ribbons, “</a:t>
            </a:r>
            <a:r>
              <a:rPr lang="en-US" sz="2400" b="1" i="1" dirty="0">
                <a:effectLst>
                  <a:outerShdw blurRad="38100" dist="38100" dir="2700000" algn="tl">
                    <a:srgbClr val="000000">
                      <a:alpha val="43137"/>
                    </a:srgbClr>
                  </a:outerShdw>
                </a:effectLst>
              </a:rPr>
              <a:t>Treatment</a:t>
            </a:r>
            <a:r>
              <a:rPr lang="en-US" sz="2400" b="1" dirty="0">
                <a:effectLst>
                  <a:outerShdw blurRad="38100" dist="38100" dir="2700000" algn="tl">
                    <a:srgbClr val="000000">
                      <a:alpha val="43137"/>
                    </a:srgbClr>
                  </a:outerShdw>
                </a:effectLst>
              </a:rPr>
              <a:t>” Tags, MCI Radio Talk Groups, MCI page, </a:t>
            </a:r>
            <a:r>
              <a:rPr lang="en-US" sz="2400" b="1" dirty="0" err="1">
                <a:effectLst>
                  <a:outerShdw blurRad="38100" dist="38100" dir="2700000" algn="tl">
                    <a:srgbClr val="000000">
                      <a:alpha val="43137"/>
                    </a:srgbClr>
                  </a:outerShdw>
                </a:effectLst>
              </a:rPr>
              <a:t>OHTrac</a:t>
            </a:r>
            <a:endParaRPr lang="en-US" sz="2400" b="1" dirty="0">
              <a:effectLst>
                <a:outerShdw blurRad="38100" dist="38100" dir="2700000" algn="tl">
                  <a:srgbClr val="000000">
                    <a:alpha val="43137"/>
                  </a:srgbClr>
                </a:outerShdw>
              </a:effectLst>
            </a:endParaRPr>
          </a:p>
          <a:p>
            <a:pPr lvl="1"/>
            <a:r>
              <a:rPr lang="en-US" sz="2400" b="1" dirty="0">
                <a:effectLst>
                  <a:outerShdw blurRad="38100" dist="38100" dir="2700000" algn="tl">
                    <a:srgbClr val="000000">
                      <a:alpha val="43137"/>
                    </a:srgbClr>
                  </a:outerShdw>
                </a:effectLst>
              </a:rPr>
              <a:t>OPPORTUNITY FOR US ALL TO WORK TOGETHER</a:t>
            </a:r>
          </a:p>
        </p:txBody>
      </p:sp>
    </p:spTree>
    <p:extLst>
      <p:ext uri="{BB962C8B-B14F-4D97-AF65-F5344CB8AC3E}">
        <p14:creationId xmlns="" xmlns:p14="http://schemas.microsoft.com/office/powerpoint/2010/main" val="1197399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_triage-cards-final_TRAINING.JPG"/>
          <p:cNvPicPr>
            <a:picLocks noChangeAspect="1"/>
          </p:cNvPicPr>
          <p:nvPr/>
        </p:nvPicPr>
        <p:blipFill>
          <a:blip r:embed="rId2" cstate="print"/>
          <a:stretch>
            <a:fillRect/>
          </a:stretch>
        </p:blipFill>
        <p:spPr>
          <a:xfrm>
            <a:off x="2667000" y="0"/>
            <a:ext cx="2649682" cy="6858000"/>
          </a:xfrm>
          <a:prstGeom prst="rect">
            <a:avLst/>
          </a:prstGeom>
        </p:spPr>
      </p:pic>
      <p:pic>
        <p:nvPicPr>
          <p:cNvPr id="31" name="Picture 30" descr="FIRE_triage-cards-final_Live.jpg"/>
          <p:cNvPicPr>
            <a:picLocks noChangeAspect="1"/>
          </p:cNvPicPr>
          <p:nvPr/>
        </p:nvPicPr>
        <p:blipFill>
          <a:blip r:embed="rId3" cstate="print"/>
          <a:stretch>
            <a:fillRect/>
          </a:stretch>
        </p:blipFill>
        <p:spPr>
          <a:xfrm>
            <a:off x="0" y="0"/>
            <a:ext cx="2649682" cy="6858000"/>
          </a:xfrm>
          <a:prstGeom prst="rect">
            <a:avLst/>
          </a:prstGeom>
        </p:spPr>
      </p:pic>
      <p:pic>
        <p:nvPicPr>
          <p:cNvPr id="130049" name="Picture 1"/>
          <p:cNvPicPr>
            <a:picLocks noChangeAspect="1" noChangeArrowheads="1"/>
          </p:cNvPicPr>
          <p:nvPr/>
        </p:nvPicPr>
        <p:blipFill>
          <a:blip r:embed="rId4" cstate="print"/>
          <a:srcRect l="35000" t="9333" r="45000" b="8000"/>
          <a:stretch>
            <a:fillRect/>
          </a:stretch>
        </p:blipFill>
        <p:spPr bwMode="auto">
          <a:xfrm>
            <a:off x="5486400" y="0"/>
            <a:ext cx="2654710" cy="6858000"/>
          </a:xfrm>
          <a:prstGeom prst="rect">
            <a:avLst/>
          </a:prstGeom>
          <a:noFill/>
          <a:ln w="9525">
            <a:noFill/>
            <a:miter lim="800000"/>
            <a:headEnd/>
            <a:tailEnd/>
          </a:ln>
        </p:spPr>
      </p:pic>
      <p:sp>
        <p:nvSpPr>
          <p:cNvPr id="6" name="Oval 5"/>
          <p:cNvSpPr/>
          <p:nvPr/>
        </p:nvSpPr>
        <p:spPr>
          <a:xfrm>
            <a:off x="5105400" y="76200"/>
            <a:ext cx="3035710" cy="67056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200" y="76200"/>
            <a:ext cx="3035710" cy="67056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564604661"/>
      </p:ext>
    </p:extLst>
  </p:cSld>
  <p:clrMapOvr>
    <a:masterClrMapping/>
  </p:clrMapOvr>
  <p:transition advTm="1214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RE_triage-cards-final_TRAINING2.jpg"/>
          <p:cNvPicPr>
            <a:picLocks noChangeAspect="1"/>
          </p:cNvPicPr>
          <p:nvPr/>
        </p:nvPicPr>
        <p:blipFill>
          <a:blip r:embed="rId2" cstate="print"/>
          <a:stretch>
            <a:fillRect/>
          </a:stretch>
        </p:blipFill>
        <p:spPr>
          <a:xfrm>
            <a:off x="838200" y="125506"/>
            <a:ext cx="2601191" cy="6732494"/>
          </a:xfrm>
          <a:prstGeom prst="rect">
            <a:avLst/>
          </a:prstGeom>
        </p:spPr>
      </p:pic>
      <p:pic>
        <p:nvPicPr>
          <p:cNvPr id="5" name="Content Placeholder 4" descr="FIRE_triage-cards-final_TRAINING2.jpg"/>
          <p:cNvPicPr>
            <a:picLocks noGrp="1" noChangeAspect="1"/>
          </p:cNvPicPr>
          <p:nvPr>
            <p:ph idx="1"/>
          </p:nvPr>
        </p:nvPicPr>
        <p:blipFill>
          <a:blip r:embed="rId2" cstate="print"/>
          <a:srcRect l="22857" t="73636"/>
          <a:stretch>
            <a:fillRect/>
          </a:stretch>
        </p:blipFill>
        <p:spPr>
          <a:xfrm>
            <a:off x="6781800" y="5038166"/>
            <a:ext cx="2057400" cy="1819834"/>
          </a:xfrm>
          <a:prstGeom prst="rect">
            <a:avLst/>
          </a:prstGeom>
        </p:spPr>
      </p:pic>
      <p:pic>
        <p:nvPicPr>
          <p:cNvPr id="7" name="Picture 6" descr="FIRE_triage-cards-final_TRAINING2.jpg"/>
          <p:cNvPicPr>
            <a:picLocks noChangeAspect="1"/>
          </p:cNvPicPr>
          <p:nvPr/>
        </p:nvPicPr>
        <p:blipFill>
          <a:blip r:embed="rId2" cstate="print"/>
          <a:srcRect b="26032"/>
          <a:stretch>
            <a:fillRect/>
          </a:stretch>
        </p:blipFill>
        <p:spPr>
          <a:xfrm>
            <a:off x="5334000" y="0"/>
            <a:ext cx="2601191" cy="4979894"/>
          </a:xfrm>
          <a:prstGeom prst="rect">
            <a:avLst/>
          </a:prstGeom>
        </p:spPr>
      </p:pic>
      <p:pic>
        <p:nvPicPr>
          <p:cNvPr id="8" name="Content Placeholder 4" descr="FIRE_triage-cards-final_TRAINING2.jpg"/>
          <p:cNvPicPr>
            <a:picLocks noChangeAspect="1"/>
          </p:cNvPicPr>
          <p:nvPr/>
        </p:nvPicPr>
        <p:blipFill>
          <a:blip r:embed="rId2" cstate="print"/>
          <a:srcRect t="73636" r="74286"/>
          <a:stretch>
            <a:fillRect/>
          </a:stretch>
        </p:blipFill>
        <p:spPr>
          <a:xfrm>
            <a:off x="4648200" y="5038166"/>
            <a:ext cx="685800" cy="1819834"/>
          </a:xfrm>
          <a:prstGeom prst="rect">
            <a:avLst/>
          </a:prstGeom>
        </p:spPr>
      </p:pic>
      <p:sp>
        <p:nvSpPr>
          <p:cNvPr id="6" name="Oval 5"/>
          <p:cNvSpPr/>
          <p:nvPr/>
        </p:nvSpPr>
        <p:spPr>
          <a:xfrm>
            <a:off x="6553200" y="4724400"/>
            <a:ext cx="2590800" cy="2108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5800" y="4876800"/>
            <a:ext cx="1066800" cy="2032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30376251"/>
      </p:ext>
    </p:extLst>
  </p:cSld>
  <p:clrMapOvr>
    <a:masterClrMapping/>
  </p:clrMapOvr>
  <p:transition advTm="1674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2" cstate="print"/>
          <a:srcRect b="25556"/>
          <a:stretch>
            <a:fillRect/>
          </a:stretch>
        </p:blipFill>
        <p:spPr>
          <a:xfrm>
            <a:off x="2971800" y="0"/>
            <a:ext cx="3581400" cy="6900632"/>
          </a:xfrm>
          <a:prstGeom prst="rect">
            <a:avLst/>
          </a:prstGeom>
        </p:spPr>
      </p:pic>
      <p:sp>
        <p:nvSpPr>
          <p:cNvPr id="5" name="Oval 4"/>
          <p:cNvSpPr/>
          <p:nvPr/>
        </p:nvSpPr>
        <p:spPr>
          <a:xfrm>
            <a:off x="2286000" y="0"/>
            <a:ext cx="4800600" cy="16764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59471080"/>
      </p:ext>
    </p:extLst>
  </p:cSld>
  <p:clrMapOvr>
    <a:masterClrMapping/>
  </p:clrMapOvr>
  <p:transition advTm="1588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2" cstate="print"/>
          <a:srcRect b="25556"/>
          <a:stretch>
            <a:fillRect/>
          </a:stretch>
        </p:blipFill>
        <p:spPr>
          <a:xfrm>
            <a:off x="2971800" y="0"/>
            <a:ext cx="3581400" cy="6900632"/>
          </a:xfrm>
          <a:prstGeom prst="rect">
            <a:avLst/>
          </a:prstGeom>
        </p:spPr>
      </p:pic>
      <p:sp>
        <p:nvSpPr>
          <p:cNvPr id="5" name="Oval 4"/>
          <p:cNvSpPr/>
          <p:nvPr/>
        </p:nvSpPr>
        <p:spPr>
          <a:xfrm>
            <a:off x="2286000" y="990600"/>
            <a:ext cx="4800600" cy="3048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246268645"/>
      </p:ext>
    </p:extLst>
  </p:cSld>
  <p:clrMapOvr>
    <a:masterClrMapping/>
  </p:clrMapOvr>
  <p:transition advTm="1892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2" cstate="print"/>
          <a:srcRect b="25556"/>
          <a:stretch>
            <a:fillRect/>
          </a:stretch>
        </p:blipFill>
        <p:spPr>
          <a:xfrm>
            <a:off x="2971800" y="0"/>
            <a:ext cx="3581400" cy="6900632"/>
          </a:xfrm>
          <a:prstGeom prst="rect">
            <a:avLst/>
          </a:prstGeom>
        </p:spPr>
      </p:pic>
      <p:sp>
        <p:nvSpPr>
          <p:cNvPr id="5" name="Oval 4"/>
          <p:cNvSpPr/>
          <p:nvPr/>
        </p:nvSpPr>
        <p:spPr>
          <a:xfrm>
            <a:off x="2286000" y="990600"/>
            <a:ext cx="4800600" cy="3048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76600" y="1752600"/>
            <a:ext cx="492455" cy="92333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1</a:t>
            </a:r>
          </a:p>
        </p:txBody>
      </p:sp>
      <p:sp>
        <p:nvSpPr>
          <p:cNvPr id="7" name="Rectangle 6"/>
          <p:cNvSpPr/>
          <p:nvPr/>
        </p:nvSpPr>
        <p:spPr>
          <a:xfrm>
            <a:off x="4724400" y="1600200"/>
            <a:ext cx="1295400"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Burns</a:t>
            </a:r>
          </a:p>
        </p:txBody>
      </p:sp>
    </p:spTree>
    <p:extLst>
      <p:ext uri="{BB962C8B-B14F-4D97-AF65-F5344CB8AC3E}">
        <p14:creationId xmlns="" xmlns:p14="http://schemas.microsoft.com/office/powerpoint/2010/main" val="3202828406"/>
      </p:ext>
    </p:extLst>
  </p:cSld>
  <p:clrMapOvr>
    <a:masterClrMapping/>
  </p:clrMapOvr>
  <mc:AlternateContent xmlns:mc="http://schemas.openxmlformats.org/markup-compatibility/2006">
    <mc:Choice xmlns="" xmlns:p14="http://schemas.microsoft.com/office/powerpoint/2010/main" Requires="p14">
      <p:transition spd="slow" p14:dur="2000" advTm="21714"/>
    </mc:Choice>
    <mc:Fallback>
      <p:transition spd="slow" advTm="2171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2" cstate="print"/>
          <a:srcRect b="25556"/>
          <a:stretch>
            <a:fillRect/>
          </a:stretch>
        </p:blipFill>
        <p:spPr>
          <a:xfrm>
            <a:off x="2971800" y="0"/>
            <a:ext cx="3581400" cy="6900632"/>
          </a:xfrm>
          <a:prstGeom prst="rect">
            <a:avLst/>
          </a:prstGeom>
        </p:spPr>
      </p:pic>
      <p:sp>
        <p:nvSpPr>
          <p:cNvPr id="5" name="Oval 4"/>
          <p:cNvSpPr/>
          <p:nvPr/>
        </p:nvSpPr>
        <p:spPr>
          <a:xfrm>
            <a:off x="2438400" y="3352800"/>
            <a:ext cx="4800600" cy="9144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28659181"/>
      </p:ext>
    </p:extLst>
  </p:cSld>
  <p:clrMapOvr>
    <a:masterClrMapping/>
  </p:clrMapOvr>
  <p:transition advTm="368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3" cstate="print"/>
          <a:srcRect b="25556"/>
          <a:stretch>
            <a:fillRect/>
          </a:stretch>
        </p:blipFill>
        <p:spPr>
          <a:xfrm>
            <a:off x="2971800" y="0"/>
            <a:ext cx="3581400" cy="6900632"/>
          </a:xfrm>
          <a:prstGeom prst="rect">
            <a:avLst/>
          </a:prstGeom>
        </p:spPr>
      </p:pic>
      <p:sp>
        <p:nvSpPr>
          <p:cNvPr id="5" name="Oval 4"/>
          <p:cNvSpPr/>
          <p:nvPr/>
        </p:nvSpPr>
        <p:spPr>
          <a:xfrm>
            <a:off x="2438400" y="3962400"/>
            <a:ext cx="4800600" cy="9144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28659181"/>
      </p:ext>
    </p:extLst>
  </p:cSld>
  <p:clrMapOvr>
    <a:masterClrMapping/>
  </p:clrMapOvr>
  <p:transition advTm="368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_triage-cards-final_TRAINING.JPG"/>
          <p:cNvPicPr>
            <a:picLocks noChangeAspect="1"/>
          </p:cNvPicPr>
          <p:nvPr/>
        </p:nvPicPr>
        <p:blipFill>
          <a:blip r:embed="rId2" cstate="print"/>
          <a:srcRect b="25556"/>
          <a:stretch>
            <a:fillRect/>
          </a:stretch>
        </p:blipFill>
        <p:spPr>
          <a:xfrm>
            <a:off x="2971800" y="0"/>
            <a:ext cx="3581400" cy="6900632"/>
          </a:xfrm>
          <a:prstGeom prst="rect">
            <a:avLst/>
          </a:prstGeom>
        </p:spPr>
      </p:pic>
      <p:sp>
        <p:nvSpPr>
          <p:cNvPr id="5" name="Oval 4"/>
          <p:cNvSpPr/>
          <p:nvPr/>
        </p:nvSpPr>
        <p:spPr>
          <a:xfrm>
            <a:off x="1981200" y="4724400"/>
            <a:ext cx="5867400" cy="21336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59068712"/>
      </p:ext>
    </p:extLst>
  </p:cSld>
  <p:clrMapOvr>
    <a:masterClrMapping/>
  </p:clrMapOvr>
  <mc:AlternateContent xmlns:mc="http://schemas.openxmlformats.org/markup-compatibility/2006">
    <mc:Choice xmlns="" xmlns:p14="http://schemas.microsoft.com/office/powerpoint/2010/main" Requires="p14">
      <p:transition spd="slow" p14:dur="2000" advTm="47028"/>
    </mc:Choice>
    <mc:Fallback>
      <p:transition spd="slow" advTm="4702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_triage-cards-final_TRAINING2.jpg"/>
          <p:cNvPicPr>
            <a:picLocks noChangeAspect="1"/>
          </p:cNvPicPr>
          <p:nvPr/>
        </p:nvPicPr>
        <p:blipFill>
          <a:blip r:embed="rId2" cstate="print"/>
          <a:srcRect b="26032"/>
          <a:stretch>
            <a:fillRect/>
          </a:stretch>
        </p:blipFill>
        <p:spPr>
          <a:xfrm>
            <a:off x="3352800" y="-18365"/>
            <a:ext cx="3591791" cy="6876365"/>
          </a:xfrm>
          <a:prstGeom prst="rect">
            <a:avLst/>
          </a:prstGeom>
        </p:spPr>
      </p:pic>
      <p:sp>
        <p:nvSpPr>
          <p:cNvPr id="11" name="Content Placeholder 10"/>
          <p:cNvSpPr>
            <a:spLocks noGrp="1"/>
          </p:cNvSpPr>
          <p:nvPr>
            <p:ph idx="1"/>
          </p:nvPr>
        </p:nvSpPr>
        <p:spPr>
          <a:xfrm>
            <a:off x="2514600" y="0"/>
            <a:ext cx="5105400" cy="1600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 xmlns:p14="http://schemas.microsoft.com/office/powerpoint/2010/main" val="533710574"/>
      </p:ext>
    </p:extLst>
  </p:cSld>
  <p:clrMapOvr>
    <a:masterClrMapping/>
  </p:clrMapOvr>
  <mc:AlternateContent xmlns:mc="http://schemas.openxmlformats.org/markup-compatibility/2006">
    <mc:Choice xmlns="" xmlns:p14="http://schemas.microsoft.com/office/powerpoint/2010/main" Requires="p14">
      <p:transition spd="slow" p14:dur="2000" advTm="17864"/>
    </mc:Choice>
    <mc:Fallback>
      <p:transition spd="slow" advTm="1786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
            <a:ext cx="8610600" cy="2228850"/>
          </a:xfrm>
        </p:spPr>
        <p:txBody>
          <a:bodyPr>
            <a:normAutofit/>
          </a:bodyPr>
          <a:lstStyle/>
          <a:p>
            <a:r>
              <a:rPr lang="en-US" b="1" dirty="0"/>
              <a:t>MCI Communications Tools:</a:t>
            </a:r>
            <a:br>
              <a:rPr lang="en-US" b="1" dirty="0"/>
            </a:br>
            <a:r>
              <a:rPr lang="en-US" b="1" dirty="0" err="1"/>
              <a:t>OHTrac</a:t>
            </a:r>
            <a:r>
              <a:rPr lang="en-US" b="1" dirty="0"/>
              <a:t>, GDAHA </a:t>
            </a:r>
            <a:r>
              <a:rPr lang="en-US" b="1" dirty="0" err="1"/>
              <a:t>Surgenet</a:t>
            </a:r>
            <a:r>
              <a:rPr lang="en-US" b="1" dirty="0"/>
              <a:t> MCI Page, et al</a:t>
            </a:r>
          </a:p>
        </p:txBody>
      </p:sp>
      <p:sp>
        <p:nvSpPr>
          <p:cNvPr id="5" name="Subtitle 4"/>
          <p:cNvSpPr>
            <a:spLocks noGrp="1"/>
          </p:cNvSpPr>
          <p:nvPr>
            <p:ph type="subTitle" idx="1"/>
          </p:nvPr>
        </p:nvSpPr>
        <p:spPr>
          <a:xfrm>
            <a:off x="685800" y="2743200"/>
            <a:ext cx="7848600" cy="3105150"/>
          </a:xfrm>
        </p:spPr>
        <p:txBody>
          <a:bodyPr>
            <a:normAutofit/>
          </a:bodyPr>
          <a:lstStyle/>
          <a:p>
            <a:r>
              <a:rPr lang="en-US" b="1" dirty="0"/>
              <a:t>Lisa </a:t>
            </a:r>
            <a:r>
              <a:rPr lang="en-US" b="1" dirty="0" err="1"/>
              <a:t>Rindler</a:t>
            </a:r>
            <a:r>
              <a:rPr lang="en-US" b="1" dirty="0"/>
              <a:t>, GDAHA</a:t>
            </a:r>
          </a:p>
          <a:p>
            <a:r>
              <a:rPr lang="en-US" b="1" dirty="0"/>
              <a:t>Regional Healthcare Coordinator</a:t>
            </a:r>
          </a:p>
          <a:p>
            <a:r>
              <a:rPr lang="en-US" b="1" dirty="0"/>
              <a:t>Mary Porter </a:t>
            </a:r>
          </a:p>
          <a:p>
            <a:r>
              <a:rPr lang="en-US" b="1" dirty="0"/>
              <a:t>Healthcare Preparedness Program Coordinator</a:t>
            </a:r>
          </a:p>
          <a:p>
            <a:r>
              <a:rPr lang="en-US" b="1" dirty="0"/>
              <a:t>David Gerstner, Dayton FD</a:t>
            </a:r>
          </a:p>
          <a:p>
            <a:r>
              <a:rPr lang="en-US" b="1" dirty="0"/>
              <a:t>Regional MMRS/RMRS Coordinator</a:t>
            </a:r>
          </a:p>
        </p:txBody>
      </p:sp>
    </p:spTree>
    <p:extLst>
      <p:ext uri="{BB962C8B-B14F-4D97-AF65-F5344CB8AC3E}">
        <p14:creationId xmlns="" xmlns:p14="http://schemas.microsoft.com/office/powerpoint/2010/main" val="3362239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_triage-cards-final_TRAINING2.jpg"/>
          <p:cNvPicPr>
            <a:picLocks noChangeAspect="1"/>
          </p:cNvPicPr>
          <p:nvPr/>
        </p:nvPicPr>
        <p:blipFill>
          <a:blip r:embed="rId2" cstate="print"/>
          <a:srcRect b="26032"/>
          <a:stretch>
            <a:fillRect/>
          </a:stretch>
        </p:blipFill>
        <p:spPr>
          <a:xfrm>
            <a:off x="3352800" y="-18365"/>
            <a:ext cx="3591791" cy="6876365"/>
          </a:xfrm>
          <a:prstGeom prst="rect">
            <a:avLst/>
          </a:prstGeom>
        </p:spPr>
      </p:pic>
      <p:sp>
        <p:nvSpPr>
          <p:cNvPr id="11" name="Content Placeholder 10"/>
          <p:cNvSpPr>
            <a:spLocks noGrp="1"/>
          </p:cNvSpPr>
          <p:nvPr>
            <p:ph idx="1"/>
          </p:nvPr>
        </p:nvSpPr>
        <p:spPr>
          <a:xfrm>
            <a:off x="2590800" y="1295400"/>
            <a:ext cx="5105400" cy="3886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 xmlns:p14="http://schemas.microsoft.com/office/powerpoint/2010/main" val="2381624659"/>
      </p:ext>
    </p:extLst>
  </p:cSld>
  <p:clrMapOvr>
    <a:masterClrMapping/>
  </p:clrMapOvr>
  <mc:AlternateContent xmlns:mc="http://schemas.openxmlformats.org/markup-compatibility/2006">
    <mc:Choice xmlns="" xmlns:p14="http://schemas.microsoft.com/office/powerpoint/2010/main" Requires="p14">
      <p:transition spd="slow" p14:dur="2000" advTm="33523"/>
    </mc:Choice>
    <mc:Fallback>
      <p:transition spd="slow" advTm="3352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_triage-cards-final_TRAINING2.jpg"/>
          <p:cNvPicPr>
            <a:picLocks noChangeAspect="1"/>
          </p:cNvPicPr>
          <p:nvPr/>
        </p:nvPicPr>
        <p:blipFill>
          <a:blip r:embed="rId2" cstate="print"/>
          <a:srcRect b="26032"/>
          <a:stretch>
            <a:fillRect/>
          </a:stretch>
        </p:blipFill>
        <p:spPr>
          <a:xfrm>
            <a:off x="3352800" y="-18365"/>
            <a:ext cx="3591791" cy="6876365"/>
          </a:xfrm>
          <a:prstGeom prst="rect">
            <a:avLst/>
          </a:prstGeom>
        </p:spPr>
      </p:pic>
      <p:sp>
        <p:nvSpPr>
          <p:cNvPr id="11" name="Content Placeholder 10"/>
          <p:cNvSpPr>
            <a:spLocks noGrp="1"/>
          </p:cNvSpPr>
          <p:nvPr>
            <p:ph idx="1"/>
          </p:nvPr>
        </p:nvSpPr>
        <p:spPr>
          <a:xfrm>
            <a:off x="2590800" y="4495800"/>
            <a:ext cx="5105400" cy="21336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 xmlns:p14="http://schemas.microsoft.com/office/powerpoint/2010/main" val="1583902858"/>
      </p:ext>
    </p:extLst>
  </p:cSld>
  <p:clrMapOvr>
    <a:masterClrMapping/>
  </p:clrMapOvr>
  <mc:AlternateContent xmlns:mc="http://schemas.openxmlformats.org/markup-compatibility/2006">
    <mc:Choice xmlns="" xmlns:p14="http://schemas.microsoft.com/office/powerpoint/2010/main" Requires="p14">
      <p:transition spd="slow" p14:dur="2000" advTm="9462"/>
    </mc:Choice>
    <mc:Fallback>
      <p:transition spd="slow" advTm="946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_triage-cards-final_TRAINING2.jpg"/>
          <p:cNvPicPr>
            <a:picLocks noChangeAspect="1"/>
          </p:cNvPicPr>
          <p:nvPr/>
        </p:nvPicPr>
        <p:blipFill>
          <a:blip r:embed="rId2" cstate="print"/>
          <a:srcRect b="26032"/>
          <a:stretch>
            <a:fillRect/>
          </a:stretch>
        </p:blipFill>
        <p:spPr>
          <a:xfrm>
            <a:off x="3352800" y="-18365"/>
            <a:ext cx="3591791" cy="6876365"/>
          </a:xfrm>
          <a:prstGeom prst="rect">
            <a:avLst/>
          </a:prstGeom>
        </p:spPr>
      </p:pic>
      <p:sp>
        <p:nvSpPr>
          <p:cNvPr id="11" name="Content Placeholder 10"/>
          <p:cNvSpPr>
            <a:spLocks noGrp="1"/>
          </p:cNvSpPr>
          <p:nvPr>
            <p:ph idx="1"/>
          </p:nvPr>
        </p:nvSpPr>
        <p:spPr>
          <a:xfrm>
            <a:off x="3048000" y="4419600"/>
            <a:ext cx="4572000" cy="762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sz="2000" b="1" dirty="0">
                <a:solidFill>
                  <a:srgbClr val="C00000"/>
                </a:solidFill>
              </a:rPr>
              <a:t>Indicate Agency/Unit #</a:t>
            </a:r>
          </a:p>
        </p:txBody>
      </p:sp>
    </p:spTree>
    <p:extLst>
      <p:ext uri="{BB962C8B-B14F-4D97-AF65-F5344CB8AC3E}">
        <p14:creationId xmlns="" xmlns:p14="http://schemas.microsoft.com/office/powerpoint/2010/main" val="1353771419"/>
      </p:ext>
    </p:extLst>
  </p:cSld>
  <p:clrMapOvr>
    <a:masterClrMapping/>
  </p:clrMapOvr>
  <mc:AlternateContent xmlns:mc="http://schemas.openxmlformats.org/markup-compatibility/2006">
    <mc:Choice xmlns="" xmlns:p14="http://schemas.microsoft.com/office/powerpoint/2010/main" Requires="p14">
      <p:transition spd="slow" p14:dur="2000" advTm="34479"/>
    </mc:Choice>
    <mc:Fallback>
      <p:transition spd="slow" advTm="3447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_triage-cards-final_TRAINING2.jpg"/>
          <p:cNvPicPr>
            <a:picLocks noChangeAspect="1"/>
          </p:cNvPicPr>
          <p:nvPr/>
        </p:nvPicPr>
        <p:blipFill>
          <a:blip r:embed="rId2" cstate="print"/>
          <a:srcRect b="26032"/>
          <a:stretch>
            <a:fillRect/>
          </a:stretch>
        </p:blipFill>
        <p:spPr>
          <a:xfrm>
            <a:off x="3352800" y="-18365"/>
            <a:ext cx="3591791" cy="6876365"/>
          </a:xfrm>
          <a:prstGeom prst="rect">
            <a:avLst/>
          </a:prstGeom>
        </p:spPr>
      </p:pic>
      <p:sp>
        <p:nvSpPr>
          <p:cNvPr id="11" name="Content Placeholder 10"/>
          <p:cNvSpPr>
            <a:spLocks noGrp="1"/>
          </p:cNvSpPr>
          <p:nvPr>
            <p:ph idx="1"/>
          </p:nvPr>
        </p:nvSpPr>
        <p:spPr>
          <a:xfrm>
            <a:off x="2514600" y="6096000"/>
            <a:ext cx="5105400" cy="762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dirty="0"/>
          </a:p>
        </p:txBody>
      </p:sp>
    </p:spTree>
    <p:extLst>
      <p:ext uri="{BB962C8B-B14F-4D97-AF65-F5344CB8AC3E}">
        <p14:creationId xmlns="" xmlns:p14="http://schemas.microsoft.com/office/powerpoint/2010/main" val="1217356377"/>
      </p:ext>
    </p:extLst>
  </p:cSld>
  <p:clrMapOvr>
    <a:masterClrMapping/>
  </p:clrMapOvr>
  <mc:AlternateContent xmlns:mc="http://schemas.openxmlformats.org/markup-compatibility/2006">
    <mc:Choice xmlns="" xmlns:p14="http://schemas.microsoft.com/office/powerpoint/2010/main" Requires="p14">
      <p:transition spd="slow" p14:dur="2000" advTm="34479"/>
    </mc:Choice>
    <mc:Fallback>
      <p:transition spd="slow" advTm="3447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FIRE_triage-cards-final_TRAINING2.jpg"/>
          <p:cNvPicPr>
            <a:picLocks noChangeAspect="1"/>
          </p:cNvPicPr>
          <p:nvPr/>
        </p:nvPicPr>
        <p:blipFill>
          <a:blip r:embed="rId2" cstate="print"/>
          <a:srcRect t="73636" r="74286"/>
          <a:stretch>
            <a:fillRect/>
          </a:stretch>
        </p:blipFill>
        <p:spPr>
          <a:xfrm>
            <a:off x="5181600" y="1828799"/>
            <a:ext cx="1676400" cy="4448483"/>
          </a:xfrm>
          <a:prstGeom prst="rect">
            <a:avLst/>
          </a:prstGeom>
        </p:spPr>
      </p:pic>
      <p:pic>
        <p:nvPicPr>
          <p:cNvPr id="5" name="Picture 4" descr="FIRE_triage-cards-final_TRAINING.JPG"/>
          <p:cNvPicPr>
            <a:picLocks noChangeAspect="1"/>
          </p:cNvPicPr>
          <p:nvPr/>
        </p:nvPicPr>
        <p:blipFill>
          <a:blip r:embed="rId3" cstate="print"/>
          <a:srcRect l="74118" t="73333"/>
          <a:stretch>
            <a:fillRect/>
          </a:stretch>
        </p:blipFill>
        <p:spPr>
          <a:xfrm>
            <a:off x="1905000" y="1803400"/>
            <a:ext cx="1676400" cy="4470400"/>
          </a:xfrm>
          <a:prstGeom prst="rect">
            <a:avLst/>
          </a:prstGeom>
        </p:spPr>
      </p:pic>
    </p:spTree>
    <p:extLst>
      <p:ext uri="{BB962C8B-B14F-4D97-AF65-F5344CB8AC3E}">
        <p14:creationId xmlns="" xmlns:p14="http://schemas.microsoft.com/office/powerpoint/2010/main" val="3579746935"/>
      </p:ext>
    </p:extLst>
  </p:cSld>
  <p:clrMapOvr>
    <a:masterClrMapping/>
  </p:clrMapOvr>
  <p:transition advTm="4660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E_triage-cards-final_TRAINING.JPG"/>
          <p:cNvPicPr>
            <a:picLocks noChangeAspect="1"/>
          </p:cNvPicPr>
          <p:nvPr/>
        </p:nvPicPr>
        <p:blipFill>
          <a:blip r:embed="rId2" cstate="print"/>
          <a:srcRect t="73333" r="22353"/>
          <a:stretch>
            <a:fillRect/>
          </a:stretch>
        </p:blipFill>
        <p:spPr>
          <a:xfrm>
            <a:off x="1104900" y="2362200"/>
            <a:ext cx="3086100" cy="2743200"/>
          </a:xfrm>
          <a:prstGeom prst="rect">
            <a:avLst/>
          </a:prstGeom>
        </p:spPr>
      </p:pic>
      <p:pic>
        <p:nvPicPr>
          <p:cNvPr id="7" name="Content Placeholder 4" descr="FIRE_triage-cards-final_TRAINING2.jpg"/>
          <p:cNvPicPr>
            <a:picLocks noGrp="1" noChangeAspect="1"/>
          </p:cNvPicPr>
          <p:nvPr>
            <p:ph idx="1"/>
          </p:nvPr>
        </p:nvPicPr>
        <p:blipFill>
          <a:blip r:embed="rId3" cstate="print"/>
          <a:srcRect l="22857" t="73636"/>
          <a:stretch>
            <a:fillRect/>
          </a:stretch>
        </p:blipFill>
        <p:spPr>
          <a:xfrm>
            <a:off x="5105399" y="2362200"/>
            <a:ext cx="3015157" cy="2667000"/>
          </a:xfrm>
          <a:prstGeom prst="rect">
            <a:avLst/>
          </a:prstGeom>
        </p:spPr>
      </p:pic>
    </p:spTree>
    <p:extLst>
      <p:ext uri="{BB962C8B-B14F-4D97-AF65-F5344CB8AC3E}">
        <p14:creationId xmlns="" xmlns:p14="http://schemas.microsoft.com/office/powerpoint/2010/main" val="3372606727"/>
      </p:ext>
    </p:extLst>
  </p:cSld>
  <p:clrMapOvr>
    <a:masterClrMapping/>
  </p:clrMapOvr>
  <mc:AlternateContent xmlns:mc="http://schemas.openxmlformats.org/markup-compatibility/2006">
    <mc:Choice xmlns="" xmlns:p14="http://schemas.microsoft.com/office/powerpoint/2010/main" Requires="p14">
      <p:transition spd="slow" p14:dur="2000" advTm="45658"/>
    </mc:Choice>
    <mc:Fallback>
      <p:transition spd="slow" advTm="4565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OHTRac</a:t>
            </a:r>
            <a:endParaRPr lang="en-US" b="1" dirty="0"/>
          </a:p>
        </p:txBody>
      </p:sp>
      <p:sp>
        <p:nvSpPr>
          <p:cNvPr id="4" name="Slide Number Placeholder 3"/>
          <p:cNvSpPr>
            <a:spLocks noGrp="1"/>
          </p:cNvSpPr>
          <p:nvPr>
            <p:ph type="sldNum" sz="quarter" idx="12"/>
          </p:nvPr>
        </p:nvSpPr>
        <p:spPr/>
        <p:txBody>
          <a:bodyPr>
            <a:normAutofit fontScale="85000" lnSpcReduction="20000"/>
          </a:bodyPr>
          <a:lstStyle/>
          <a:p>
            <a:fld id="{9AE610DD-8257-4499-B00D-469255FD424B}" type="slidenum">
              <a:rPr lang="en-US" smtClean="0"/>
              <a:pPr/>
              <a:t>26</a:t>
            </a:fld>
            <a:endParaRPr lang="en-US" dirty="0"/>
          </a:p>
        </p:txBody>
      </p:sp>
      <p:sp>
        <p:nvSpPr>
          <p:cNvPr id="3" name="Content Placeholder 2"/>
          <p:cNvSpPr>
            <a:spLocks noGrp="1"/>
          </p:cNvSpPr>
          <p:nvPr>
            <p:ph sz="quarter" idx="1"/>
          </p:nvPr>
        </p:nvSpPr>
        <p:spPr/>
        <p:txBody>
          <a:bodyPr>
            <a:normAutofit/>
          </a:bodyPr>
          <a:lstStyle/>
          <a:p>
            <a:r>
              <a:rPr lang="en-US" b="1" dirty="0"/>
              <a:t>State of Ohio tool for patient tracking and family reunification during an MCI</a:t>
            </a:r>
          </a:p>
          <a:p>
            <a:pPr lvl="1"/>
            <a:r>
              <a:rPr lang="en-US" b="1" dirty="0"/>
              <a:t>Statewide tool available to track patients transported to different hospitals</a:t>
            </a:r>
            <a:endParaRPr lang="en-US" dirty="0"/>
          </a:p>
          <a:p>
            <a:endParaRPr lang="en-US" dirty="0"/>
          </a:p>
        </p:txBody>
      </p:sp>
    </p:spTree>
    <p:extLst>
      <p:ext uri="{BB962C8B-B14F-4D97-AF65-F5344CB8AC3E}">
        <p14:creationId xmlns="" xmlns:p14="http://schemas.microsoft.com/office/powerpoint/2010/main" val="4059907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p:cNvPicPr>
            <a:picLocks noChangeAspect="1" noChangeArrowheads="1"/>
          </p:cNvPicPr>
          <p:nvPr/>
        </p:nvPicPr>
        <p:blipFill>
          <a:blip r:embed="rId3" cstate="print"/>
          <a:srcRect l="32760" t="15839" r="33096" b="12550"/>
          <a:stretch>
            <a:fillRect/>
          </a:stretch>
        </p:blipFill>
        <p:spPr bwMode="auto">
          <a:xfrm>
            <a:off x="2133600" y="0"/>
            <a:ext cx="5060095" cy="6632827"/>
          </a:xfrm>
          <a:prstGeom prst="rect">
            <a:avLst/>
          </a:prstGeom>
          <a:noFill/>
          <a:ln w="9525">
            <a:noFill/>
            <a:miter lim="800000"/>
            <a:headEnd/>
            <a:tailEnd/>
          </a:ln>
        </p:spPr>
      </p:pic>
    </p:spTree>
    <p:extLst>
      <p:ext uri="{BB962C8B-B14F-4D97-AF65-F5344CB8AC3E}">
        <p14:creationId xmlns="" xmlns:p14="http://schemas.microsoft.com/office/powerpoint/2010/main" val="2245406010"/>
      </p:ext>
    </p:extLst>
  </p:cSld>
  <p:clrMapOvr>
    <a:masterClrMapping/>
  </p:clrMapOvr>
  <p:transition advTm="25221"/>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Indications for Using OHTrac</a:t>
            </a:r>
          </a:p>
        </p:txBody>
      </p:sp>
      <p:sp>
        <p:nvSpPr>
          <p:cNvPr id="4" name="Slide Number Placeholder 3"/>
          <p:cNvSpPr>
            <a:spLocks noGrp="1"/>
          </p:cNvSpPr>
          <p:nvPr>
            <p:ph type="sldNum" sz="quarter" idx="12"/>
          </p:nvPr>
        </p:nvSpPr>
        <p:spPr/>
        <p:txBody>
          <a:bodyPr>
            <a:normAutofit fontScale="85000" lnSpcReduction="20000"/>
          </a:bodyPr>
          <a:lstStyle/>
          <a:p>
            <a:fld id="{9AE610DD-8257-4499-B00D-469255FD424B}" type="slidenum">
              <a:rPr lang="en-US" smtClean="0"/>
              <a:pPr/>
              <a:t>28</a:t>
            </a:fld>
            <a:endParaRPr lang="en-US"/>
          </a:p>
        </p:txBody>
      </p:sp>
      <p:sp>
        <p:nvSpPr>
          <p:cNvPr id="3" name="Content Placeholder 2"/>
          <p:cNvSpPr>
            <a:spLocks noGrp="1"/>
          </p:cNvSpPr>
          <p:nvPr>
            <p:ph sz="quarter" idx="1"/>
          </p:nvPr>
        </p:nvSpPr>
        <p:spPr>
          <a:xfrm>
            <a:off x="457200" y="1646237"/>
            <a:ext cx="8229600" cy="4754563"/>
          </a:xfrm>
        </p:spPr>
        <p:txBody>
          <a:bodyPr>
            <a:noAutofit/>
          </a:bodyPr>
          <a:lstStyle/>
          <a:p>
            <a:r>
              <a:rPr lang="en-US" altLang="en-US" b="1" dirty="0"/>
              <a:t>A Mass Casualty Incident is:</a:t>
            </a:r>
          </a:p>
          <a:p>
            <a:pPr lvl="1"/>
            <a:r>
              <a:rPr lang="en-US" altLang="en-US" b="1" dirty="0"/>
              <a:t>ten or more persons being injured, incapacitated, made ill, or killed (ORC 4766.01)</a:t>
            </a:r>
          </a:p>
          <a:p>
            <a:pPr lvl="1"/>
            <a:r>
              <a:rPr lang="en-US" altLang="en-US" b="1" dirty="0"/>
              <a:t>resources needed exceed local capabilities</a:t>
            </a:r>
          </a:p>
          <a:p>
            <a:pPr lvl="1"/>
            <a:r>
              <a:rPr lang="en-US" altLang="en-US" b="1" dirty="0"/>
              <a:t>discretion of Incident </a:t>
            </a:r>
            <a:r>
              <a:rPr lang="en-US" altLang="en-US" b="1" dirty="0" smtClean="0"/>
              <a:t>Commander</a:t>
            </a:r>
          </a:p>
          <a:p>
            <a:pPr lvl="2"/>
            <a:r>
              <a:rPr lang="en-US" altLang="en-US" b="1" i="1" dirty="0"/>
              <a:t>c</a:t>
            </a:r>
            <a:r>
              <a:rPr lang="en-US" altLang="en-US" b="1" i="1" dirty="0" smtClean="0"/>
              <a:t>an be less than 10</a:t>
            </a:r>
            <a:endParaRPr lang="en-US" altLang="en-US" b="1" i="1" dirty="0"/>
          </a:p>
          <a:p>
            <a:pPr lvl="1"/>
            <a:r>
              <a:rPr lang="en-US" altLang="en-US" b="1" dirty="0"/>
              <a:t>patients transported to multiple hospitals</a:t>
            </a:r>
          </a:p>
          <a:p>
            <a:pPr marL="320040" lvl="1" indent="-320040">
              <a:spcBef>
                <a:spcPts val="700"/>
              </a:spcBef>
              <a:buClr>
                <a:schemeClr val="accent2"/>
              </a:buClr>
              <a:buSzPct val="60000"/>
              <a:buFont typeface="Wingdings"/>
              <a:buChar char=""/>
            </a:pPr>
            <a:r>
              <a:rPr lang="en-US" sz="2900" b="1" dirty="0"/>
              <a:t>No harm in creating </a:t>
            </a:r>
            <a:r>
              <a:rPr lang="en-US" sz="2900" b="1" dirty="0" err="1"/>
              <a:t>OHTrac</a:t>
            </a:r>
            <a:r>
              <a:rPr lang="en-US" sz="2900" b="1" dirty="0"/>
              <a:t> incident and not using it if unneeded</a:t>
            </a:r>
          </a:p>
          <a:p>
            <a:pPr lvl="1"/>
            <a:endParaRPr lang="en-US" sz="2800" dirty="0"/>
          </a:p>
          <a:p>
            <a:pPr lvl="1"/>
            <a:endParaRPr lang="en-US" altLang="en-US" b="1" dirty="0"/>
          </a:p>
        </p:txBody>
      </p:sp>
    </p:spTree>
    <p:extLst>
      <p:ext uri="{BB962C8B-B14F-4D97-AF65-F5344CB8AC3E}">
        <p14:creationId xmlns="" xmlns:p14="http://schemas.microsoft.com/office/powerpoint/2010/main" val="2636932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267 Victims at 27 Hospitals</a:t>
            </a:r>
          </a:p>
        </p:txBody>
      </p:sp>
      <p:pic>
        <p:nvPicPr>
          <p:cNvPr id="4" name="Picture 4" descr="Image result for boston marathon bombi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9537" y="1524000"/>
            <a:ext cx="8924925" cy="50292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49417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828" t="4489" r="2879" b="6233"/>
          <a:stretch/>
        </p:blipFill>
        <p:spPr bwMode="auto">
          <a:xfrm>
            <a:off x="3521137" y="3016424"/>
            <a:ext cx="5622863" cy="38415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529138"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4343400"/>
            <a:ext cx="4569740" cy="25146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79008" y="-4762"/>
            <a:ext cx="5664993" cy="3776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8718" t="19178" r="8461"/>
          <a:stretch/>
        </p:blipFill>
        <p:spPr bwMode="auto">
          <a:xfrm>
            <a:off x="0" y="2147887"/>
            <a:ext cx="4588790"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67833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Family Reunification</a:t>
            </a:r>
          </a:p>
        </p:txBody>
      </p:sp>
      <p:sp>
        <p:nvSpPr>
          <p:cNvPr id="3" name="Content Placeholder 2"/>
          <p:cNvSpPr>
            <a:spLocks noGrp="1"/>
          </p:cNvSpPr>
          <p:nvPr>
            <p:ph sz="quarter" idx="1"/>
          </p:nvPr>
        </p:nvSpPr>
        <p:spPr/>
        <p:txBody>
          <a:bodyPr/>
          <a:lstStyle/>
          <a:p>
            <a:r>
              <a:rPr lang="en-US" b="1" dirty="0"/>
              <a:t>After an MCI, hospitals, dispatch centers, and others overwhelmed with calls from families searching for loved ones</a:t>
            </a:r>
          </a:p>
          <a:p>
            <a:r>
              <a:rPr lang="en-US" b="1" dirty="0"/>
              <a:t>Worst is when they come to the scene</a:t>
            </a:r>
          </a:p>
        </p:txBody>
      </p:sp>
    </p:spTree>
    <p:extLst>
      <p:ext uri="{BB962C8B-B14F-4D97-AF65-F5344CB8AC3E}">
        <p14:creationId xmlns="" xmlns:p14="http://schemas.microsoft.com/office/powerpoint/2010/main" val="2844994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a.abcnews.go.com/images/US/gty_newtown_guns_ammunition_jc_140924_12x5_1600.jpg"/>
          <p:cNvPicPr>
            <a:picLocks noChangeAspect="1" noChangeArrowheads="1"/>
          </p:cNvPicPr>
          <p:nvPr/>
        </p:nvPicPr>
        <p:blipFill>
          <a:blip r:embed="rId3" cstate="print"/>
          <a:srcRect/>
          <a:stretch>
            <a:fillRect/>
          </a:stretch>
        </p:blipFill>
        <p:spPr bwMode="auto">
          <a:xfrm>
            <a:off x="0" y="3422141"/>
            <a:ext cx="8229600" cy="3435858"/>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2052" name="Picture 4" descr="http://r1.emsworld.com/files/base/image/EMSR/2013/09/16x9/640x360/9e4d9646d789c5203e0f6a706700722f.jpg_11182054.jpg"/>
          <p:cNvPicPr>
            <a:picLocks noChangeAspect="1" noChangeArrowheads="1"/>
          </p:cNvPicPr>
          <p:nvPr/>
        </p:nvPicPr>
        <p:blipFill>
          <a:blip r:embed="rId4" cstate="print"/>
          <a:srcRect l="8750" r="7500"/>
          <a:stretch>
            <a:fillRect/>
          </a:stretch>
        </p:blipFill>
        <p:spPr bwMode="auto">
          <a:xfrm>
            <a:off x="4038600" y="-6860"/>
            <a:ext cx="5105400" cy="3429001"/>
          </a:xfrm>
          <a:prstGeom prst="rect">
            <a:avLst/>
          </a:prstGeom>
          <a:noFill/>
        </p:spPr>
      </p:pic>
      <p:pic>
        <p:nvPicPr>
          <p:cNvPr id="2050" name="Picture 2" descr="http://assets.nydailynews.com/polopoly_fs/1.1222594.1356209339%21/img/httpImage/image.jpg_gen/derivatives/article_970/home.jpg"/>
          <p:cNvPicPr>
            <a:picLocks noChangeAspect="1" noChangeArrowheads="1"/>
          </p:cNvPicPr>
          <p:nvPr/>
        </p:nvPicPr>
        <p:blipFill>
          <a:blip r:embed="rId5" cstate="print"/>
          <a:srcRect/>
          <a:stretch>
            <a:fillRect/>
          </a:stretch>
        </p:blipFill>
        <p:spPr bwMode="auto">
          <a:xfrm>
            <a:off x="1839266" y="2362200"/>
            <a:ext cx="7304734" cy="4495800"/>
          </a:xfrm>
          <a:prstGeom prst="rect">
            <a:avLst/>
          </a:prstGeom>
          <a:noFill/>
        </p:spPr>
      </p:pic>
      <p:pic>
        <p:nvPicPr>
          <p:cNvPr id="2054" name="Picture 6" descr="http://s1.ibtimes.com/sites/www.ibtimes.com/files/styles/lg/public/2012/12/14/rtr3bkpo.jpg"/>
          <p:cNvPicPr>
            <a:picLocks noChangeAspect="1" noChangeArrowheads="1"/>
          </p:cNvPicPr>
          <p:nvPr/>
        </p:nvPicPr>
        <p:blipFill>
          <a:blip r:embed="rId6" cstate="print"/>
          <a:srcRect/>
          <a:stretch>
            <a:fillRect/>
          </a:stretch>
        </p:blipFill>
        <p:spPr bwMode="auto">
          <a:xfrm>
            <a:off x="0" y="0"/>
            <a:ext cx="6515100" cy="4343400"/>
          </a:xfrm>
          <a:prstGeom prst="rect">
            <a:avLst/>
          </a:prstGeom>
          <a:noFill/>
        </p:spPr>
      </p:pic>
    </p:spTree>
    <p:extLst>
      <p:ext uri="{BB962C8B-B14F-4D97-AF65-F5344CB8AC3E}">
        <p14:creationId xmlns="" xmlns:p14="http://schemas.microsoft.com/office/powerpoint/2010/main" val="419953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154097"/>
          </a:xfrm>
        </p:spPr>
        <p:txBody>
          <a:bodyPr>
            <a:normAutofit/>
          </a:bodyPr>
          <a:lstStyle/>
          <a:p>
            <a:r>
              <a:rPr lang="en-US" sz="4800" b="1" dirty="0" err="1">
                <a:effectLst>
                  <a:outerShdw blurRad="38100" dist="38100" dir="2700000" algn="tl">
                    <a:srgbClr val="000000">
                      <a:alpha val="43137"/>
                    </a:srgbClr>
                  </a:outerShdw>
                </a:effectLst>
              </a:rPr>
              <a:t>OHTrac</a:t>
            </a:r>
            <a:endParaRPr lang="en-US" sz="4800" b="1"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32</a:t>
            </a:fld>
            <a:endParaRPr lang="en-US"/>
          </a:p>
        </p:txBody>
      </p:sp>
      <p:sp>
        <p:nvSpPr>
          <p:cNvPr id="3" name="Content Placeholder 2"/>
          <p:cNvSpPr>
            <a:spLocks noGrp="1"/>
          </p:cNvSpPr>
          <p:nvPr>
            <p:ph sz="quarter" idx="1"/>
          </p:nvPr>
        </p:nvSpPr>
        <p:spPr>
          <a:xfrm>
            <a:off x="457200" y="1752600"/>
            <a:ext cx="8229600" cy="4373563"/>
          </a:xfrm>
        </p:spPr>
        <p:txBody>
          <a:bodyPr>
            <a:normAutofit/>
          </a:bodyPr>
          <a:lstStyle/>
          <a:p>
            <a:r>
              <a:rPr lang="en-US" sz="2800" b="1" dirty="0"/>
              <a:t>Permits hospitals, dispatch centers, Red Cross, EMAs, coroners to locate patients</a:t>
            </a:r>
          </a:p>
          <a:p>
            <a:pPr lvl="1"/>
            <a:r>
              <a:rPr lang="en-US" sz="2400" b="1" dirty="0"/>
              <a:t>Family reunification</a:t>
            </a:r>
          </a:p>
          <a:p>
            <a:pPr lvl="1"/>
            <a:r>
              <a:rPr lang="en-US" sz="2400" b="1" dirty="0"/>
              <a:t>Critical tool in Family Assistance Centers</a:t>
            </a:r>
          </a:p>
          <a:p>
            <a:endParaRPr lang="en-US"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828064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Multiple </a:t>
            </a:r>
            <a:r>
              <a:rPr lang="en-US" b="1" dirty="0" err="1"/>
              <a:t>OHTrac</a:t>
            </a:r>
            <a:r>
              <a:rPr lang="en-US" b="1" dirty="0"/>
              <a:t> Incident Creation Options</a:t>
            </a:r>
          </a:p>
        </p:txBody>
      </p:sp>
      <p:sp>
        <p:nvSpPr>
          <p:cNvPr id="3" name="Content Placeholder 2"/>
          <p:cNvSpPr>
            <a:spLocks noGrp="1"/>
          </p:cNvSpPr>
          <p:nvPr>
            <p:ph sz="quarter" idx="1"/>
          </p:nvPr>
        </p:nvSpPr>
        <p:spPr>
          <a:xfrm>
            <a:off x="612648" y="1752600"/>
            <a:ext cx="8153400" cy="4495800"/>
          </a:xfrm>
        </p:spPr>
        <p:txBody>
          <a:bodyPr>
            <a:normAutofit/>
          </a:bodyPr>
          <a:lstStyle/>
          <a:p>
            <a:r>
              <a:rPr lang="en-US" b="1" dirty="0"/>
              <a:t>Hospitals can create </a:t>
            </a:r>
            <a:r>
              <a:rPr lang="en-US" b="1" dirty="0" err="1"/>
              <a:t>OHTrac</a:t>
            </a:r>
            <a:r>
              <a:rPr lang="en-US" b="1" dirty="0"/>
              <a:t> incident</a:t>
            </a:r>
          </a:p>
          <a:p>
            <a:r>
              <a:rPr lang="en-US" b="1" dirty="0"/>
              <a:t>Dispatch Centers (or alternate dispatch centers) can create incident upon notification</a:t>
            </a:r>
          </a:p>
          <a:p>
            <a:r>
              <a:rPr lang="en-US" b="1" dirty="0"/>
              <a:t>Regional Coordinators can create incident</a:t>
            </a:r>
          </a:p>
          <a:p>
            <a:r>
              <a:rPr lang="en-US" b="1" dirty="0"/>
              <a:t>Fire/EMS agencies can create incident using the </a:t>
            </a:r>
            <a:r>
              <a:rPr lang="en-US" b="1" u="sng" dirty="0"/>
              <a:t>web-based version </a:t>
            </a:r>
            <a:r>
              <a:rPr lang="en-US" b="1" dirty="0"/>
              <a:t>of </a:t>
            </a:r>
            <a:r>
              <a:rPr lang="en-US" b="1" dirty="0" err="1"/>
              <a:t>OHTrac</a:t>
            </a:r>
            <a:endParaRPr lang="en-US" b="1" dirty="0"/>
          </a:p>
          <a:p>
            <a:r>
              <a:rPr lang="en-US" b="1" dirty="0"/>
              <a:t>And now, incidents can be created with a single phone call to 1-888-822-4900</a:t>
            </a:r>
          </a:p>
        </p:txBody>
      </p:sp>
    </p:spTree>
    <p:extLst>
      <p:ext uri="{BB962C8B-B14F-4D97-AF65-F5344CB8AC3E}">
        <p14:creationId xmlns="" xmlns:p14="http://schemas.microsoft.com/office/powerpoint/2010/main" val="2583692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endParaRPr lang="en-US" sz="4400" dirty="0"/>
          </a:p>
        </p:txBody>
      </p:sp>
      <p:sp>
        <p:nvSpPr>
          <p:cNvPr id="4" name="Title 3"/>
          <p:cNvSpPr>
            <a:spLocks noGrp="1"/>
          </p:cNvSpPr>
          <p:nvPr>
            <p:ph type="title"/>
          </p:nvPr>
        </p:nvSpPr>
        <p:spPr/>
        <p:txBody>
          <a:bodyPr>
            <a:noAutofit/>
          </a:bodyPr>
          <a:lstStyle/>
          <a:p>
            <a:r>
              <a:rPr lang="en-US" sz="8000" b="1" dirty="0"/>
              <a:t>ERS</a:t>
            </a:r>
          </a:p>
        </p:txBody>
      </p:sp>
    </p:spTree>
    <p:extLst>
      <p:ext uri="{BB962C8B-B14F-4D97-AF65-F5344CB8AC3E}">
        <p14:creationId xmlns="" xmlns:p14="http://schemas.microsoft.com/office/powerpoint/2010/main" val="52804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WE ARE ASKING EMS TO ENTER ONLY ESSENTIAL INFORMATION</a:t>
            </a:r>
          </a:p>
        </p:txBody>
      </p:sp>
      <p:sp>
        <p:nvSpPr>
          <p:cNvPr id="4" name="Slide Number Placeholder 3"/>
          <p:cNvSpPr>
            <a:spLocks noGrp="1"/>
          </p:cNvSpPr>
          <p:nvPr>
            <p:ph type="sldNum" sz="quarter" idx="12"/>
          </p:nvPr>
        </p:nvSpPr>
        <p:spPr/>
        <p:txBody>
          <a:bodyPr>
            <a:normAutofit fontScale="85000" lnSpcReduction="20000"/>
          </a:bodyPr>
          <a:lstStyle/>
          <a:p>
            <a:fld id="{9AE610DD-8257-4499-B00D-469255FD424B}" type="slidenum">
              <a:rPr lang="en-US" smtClean="0"/>
              <a:pPr/>
              <a:t>35</a:t>
            </a:fld>
            <a:endParaRPr lang="en-US" dirty="0"/>
          </a:p>
        </p:txBody>
      </p:sp>
      <p:sp>
        <p:nvSpPr>
          <p:cNvPr id="3" name="Content Placeholder 2"/>
          <p:cNvSpPr>
            <a:spLocks noGrp="1"/>
          </p:cNvSpPr>
          <p:nvPr>
            <p:ph sz="quarter" idx="1"/>
          </p:nvPr>
        </p:nvSpPr>
        <p:spPr/>
        <p:txBody>
          <a:bodyPr>
            <a:normAutofit lnSpcReduction="10000"/>
          </a:bodyPr>
          <a:lstStyle/>
          <a:p>
            <a:r>
              <a:rPr lang="en-US" b="1" dirty="0"/>
              <a:t>3 mandatory fields to add patients</a:t>
            </a:r>
          </a:p>
          <a:p>
            <a:pPr lvl="1"/>
            <a:r>
              <a:rPr lang="en-US" b="1" dirty="0"/>
              <a:t>Patient Number / Triage Number</a:t>
            </a:r>
          </a:p>
          <a:p>
            <a:pPr lvl="1"/>
            <a:r>
              <a:rPr lang="en-US" b="1" dirty="0"/>
              <a:t>Patient Triage Level </a:t>
            </a:r>
          </a:p>
          <a:p>
            <a:pPr lvl="1"/>
            <a:r>
              <a:rPr lang="en-US" b="1" dirty="0"/>
              <a:t>Gender</a:t>
            </a:r>
          </a:p>
          <a:p>
            <a:r>
              <a:rPr lang="en-US" b="1" dirty="0"/>
              <a:t>Then, when patient(s) are transported add:</a:t>
            </a:r>
          </a:p>
          <a:p>
            <a:pPr lvl="1"/>
            <a:r>
              <a:rPr lang="en-US" b="1" dirty="0" err="1"/>
              <a:t>Enroute</a:t>
            </a:r>
            <a:r>
              <a:rPr lang="en-US" b="1" dirty="0"/>
              <a:t> status</a:t>
            </a:r>
          </a:p>
          <a:p>
            <a:pPr lvl="1"/>
            <a:r>
              <a:rPr lang="en-US" b="1" dirty="0"/>
              <a:t>Hospital location</a:t>
            </a:r>
          </a:p>
          <a:p>
            <a:r>
              <a:rPr lang="en-US" b="1" dirty="0"/>
              <a:t>This allows fire/EMS agencies flexibility in how patients are entered during the MCI incident</a:t>
            </a:r>
          </a:p>
        </p:txBody>
      </p:sp>
      <p:pic>
        <p:nvPicPr>
          <p:cNvPr id="5" name="Picture 5" descr="slide1.JPG"/>
          <p:cNvPicPr>
            <a:picLocks noChangeAspect="1"/>
          </p:cNvPicPr>
          <p:nvPr/>
        </p:nvPicPr>
        <p:blipFill>
          <a:blip r:embed="rId3" cstate="print"/>
          <a:srcRect/>
          <a:stretch>
            <a:fillRect/>
          </a:stretch>
        </p:blipFill>
        <p:spPr bwMode="auto">
          <a:xfrm>
            <a:off x="174625" y="0"/>
            <a:ext cx="8969375" cy="6477000"/>
          </a:xfrm>
          <a:prstGeom prst="rect">
            <a:avLst/>
          </a:prstGeom>
          <a:noFill/>
          <a:ln w="9525">
            <a:noFill/>
            <a:miter lim="800000"/>
            <a:headEnd/>
            <a:tailEnd/>
          </a:ln>
        </p:spPr>
      </p:pic>
    </p:spTree>
    <p:extLst>
      <p:ext uri="{BB962C8B-B14F-4D97-AF65-F5344CB8AC3E}">
        <p14:creationId xmlns="" xmlns:p14="http://schemas.microsoft.com/office/powerpoint/2010/main" val="3785922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OFCA ERS </a:t>
            </a:r>
          </a:p>
        </p:txBody>
      </p:sp>
      <p:sp>
        <p:nvSpPr>
          <p:cNvPr id="3" name="Content Placeholder 2"/>
          <p:cNvSpPr>
            <a:spLocks noGrp="1"/>
          </p:cNvSpPr>
          <p:nvPr>
            <p:ph sz="quarter" idx="1"/>
          </p:nvPr>
        </p:nvSpPr>
        <p:spPr/>
        <p:txBody>
          <a:bodyPr>
            <a:normAutofit/>
          </a:bodyPr>
          <a:lstStyle/>
          <a:p>
            <a:r>
              <a:rPr lang="en-US" b="1" dirty="0"/>
              <a:t>Ohio Fire Chiefs Association Emergency Response System (ERS) </a:t>
            </a:r>
          </a:p>
          <a:p>
            <a:r>
              <a:rPr lang="en-US" b="1" dirty="0"/>
              <a:t>Provides for response to catastrophic emergency incidents including incidents that are beyond local resource capabilities </a:t>
            </a:r>
          </a:p>
          <a:p>
            <a:r>
              <a:rPr lang="en-US" b="1" dirty="0"/>
              <a:t>OFCA ERS  provides  for  mobilization,  deployment,  organization,  and  management  to provide assistance</a:t>
            </a:r>
          </a:p>
        </p:txBody>
      </p:sp>
    </p:spTree>
    <p:extLst>
      <p:ext uri="{BB962C8B-B14F-4D97-AF65-F5344CB8AC3E}">
        <p14:creationId xmlns="" xmlns:p14="http://schemas.microsoft.com/office/powerpoint/2010/main" val="901160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slide1.JPG"/>
          <p:cNvPicPr>
            <a:picLocks noChangeAspect="1"/>
          </p:cNvPicPr>
          <p:nvPr/>
        </p:nvPicPr>
        <p:blipFill>
          <a:blip r:embed="rId3" cstate="print"/>
          <a:srcRect/>
          <a:stretch>
            <a:fillRect/>
          </a:stretch>
        </p:blipFill>
        <p:spPr bwMode="auto">
          <a:xfrm>
            <a:off x="0" y="0"/>
            <a:ext cx="8915400" cy="6438900"/>
          </a:xfrm>
          <a:prstGeom prst="rect">
            <a:avLst/>
          </a:prstGeom>
          <a:noFill/>
          <a:ln w="9525">
            <a:solidFill>
              <a:srgbClr val="FF0000"/>
            </a:solidFill>
            <a:miter lim="800000"/>
            <a:headEnd/>
            <a:tailEnd/>
          </a:ln>
        </p:spPr>
      </p:pic>
      <p:sp>
        <p:nvSpPr>
          <p:cNvPr id="6" name="Text Box 19"/>
          <p:cNvSpPr txBox="1">
            <a:spLocks noChangeArrowheads="1"/>
          </p:cNvSpPr>
          <p:nvPr/>
        </p:nvSpPr>
        <p:spPr bwMode="auto">
          <a:xfrm>
            <a:off x="2514600" y="2209800"/>
            <a:ext cx="4343400" cy="2492990"/>
          </a:xfrm>
          <a:prstGeom prst="rect">
            <a:avLst/>
          </a:prstGeom>
          <a:solidFill>
            <a:srgbClr val="00B0F0"/>
          </a:solidFill>
          <a:ln w="12700">
            <a:solidFill>
              <a:srgbClr val="FF0000"/>
            </a:solidFill>
            <a:miter lim="800000"/>
            <a:headEnd/>
            <a:tailEnd/>
          </a:ln>
          <a:effectLst>
            <a:innerShdw blurRad="63500" dist="50800" dir="10800000">
              <a:srgbClr val="FF0000">
                <a:alpha val="50000"/>
              </a:srgbClr>
            </a:innerShdw>
          </a:effectLst>
        </p:spPr>
        <p:txBody>
          <a:bodyPr>
            <a:spAutoFit/>
          </a:bodyPr>
          <a:lstStyle/>
          <a:p>
            <a:pPr fontAlgn="auto">
              <a:spcBef>
                <a:spcPct val="50000"/>
              </a:spcBef>
              <a:spcAft>
                <a:spcPts val="0"/>
              </a:spcAft>
              <a:defRPr/>
            </a:pPr>
            <a:r>
              <a:rPr lang="en-US" sz="1600" b="1" spc="300" dirty="0">
                <a:solidFill>
                  <a:prstClr val="black"/>
                </a:solidFill>
                <a:latin typeface="Tahoma" pitchFamily="34" charset="0"/>
                <a:cs typeface="Tahoma" pitchFamily="34" charset="0"/>
              </a:rPr>
              <a:t>From the home page you can:</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 Send Resources</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Update agency information &amp; resource data sheet</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View resources by agency</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View resources by region or county</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Find a specific resource by region, county or agency</a:t>
            </a:r>
          </a:p>
          <a:p>
            <a:pPr fontAlgn="auto">
              <a:spcBef>
                <a:spcPct val="50000"/>
              </a:spcBef>
              <a:spcAft>
                <a:spcPts val="0"/>
              </a:spcAft>
              <a:buFontTx/>
              <a:buChar char="•"/>
              <a:defRPr/>
            </a:pPr>
            <a:r>
              <a:rPr lang="en-US" sz="1400" dirty="0">
                <a:solidFill>
                  <a:prstClr val="black"/>
                </a:solidFill>
                <a:latin typeface="Tahoma" pitchFamily="34" charset="0"/>
                <a:cs typeface="Tahoma" pitchFamily="34" charset="0"/>
              </a:rPr>
              <a:t>Find the distance of resources from your location</a:t>
            </a:r>
          </a:p>
        </p:txBody>
      </p:sp>
      <p:sp>
        <p:nvSpPr>
          <p:cNvPr id="21" name="Rectangle 13"/>
          <p:cNvSpPr>
            <a:spLocks noChangeArrowheads="1"/>
          </p:cNvSpPr>
          <p:nvPr/>
        </p:nvSpPr>
        <p:spPr bwMode="auto">
          <a:xfrm>
            <a:off x="2590800" y="762000"/>
            <a:ext cx="3886200" cy="954088"/>
          </a:xfrm>
          <a:prstGeom prst="rect">
            <a:avLst/>
          </a:prstGeom>
          <a:solidFill>
            <a:srgbClr val="00B0F0"/>
          </a:solidFill>
          <a:ln w="19050" algn="ctr">
            <a:solidFill>
              <a:schemeClr val="tx1"/>
            </a:solidFill>
            <a:prstDash val="lgDash"/>
            <a:miter lim="800000"/>
            <a:headEnd/>
            <a:tailEnd/>
          </a:ln>
        </p:spPr>
        <p:txBody>
          <a:bodyPr>
            <a:spAutoFit/>
          </a:bodyPr>
          <a:lstStyle/>
          <a:p>
            <a:pPr algn="ctr" fontAlgn="auto">
              <a:spcBef>
                <a:spcPct val="50000"/>
              </a:spcBef>
              <a:spcAft>
                <a:spcPts val="0"/>
              </a:spcAft>
              <a:defRPr/>
            </a:pPr>
            <a:r>
              <a:rPr lang="en-US" sz="2800" b="1" spc="600" dirty="0">
                <a:solidFill>
                  <a:prstClr val="black"/>
                </a:solidFill>
                <a:latin typeface="+mn-lt"/>
              </a:rPr>
              <a:t>Fire ERP</a:t>
            </a:r>
            <a:r>
              <a:rPr lang="en-US" sz="2800" spc="600" dirty="0">
                <a:solidFill>
                  <a:srgbClr val="C00000"/>
                </a:solidFill>
                <a:latin typeface="+mn-lt"/>
              </a:rPr>
              <a:t> </a:t>
            </a:r>
            <a:r>
              <a:rPr lang="en-US" sz="2800" b="1" spc="600" dirty="0">
                <a:solidFill>
                  <a:prstClr val="black"/>
                </a:solidFill>
                <a:latin typeface="+mn-lt"/>
              </a:rPr>
              <a:t>Home</a:t>
            </a:r>
            <a:r>
              <a:rPr lang="en-US" sz="2800" spc="600" dirty="0">
                <a:solidFill>
                  <a:srgbClr val="C00000"/>
                </a:solidFill>
                <a:latin typeface="+mn-lt"/>
              </a:rPr>
              <a:t> </a:t>
            </a:r>
            <a:r>
              <a:rPr lang="en-US" sz="2800" b="1" spc="600" dirty="0">
                <a:solidFill>
                  <a:prstClr val="black"/>
                </a:solidFill>
                <a:latin typeface="+mn-lt"/>
              </a:rPr>
              <a:t>Page</a:t>
            </a:r>
          </a:p>
        </p:txBody>
      </p:sp>
      <p:sp>
        <p:nvSpPr>
          <p:cNvPr id="32" name="Right Brace 31"/>
          <p:cNvSpPr/>
          <p:nvPr/>
        </p:nvSpPr>
        <p:spPr>
          <a:xfrm>
            <a:off x="1905000" y="1905000"/>
            <a:ext cx="609600" cy="3276600"/>
          </a:xfrm>
          <a:prstGeom prst="rightBrace">
            <a:avLst>
              <a:gd name="adj1" fmla="val 8333"/>
              <a:gd name="adj2" fmla="val 5030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3" name="Rectangle 13"/>
          <p:cNvSpPr>
            <a:spLocks noChangeArrowheads="1"/>
          </p:cNvSpPr>
          <p:nvPr/>
        </p:nvSpPr>
        <p:spPr bwMode="auto">
          <a:xfrm>
            <a:off x="3200400" y="5029200"/>
            <a:ext cx="2743200" cy="400050"/>
          </a:xfrm>
          <a:prstGeom prst="rect">
            <a:avLst/>
          </a:prstGeom>
          <a:solidFill>
            <a:srgbClr val="00B0F0"/>
          </a:solidFill>
          <a:ln w="28575" algn="ctr">
            <a:solidFill>
              <a:schemeClr val="tx1"/>
            </a:solidFill>
            <a:miter lim="800000"/>
            <a:headEnd/>
            <a:tailEnd/>
          </a:ln>
        </p:spPr>
        <p:txBody>
          <a:bodyPr>
            <a:spAutoFit/>
          </a:bodyPr>
          <a:lstStyle/>
          <a:p>
            <a:pPr algn="ctr">
              <a:spcBef>
                <a:spcPct val="50000"/>
              </a:spcBef>
            </a:pPr>
            <a:r>
              <a:rPr lang="en-US" sz="2000" b="1">
                <a:solidFill>
                  <a:srgbClr val="000000"/>
                </a:solidFill>
                <a:latin typeface="Calibri" pitchFamily="34" charset="0"/>
              </a:rPr>
              <a:t>Fire ERP Tools</a:t>
            </a:r>
          </a:p>
        </p:txBody>
      </p:sp>
      <p:sp>
        <p:nvSpPr>
          <p:cNvPr id="37" name="Right Brace 36"/>
          <p:cNvSpPr/>
          <p:nvPr/>
        </p:nvSpPr>
        <p:spPr>
          <a:xfrm rot="16200000">
            <a:off x="4267200" y="2971800"/>
            <a:ext cx="381000" cy="6019800"/>
          </a:xfrm>
          <a:prstGeom prst="rightBrace">
            <a:avLst>
              <a:gd name="adj1" fmla="val 25288"/>
              <a:gd name="adj2" fmla="val 5014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pic>
        <p:nvPicPr>
          <p:cNvPr id="3092" name="Picture 20"/>
          <p:cNvPicPr>
            <a:picLocks noChangeAspect="1" noChangeArrowheads="1"/>
          </p:cNvPicPr>
          <p:nvPr/>
        </p:nvPicPr>
        <p:blipFill>
          <a:blip r:embed="rId4" cstate="print"/>
          <a:srcRect/>
          <a:stretch>
            <a:fillRect/>
          </a:stretch>
        </p:blipFill>
        <p:spPr bwMode="auto">
          <a:xfrm>
            <a:off x="6019800" y="5410200"/>
            <a:ext cx="1524000" cy="685800"/>
          </a:xfrm>
          <a:prstGeom prst="rect">
            <a:avLst/>
          </a:prstGeom>
          <a:noFill/>
          <a:ln w="19050">
            <a:solidFill>
              <a:srgbClr val="FF0000"/>
            </a:solidFill>
            <a:miter lim="800000"/>
            <a:headEnd/>
            <a:tailEnd/>
          </a:ln>
        </p:spPr>
      </p:pic>
      <p:pic>
        <p:nvPicPr>
          <p:cNvPr id="40" name="Picture 17"/>
          <p:cNvPicPr>
            <a:picLocks noChangeAspect="1" noChangeArrowheads="1"/>
          </p:cNvPicPr>
          <p:nvPr/>
        </p:nvPicPr>
        <p:blipFill>
          <a:blip r:embed="rId5" cstate="print"/>
          <a:srcRect/>
          <a:stretch>
            <a:fillRect/>
          </a:stretch>
        </p:blipFill>
        <p:spPr bwMode="auto">
          <a:xfrm>
            <a:off x="3429000" y="5410200"/>
            <a:ext cx="885825" cy="682625"/>
          </a:xfrm>
          <a:prstGeom prst="rect">
            <a:avLst/>
          </a:prstGeom>
          <a:noFill/>
          <a:ln w="19050">
            <a:solidFill>
              <a:srgbClr val="FF0000"/>
            </a:solidFill>
            <a:miter lim="800000"/>
            <a:headEnd/>
            <a:tailEnd/>
          </a:ln>
        </p:spPr>
      </p:pic>
      <p:pic>
        <p:nvPicPr>
          <p:cNvPr id="41" name="Picture 18"/>
          <p:cNvPicPr>
            <a:picLocks noChangeAspect="1" noChangeArrowheads="1"/>
          </p:cNvPicPr>
          <p:nvPr/>
        </p:nvPicPr>
        <p:blipFill>
          <a:blip r:embed="rId6" cstate="print"/>
          <a:srcRect/>
          <a:stretch>
            <a:fillRect/>
          </a:stretch>
        </p:blipFill>
        <p:spPr bwMode="auto">
          <a:xfrm>
            <a:off x="4343400" y="5410200"/>
            <a:ext cx="1676400" cy="685800"/>
          </a:xfrm>
          <a:prstGeom prst="rect">
            <a:avLst/>
          </a:prstGeom>
          <a:noFill/>
          <a:ln w="19050">
            <a:solidFill>
              <a:srgbClr val="FF0000"/>
            </a:solidFill>
            <a:miter lim="800000"/>
            <a:headEnd/>
            <a:tailEnd/>
          </a:ln>
        </p:spPr>
      </p:pic>
      <p:pic>
        <p:nvPicPr>
          <p:cNvPr id="42" name="Picture 19"/>
          <p:cNvPicPr>
            <a:picLocks noChangeAspect="1" noChangeArrowheads="1"/>
          </p:cNvPicPr>
          <p:nvPr/>
        </p:nvPicPr>
        <p:blipFill>
          <a:blip r:embed="rId7" cstate="print"/>
          <a:srcRect/>
          <a:stretch>
            <a:fillRect/>
          </a:stretch>
        </p:blipFill>
        <p:spPr bwMode="auto">
          <a:xfrm>
            <a:off x="7543800" y="5410200"/>
            <a:ext cx="1447800" cy="685800"/>
          </a:xfrm>
          <a:prstGeom prst="rect">
            <a:avLst/>
          </a:prstGeom>
          <a:noFill/>
          <a:ln w="19050">
            <a:solidFill>
              <a:srgbClr val="FF0000"/>
            </a:solidFill>
            <a:miter lim="800000"/>
            <a:headEnd/>
            <a:tailEnd/>
          </a:ln>
        </p:spPr>
      </p:pic>
      <p:pic>
        <p:nvPicPr>
          <p:cNvPr id="15" name="Picture 14" descr="button1.JPG"/>
          <p:cNvPicPr>
            <a:picLocks noChangeAspect="1"/>
          </p:cNvPicPr>
          <p:nvPr/>
        </p:nvPicPr>
        <p:blipFill>
          <a:blip r:embed="rId8" cstate="print"/>
          <a:stretch>
            <a:fillRect/>
          </a:stretch>
        </p:blipFill>
        <p:spPr>
          <a:xfrm>
            <a:off x="1752600" y="5410200"/>
            <a:ext cx="1635125" cy="663575"/>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pic>
        <p:nvPicPr>
          <p:cNvPr id="16" name="Picture 15" descr="button2.JPG"/>
          <p:cNvPicPr>
            <a:picLocks noChangeAspect="1"/>
          </p:cNvPicPr>
          <p:nvPr/>
        </p:nvPicPr>
        <p:blipFill>
          <a:blip r:embed="rId9" cstate="print"/>
          <a:stretch>
            <a:fillRect/>
          </a:stretch>
        </p:blipFill>
        <p:spPr>
          <a:xfrm>
            <a:off x="-228600" y="3429000"/>
            <a:ext cx="2387600" cy="1981200"/>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pic>
        <p:nvPicPr>
          <p:cNvPr id="7184" name="Picture 3"/>
          <p:cNvPicPr>
            <a:picLocks noChangeAspect="1" noChangeArrowheads="1"/>
          </p:cNvPicPr>
          <p:nvPr/>
        </p:nvPicPr>
        <p:blipFill>
          <a:blip r:embed="rId10" cstate="print"/>
          <a:srcRect/>
          <a:stretch>
            <a:fillRect/>
          </a:stretch>
        </p:blipFill>
        <p:spPr bwMode="auto">
          <a:xfrm>
            <a:off x="457200" y="6096000"/>
            <a:ext cx="8305800" cy="304800"/>
          </a:xfrm>
          <a:prstGeom prst="rect">
            <a:avLst/>
          </a:prstGeom>
          <a:noFill/>
          <a:ln w="9525">
            <a:noFill/>
            <a:miter lim="800000"/>
            <a:headEnd/>
            <a:tailEnd/>
          </a:ln>
        </p:spPr>
      </p:pic>
    </p:spTree>
    <p:extLst>
      <p:ext uri="{BB962C8B-B14F-4D97-AF65-F5344CB8AC3E}">
        <p14:creationId xmlns="" xmlns:p14="http://schemas.microsoft.com/office/powerpoint/2010/main" val="4491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fill="hold"/>
                                        <p:tgtEl>
                                          <p:spTgt spid="33"/>
                                        </p:tgtEl>
                                        <p:attrNameLst>
                                          <p:attrName>ppt_x</p:attrName>
                                        </p:attrNameLst>
                                      </p:cBhvr>
                                      <p:tavLst>
                                        <p:tav tm="0">
                                          <p:val>
                                            <p:strVal val="#ppt_x"/>
                                          </p:val>
                                        </p:tav>
                                        <p:tav tm="100000">
                                          <p:val>
                                            <p:strVal val="#ppt_x"/>
                                          </p:val>
                                        </p:tav>
                                      </p:tavLst>
                                    </p:anim>
                                    <p:anim calcmode="lin" valueType="num">
                                      <p:cBhvr additive="base">
                                        <p:cTn id="18" dur="100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37"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900" decel="100000" fill="hold"/>
                                        <p:tgtEl>
                                          <p:spTgt spid="4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par>
                          <p:cTn id="26" fill="hold">
                            <p:stCondLst>
                              <p:cond delay="4000"/>
                            </p:stCondLst>
                            <p:childTnLst>
                              <p:par>
                                <p:cTn id="27" presetID="37"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900" decel="100000" fill="hold"/>
                                        <p:tgtEl>
                                          <p:spTgt spid="4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33" fill="hold">
                            <p:stCondLst>
                              <p:cond delay="5000"/>
                            </p:stCondLst>
                            <p:childTnLst>
                              <p:par>
                                <p:cTn id="34" presetID="37" presetClass="entr" presetSubtype="0" fill="hold" nodeType="afterEffect">
                                  <p:stCondLst>
                                    <p:cond delay="0"/>
                                  </p:stCondLst>
                                  <p:childTnLst>
                                    <p:set>
                                      <p:cBhvr>
                                        <p:cTn id="35" dur="1" fill="hold">
                                          <p:stCondLst>
                                            <p:cond delay="0"/>
                                          </p:stCondLst>
                                        </p:cTn>
                                        <p:tgtEl>
                                          <p:spTgt spid="3092"/>
                                        </p:tgtEl>
                                        <p:attrNameLst>
                                          <p:attrName>style.visibility</p:attrName>
                                        </p:attrNameLst>
                                      </p:cBhvr>
                                      <p:to>
                                        <p:strVal val="visible"/>
                                      </p:to>
                                    </p:set>
                                    <p:animEffect transition="in" filter="fade">
                                      <p:cBhvr>
                                        <p:cTn id="36" dur="1000"/>
                                        <p:tgtEl>
                                          <p:spTgt spid="3092"/>
                                        </p:tgtEl>
                                      </p:cBhvr>
                                    </p:animEffect>
                                    <p:anim calcmode="lin" valueType="num">
                                      <p:cBhvr>
                                        <p:cTn id="37" dur="1000" fill="hold"/>
                                        <p:tgtEl>
                                          <p:spTgt spid="3092"/>
                                        </p:tgtEl>
                                        <p:attrNameLst>
                                          <p:attrName>ppt_x</p:attrName>
                                        </p:attrNameLst>
                                      </p:cBhvr>
                                      <p:tavLst>
                                        <p:tav tm="0">
                                          <p:val>
                                            <p:strVal val="#ppt_x"/>
                                          </p:val>
                                        </p:tav>
                                        <p:tav tm="100000">
                                          <p:val>
                                            <p:strVal val="#ppt_x"/>
                                          </p:val>
                                        </p:tav>
                                      </p:tavLst>
                                    </p:anim>
                                    <p:anim calcmode="lin" valueType="num">
                                      <p:cBhvr>
                                        <p:cTn id="38" dur="900" decel="100000" fill="hold"/>
                                        <p:tgtEl>
                                          <p:spTgt spid="309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092"/>
                                        </p:tgtEl>
                                        <p:attrNameLst>
                                          <p:attrName>ppt_y</p:attrName>
                                        </p:attrNameLst>
                                      </p:cBhvr>
                                      <p:tavLst>
                                        <p:tav tm="0">
                                          <p:val>
                                            <p:strVal val="#ppt_y-.03"/>
                                          </p:val>
                                        </p:tav>
                                        <p:tav tm="100000">
                                          <p:val>
                                            <p:strVal val="#ppt_y"/>
                                          </p:val>
                                        </p:tav>
                                      </p:tavLst>
                                    </p:anim>
                                  </p:childTnLst>
                                </p:cTn>
                              </p:par>
                            </p:childTnLst>
                          </p:cTn>
                        </p:par>
                        <p:par>
                          <p:cTn id="40" fill="hold">
                            <p:stCondLst>
                              <p:cond delay="6000"/>
                            </p:stCondLst>
                            <p:childTnLst>
                              <p:par>
                                <p:cTn id="41" presetID="37"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900" decel="100000" fill="hold"/>
                                        <p:tgtEl>
                                          <p:spTgt spid="4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Benefits of Using OFCA ERS </a:t>
            </a:r>
            <a:br>
              <a:rPr lang="en-US" b="1" dirty="0"/>
            </a:br>
            <a:r>
              <a:rPr lang="en-US" b="1" dirty="0"/>
              <a:t>for </a:t>
            </a:r>
            <a:r>
              <a:rPr lang="en-US" b="1" dirty="0" err="1"/>
              <a:t>OHTrac</a:t>
            </a:r>
            <a:r>
              <a:rPr lang="en-US" b="1" dirty="0"/>
              <a:t> Incident Creation</a:t>
            </a:r>
          </a:p>
        </p:txBody>
      </p:sp>
      <p:sp>
        <p:nvSpPr>
          <p:cNvPr id="3" name="Content Placeholder 2"/>
          <p:cNvSpPr>
            <a:spLocks noGrp="1"/>
          </p:cNvSpPr>
          <p:nvPr>
            <p:ph sz="quarter" idx="1"/>
          </p:nvPr>
        </p:nvSpPr>
        <p:spPr/>
        <p:txBody>
          <a:bodyPr>
            <a:normAutofit/>
          </a:bodyPr>
          <a:lstStyle/>
          <a:p>
            <a:r>
              <a:rPr lang="en-US" sz="3200" b="1" dirty="0"/>
              <a:t>Fast</a:t>
            </a:r>
          </a:p>
          <a:p>
            <a:r>
              <a:rPr lang="en-US" sz="3200" b="1" dirty="0"/>
              <a:t>Easy:  </a:t>
            </a:r>
          </a:p>
          <a:p>
            <a:pPr lvl="1"/>
            <a:r>
              <a:rPr lang="en-US" sz="2800" b="1" dirty="0"/>
              <a:t>just call 1-888-822-4900</a:t>
            </a:r>
          </a:p>
          <a:p>
            <a:r>
              <a:rPr lang="en-US" sz="3200" b="1" dirty="0"/>
              <a:t>Prevents duplicate </a:t>
            </a:r>
            <a:r>
              <a:rPr lang="en-US" sz="3200" b="1" dirty="0" err="1"/>
              <a:t>OHTrac</a:t>
            </a:r>
            <a:r>
              <a:rPr lang="en-US" sz="3200" b="1" dirty="0"/>
              <a:t> incidents created during a single event </a:t>
            </a:r>
          </a:p>
        </p:txBody>
      </p:sp>
    </p:spTree>
    <p:extLst>
      <p:ext uri="{BB962C8B-B14F-4D97-AF65-F5344CB8AC3E}">
        <p14:creationId xmlns="" xmlns:p14="http://schemas.microsoft.com/office/powerpoint/2010/main" val="4048667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Using </a:t>
            </a:r>
            <a:r>
              <a:rPr lang="en-US" b="1" dirty="0"/>
              <a:t>OFCA ERS </a:t>
            </a:r>
            <a:br>
              <a:rPr lang="en-US" b="1" dirty="0"/>
            </a:br>
            <a:r>
              <a:rPr lang="en-US" b="1" dirty="0"/>
              <a:t>for </a:t>
            </a:r>
            <a:r>
              <a:rPr lang="en-US" b="1" dirty="0" err="1"/>
              <a:t>OHTrac</a:t>
            </a:r>
            <a:r>
              <a:rPr lang="en-US" b="1" dirty="0"/>
              <a:t> Incident Creation</a:t>
            </a:r>
          </a:p>
        </p:txBody>
      </p:sp>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r>
              <a:rPr lang="en-US" sz="3200" b="1" dirty="0" err="1" smtClean="0"/>
              <a:t>OHTrac</a:t>
            </a:r>
            <a:r>
              <a:rPr lang="en-US" sz="3200" b="1" dirty="0" smtClean="0"/>
              <a:t> incidents created by ERS will default to hospitals in the region of the state</a:t>
            </a:r>
          </a:p>
          <a:p>
            <a:r>
              <a:rPr lang="en-US" sz="3200" b="1" dirty="0" smtClean="0"/>
              <a:t>If you will be transporting patients to hospitals in multiple regions:</a:t>
            </a:r>
          </a:p>
          <a:p>
            <a:pPr lvl="1"/>
            <a:r>
              <a:rPr lang="en-US" b="1" dirty="0" smtClean="0"/>
              <a:t>Have them add specific hospitals</a:t>
            </a:r>
          </a:p>
          <a:p>
            <a:pPr lvl="1"/>
            <a:r>
              <a:rPr lang="en-US" b="1" dirty="0" smtClean="0"/>
              <a:t>Or have them include all hospitals in </a:t>
            </a:r>
            <a:r>
              <a:rPr lang="en-US" b="1" dirty="0" err="1" smtClean="0"/>
              <a:t>radious</a:t>
            </a:r>
            <a:r>
              <a:rPr lang="en-US" b="1" dirty="0" smtClean="0"/>
              <a:t> you </a:t>
            </a:r>
            <a:r>
              <a:rPr lang="en-US" b="1" dirty="0" err="1" smtClean="0"/>
              <a:t>specifiy</a:t>
            </a:r>
            <a:endParaRPr lang="en-US" b="1" dirty="0"/>
          </a:p>
          <a:p>
            <a:r>
              <a:rPr lang="en-US" sz="3200" b="1" dirty="0" smtClean="0"/>
              <a:t>For training and exercise incidents, advise ERS whether you want this on the Test or the Live site</a:t>
            </a:r>
            <a:endParaRPr lang="en-US" sz="3200" b="1" dirty="0"/>
          </a:p>
        </p:txBody>
      </p:sp>
    </p:spTree>
    <p:extLst>
      <p:ext uri="{BB962C8B-B14F-4D97-AF65-F5344CB8AC3E}">
        <p14:creationId xmlns="" xmlns:p14="http://schemas.microsoft.com/office/powerpoint/2010/main" val="4048667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152400"/>
            <a:ext cx="7239000" cy="594360"/>
          </a:xfrm>
        </p:spPr>
        <p:txBody>
          <a:bodyPr>
            <a:normAutofit fontScale="90000"/>
          </a:bodyPr>
          <a:lstStyle/>
          <a:p>
            <a:pPr eaLnBrk="1" hangingPunct="1"/>
            <a:r>
              <a:rPr lang="en-US" b="1" dirty="0"/>
              <a:t>SALT</a:t>
            </a:r>
          </a:p>
        </p:txBody>
      </p:sp>
      <p:sp>
        <p:nvSpPr>
          <p:cNvPr id="18436" name="Rectangle 6"/>
          <p:cNvSpPr>
            <a:spLocks noGrp="1" noChangeArrowheads="1"/>
          </p:cNvSpPr>
          <p:nvPr>
            <p:ph type="body" idx="1"/>
          </p:nvPr>
        </p:nvSpPr>
        <p:spPr>
          <a:xfrm>
            <a:off x="914400" y="1889760"/>
            <a:ext cx="7239000" cy="5882640"/>
          </a:xfrm>
        </p:spPr>
        <p:txBody>
          <a:bodyPr>
            <a:noAutofit/>
          </a:bodyPr>
          <a:lstStyle/>
          <a:p>
            <a:r>
              <a:rPr lang="en-US" b="1" i="1" u="sng" dirty="0"/>
              <a:t>Acronym for</a:t>
            </a:r>
            <a:r>
              <a:rPr lang="en-US" b="1" i="1" dirty="0"/>
              <a:t>:</a:t>
            </a:r>
          </a:p>
          <a:p>
            <a:pPr lvl="1"/>
            <a:r>
              <a:rPr lang="en-US" sz="3200" b="1" u="sng" dirty="0">
                <a:solidFill>
                  <a:schemeClr val="tx1">
                    <a:lumMod val="65000"/>
                    <a:lumOff val="35000"/>
                  </a:schemeClr>
                </a:solidFill>
              </a:rPr>
              <a:t>S</a:t>
            </a:r>
            <a:r>
              <a:rPr lang="en-US" sz="3200" b="1" dirty="0">
                <a:solidFill>
                  <a:schemeClr val="tx1">
                    <a:lumMod val="65000"/>
                    <a:lumOff val="35000"/>
                  </a:schemeClr>
                </a:solidFill>
              </a:rPr>
              <a:t>ort</a:t>
            </a:r>
          </a:p>
          <a:p>
            <a:pPr lvl="1"/>
            <a:r>
              <a:rPr lang="en-US" sz="3200" b="1" u="sng" dirty="0">
                <a:solidFill>
                  <a:schemeClr val="tx1">
                    <a:lumMod val="65000"/>
                    <a:lumOff val="35000"/>
                  </a:schemeClr>
                </a:solidFill>
              </a:rPr>
              <a:t>A</a:t>
            </a:r>
            <a:r>
              <a:rPr lang="en-US" sz="3200" b="1" dirty="0">
                <a:solidFill>
                  <a:schemeClr val="tx1">
                    <a:lumMod val="65000"/>
                    <a:lumOff val="35000"/>
                  </a:schemeClr>
                </a:solidFill>
              </a:rPr>
              <a:t>ssess</a:t>
            </a:r>
          </a:p>
          <a:p>
            <a:pPr lvl="1"/>
            <a:r>
              <a:rPr lang="en-US" sz="3200" b="1" u="sng" dirty="0">
                <a:solidFill>
                  <a:schemeClr val="tx1">
                    <a:lumMod val="65000"/>
                    <a:lumOff val="35000"/>
                  </a:schemeClr>
                </a:solidFill>
              </a:rPr>
              <a:t>L</a:t>
            </a:r>
            <a:r>
              <a:rPr lang="en-US" sz="3200" b="1" dirty="0">
                <a:solidFill>
                  <a:schemeClr val="tx1">
                    <a:lumMod val="65000"/>
                    <a:lumOff val="35000"/>
                  </a:schemeClr>
                </a:solidFill>
              </a:rPr>
              <a:t>ife Saving Interventions</a:t>
            </a:r>
          </a:p>
          <a:p>
            <a:pPr lvl="1"/>
            <a:r>
              <a:rPr lang="en-US" sz="3200" b="1" u="sng" dirty="0">
                <a:solidFill>
                  <a:schemeClr val="tx1">
                    <a:lumMod val="65000"/>
                    <a:lumOff val="35000"/>
                  </a:schemeClr>
                </a:solidFill>
              </a:rPr>
              <a:t>T</a:t>
            </a:r>
            <a:r>
              <a:rPr lang="en-US" sz="3200" b="1" dirty="0">
                <a:solidFill>
                  <a:schemeClr val="tx1">
                    <a:lumMod val="65000"/>
                    <a:lumOff val="35000"/>
                  </a:schemeClr>
                </a:solidFill>
              </a:rPr>
              <a:t>reatment/Transport</a:t>
            </a:r>
          </a:p>
          <a:p>
            <a:pPr eaLnBrk="1" hangingPunct="1"/>
            <a:r>
              <a:rPr lang="en-US" sz="4800" b="1" dirty="0">
                <a:solidFill>
                  <a:srgbClr val="FF0000"/>
                </a:solidFill>
              </a:rPr>
              <a:t>SALT is fastest triage system!</a:t>
            </a:r>
          </a:p>
        </p:txBody>
      </p:sp>
    </p:spTree>
  </p:cSld>
  <p:clrMapOvr>
    <a:masterClrMapping/>
  </p:clrMapOvr>
  <mc:AlternateContent xmlns:mc="http://schemas.openxmlformats.org/markup-compatibility/2006">
    <mc:Choice xmlns="" xmlns:p14="http://schemas.microsoft.com/office/powerpoint/2010/main" Requires="p14">
      <p:transition p14:dur="0" advTm="32360"/>
    </mc:Choice>
    <mc:Fallback>
      <p:transition advTm="3236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2743200"/>
            <a:ext cx="8686800" cy="3962400"/>
          </a:xfrm>
        </p:spPr>
        <p:txBody>
          <a:bodyPr>
            <a:normAutofit/>
          </a:bodyPr>
          <a:lstStyle/>
          <a:p>
            <a:r>
              <a:rPr lang="en-US" sz="4400" b="1" dirty="0"/>
              <a:t>Always on</a:t>
            </a:r>
          </a:p>
          <a:p>
            <a:r>
              <a:rPr lang="en-US" sz="4400" b="1" dirty="0"/>
              <a:t>Available for your use, but…</a:t>
            </a:r>
          </a:p>
          <a:p>
            <a:r>
              <a:rPr lang="en-US" sz="4400" b="1" dirty="0"/>
              <a:t>Use real site for major exercises</a:t>
            </a:r>
          </a:p>
          <a:p>
            <a:r>
              <a:rPr lang="en-US" sz="4400" b="1" dirty="0">
                <a:hlinkClick r:id="rId3"/>
              </a:rPr>
              <a:t>https://gdaha2.surgenet.org</a:t>
            </a:r>
            <a:endParaRPr lang="en-US" sz="4400" b="1" dirty="0"/>
          </a:p>
          <a:p>
            <a:endParaRPr lang="en-US" sz="4400" b="1" dirty="0"/>
          </a:p>
        </p:txBody>
      </p:sp>
      <p:sp>
        <p:nvSpPr>
          <p:cNvPr id="4" name="Title 3"/>
          <p:cNvSpPr>
            <a:spLocks noGrp="1"/>
          </p:cNvSpPr>
          <p:nvPr>
            <p:ph type="title"/>
          </p:nvPr>
        </p:nvSpPr>
        <p:spPr/>
        <p:txBody>
          <a:bodyPr>
            <a:noAutofit/>
          </a:bodyPr>
          <a:lstStyle/>
          <a:p>
            <a:r>
              <a:rPr lang="en-US" sz="8000" b="1" dirty="0"/>
              <a:t>Test Site</a:t>
            </a:r>
          </a:p>
        </p:txBody>
      </p:sp>
    </p:spTree>
    <p:extLst>
      <p:ext uri="{BB962C8B-B14F-4D97-AF65-F5344CB8AC3E}">
        <p14:creationId xmlns="" xmlns:p14="http://schemas.microsoft.com/office/powerpoint/2010/main" val="3896036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2743200"/>
            <a:ext cx="8686800" cy="3962400"/>
          </a:xfrm>
        </p:spPr>
        <p:txBody>
          <a:bodyPr>
            <a:normAutofit/>
          </a:bodyPr>
          <a:lstStyle/>
          <a:p>
            <a:r>
              <a:rPr lang="en-US" sz="4400" b="1" dirty="0"/>
              <a:t>Password changes and adding users must be done on LIVE site</a:t>
            </a:r>
          </a:p>
          <a:p>
            <a:r>
              <a:rPr lang="en-US" sz="4400" b="1" dirty="0"/>
              <a:t>Those changes not available on test site until after midnight</a:t>
            </a:r>
          </a:p>
          <a:p>
            <a:endParaRPr lang="en-US" sz="4400" b="1" dirty="0"/>
          </a:p>
        </p:txBody>
      </p:sp>
      <p:sp>
        <p:nvSpPr>
          <p:cNvPr id="4" name="Title 3"/>
          <p:cNvSpPr>
            <a:spLocks noGrp="1"/>
          </p:cNvSpPr>
          <p:nvPr>
            <p:ph type="title"/>
          </p:nvPr>
        </p:nvSpPr>
        <p:spPr/>
        <p:txBody>
          <a:bodyPr>
            <a:noAutofit/>
          </a:bodyPr>
          <a:lstStyle/>
          <a:p>
            <a:r>
              <a:rPr lang="en-US" sz="8000" b="1" dirty="0"/>
              <a:t>Test Site</a:t>
            </a:r>
          </a:p>
        </p:txBody>
      </p:sp>
    </p:spTree>
    <p:extLst>
      <p:ext uri="{BB962C8B-B14F-4D97-AF65-F5344CB8AC3E}">
        <p14:creationId xmlns="" xmlns:p14="http://schemas.microsoft.com/office/powerpoint/2010/main" val="38479973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4400" b="1" dirty="0"/>
              <a:t>Demonstrate manual incident creation</a:t>
            </a:r>
          </a:p>
        </p:txBody>
      </p:sp>
      <p:sp>
        <p:nvSpPr>
          <p:cNvPr id="4" name="Title 3"/>
          <p:cNvSpPr>
            <a:spLocks noGrp="1"/>
          </p:cNvSpPr>
          <p:nvPr>
            <p:ph type="title"/>
          </p:nvPr>
        </p:nvSpPr>
        <p:spPr/>
        <p:txBody>
          <a:bodyPr>
            <a:noAutofit/>
          </a:bodyPr>
          <a:lstStyle/>
          <a:p>
            <a:r>
              <a:rPr lang="en-US" sz="8000" b="1" dirty="0" err="1"/>
              <a:t>OHTrac</a:t>
            </a:r>
            <a:endParaRPr lang="en-US" sz="8000" b="1" dirty="0"/>
          </a:p>
        </p:txBody>
      </p:sp>
    </p:spTree>
    <p:extLst>
      <p:ext uri="{BB962C8B-B14F-4D97-AF65-F5344CB8AC3E}">
        <p14:creationId xmlns="" xmlns:p14="http://schemas.microsoft.com/office/powerpoint/2010/main" val="739082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810000"/>
          </a:xfrm>
        </p:spPr>
        <p:txBody>
          <a:bodyPr>
            <a:normAutofit/>
          </a:bodyPr>
          <a:lstStyle/>
          <a:p>
            <a:r>
              <a:rPr lang="en-US" sz="4400" b="1" dirty="0"/>
              <a:t>Adding patients</a:t>
            </a:r>
          </a:p>
          <a:p>
            <a:r>
              <a:rPr lang="en-US" sz="4400" b="1" dirty="0"/>
              <a:t>Moving patients</a:t>
            </a:r>
          </a:p>
          <a:p>
            <a:r>
              <a:rPr lang="en-US" sz="4400" b="1" dirty="0"/>
              <a:t>Arriving patients</a:t>
            </a:r>
          </a:p>
          <a:p>
            <a:r>
              <a:rPr lang="en-US" sz="4400" b="1" dirty="0"/>
              <a:t>Viewing/searching for patients</a:t>
            </a:r>
          </a:p>
        </p:txBody>
      </p:sp>
      <p:sp>
        <p:nvSpPr>
          <p:cNvPr id="4" name="Title 3"/>
          <p:cNvSpPr>
            <a:spLocks noGrp="1"/>
          </p:cNvSpPr>
          <p:nvPr>
            <p:ph type="title"/>
          </p:nvPr>
        </p:nvSpPr>
        <p:spPr/>
        <p:txBody>
          <a:bodyPr>
            <a:noAutofit/>
          </a:bodyPr>
          <a:lstStyle/>
          <a:p>
            <a:r>
              <a:rPr lang="en-US" sz="8000" b="1" dirty="0"/>
              <a:t>Using </a:t>
            </a:r>
            <a:r>
              <a:rPr lang="en-US" sz="8000" b="1" dirty="0" err="1"/>
              <a:t>OHTrac</a:t>
            </a:r>
            <a:endParaRPr lang="en-US" sz="8000" b="1" dirty="0"/>
          </a:p>
        </p:txBody>
      </p:sp>
    </p:spTree>
    <p:extLst>
      <p:ext uri="{BB962C8B-B14F-4D97-AF65-F5344CB8AC3E}">
        <p14:creationId xmlns="" xmlns:p14="http://schemas.microsoft.com/office/powerpoint/2010/main" val="35832804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315200" cy="1154097"/>
          </a:xfrm>
        </p:spPr>
        <p:txBody>
          <a:bodyPr/>
          <a:lstStyle/>
          <a:p>
            <a:r>
              <a:rPr lang="en-US" b="1" dirty="0"/>
              <a:t>OHTrac App </a:t>
            </a:r>
          </a:p>
        </p:txBody>
      </p:sp>
      <p:sp>
        <p:nvSpPr>
          <p:cNvPr id="3" name="Content Placeholder 2"/>
          <p:cNvSpPr>
            <a:spLocks noGrp="1"/>
          </p:cNvSpPr>
          <p:nvPr>
            <p:ph idx="1"/>
          </p:nvPr>
        </p:nvSpPr>
        <p:spPr>
          <a:xfrm>
            <a:off x="78294" y="1737756"/>
            <a:ext cx="4876800" cy="4953000"/>
          </a:xfrm>
        </p:spPr>
        <p:txBody>
          <a:bodyPr>
            <a:normAutofit/>
          </a:bodyPr>
          <a:lstStyle/>
          <a:p>
            <a:r>
              <a:rPr lang="en-US" sz="2800" b="1" dirty="0">
                <a:effectLst>
                  <a:outerShdw blurRad="38100" dist="38100" dir="2700000" algn="tl">
                    <a:srgbClr val="000000">
                      <a:alpha val="43137"/>
                    </a:srgbClr>
                  </a:outerShdw>
                </a:effectLst>
              </a:rPr>
              <a:t>App designed for EMS</a:t>
            </a:r>
          </a:p>
          <a:p>
            <a:pPr lvl="1"/>
            <a:r>
              <a:rPr lang="en-US" sz="2400" b="1" dirty="0">
                <a:effectLst>
                  <a:outerShdw blurRad="38100" dist="38100" dir="2700000" algn="tl">
                    <a:srgbClr val="000000">
                      <a:alpha val="43137"/>
                    </a:srgbClr>
                  </a:outerShdw>
                </a:effectLst>
              </a:rPr>
              <a:t>For agencies using it, allows patient tracking to begin at the scene</a:t>
            </a:r>
            <a:endParaRPr lang="en-US" sz="2800" dirty="0"/>
          </a:p>
          <a:p>
            <a:pPr lvl="1"/>
            <a:r>
              <a:rPr lang="en-US" sz="2400" b="1" dirty="0">
                <a:effectLst>
                  <a:outerShdw blurRad="38100" dist="38100" dir="2700000" algn="tl">
                    <a:srgbClr val="000000">
                      <a:alpha val="43137"/>
                    </a:srgbClr>
                  </a:outerShdw>
                </a:effectLst>
              </a:rPr>
              <a:t>Can be used by hospitals, too</a:t>
            </a:r>
          </a:p>
          <a:p>
            <a:pPr lvl="1"/>
            <a:r>
              <a:rPr lang="en-US" sz="2400" b="1" dirty="0">
                <a:effectLst>
                  <a:outerShdw blurRad="38100" dist="38100" dir="2700000" algn="tl">
                    <a:srgbClr val="000000">
                      <a:alpha val="43137"/>
                    </a:srgbClr>
                  </a:outerShdw>
                </a:effectLst>
              </a:rPr>
              <a:t>Scan Triage Tag bar code</a:t>
            </a:r>
          </a:p>
          <a:p>
            <a:r>
              <a:rPr lang="en-US" sz="2800" b="1" dirty="0">
                <a:effectLst>
                  <a:outerShdw blurRad="38100" dist="38100" dir="2700000" algn="tl">
                    <a:srgbClr val="000000">
                      <a:alpha val="43137"/>
                    </a:srgbClr>
                  </a:outerShdw>
                </a:effectLst>
              </a:rPr>
              <a:t>Can </a:t>
            </a:r>
            <a:r>
              <a:rPr lang="en-US" sz="2800" b="1" u="sng" dirty="0">
                <a:effectLst>
                  <a:outerShdw blurRad="38100" dist="38100" dir="2700000" algn="tl">
                    <a:srgbClr val="000000">
                      <a:alpha val="43137"/>
                    </a:srgbClr>
                  </a:outerShdw>
                </a:effectLst>
              </a:rPr>
              <a:t>only</a:t>
            </a:r>
            <a:r>
              <a:rPr lang="en-US" sz="2800" b="1" dirty="0">
                <a:effectLst>
                  <a:outerShdw blurRad="38100" dist="38100" dir="2700000" algn="tl">
                    <a:srgbClr val="000000">
                      <a:alpha val="43137"/>
                    </a:srgbClr>
                  </a:outerShdw>
                </a:effectLst>
              </a:rPr>
              <a:t> be used on live site</a:t>
            </a:r>
          </a:p>
          <a:p>
            <a:pPr lvl="1"/>
            <a:r>
              <a:rPr lang="en-US" sz="2400" b="1" dirty="0">
                <a:effectLst>
                  <a:outerShdw blurRad="38100" dist="38100" dir="2700000" algn="tl">
                    <a:srgbClr val="000000">
                      <a:alpha val="43137"/>
                    </a:srgbClr>
                  </a:outerShdw>
                </a:effectLst>
              </a:rPr>
              <a:t>INCIDENT FOR APP PRACTICE/TRAINING</a:t>
            </a:r>
          </a:p>
          <a:p>
            <a:pPr lvl="1"/>
            <a:endParaRPr lang="en-US" sz="2000" b="1" dirty="0">
              <a:effectLst>
                <a:outerShdw blurRad="38100" dist="38100" dir="2700000" algn="tl">
                  <a:srgbClr val="000000">
                    <a:alpha val="43137"/>
                  </a:srgbClr>
                </a:outerShdw>
              </a:effectLst>
            </a:endParaRPr>
          </a:p>
        </p:txBody>
      </p:sp>
      <p:sp>
        <p:nvSpPr>
          <p:cNvPr id="6" name="Date Placeholder 5"/>
          <p:cNvSpPr>
            <a:spLocks noGrp="1"/>
          </p:cNvSpPr>
          <p:nvPr>
            <p:ph type="dt" sz="half" idx="10"/>
          </p:nvPr>
        </p:nvSpPr>
        <p:spPr/>
        <p:txBody>
          <a:bodyPr/>
          <a:lstStyle/>
          <a:p>
            <a:r>
              <a:rPr lang="en-US"/>
              <a:t>1/15/2019</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9AE610DD-8257-4499-B00D-469255FD424B}" type="slidenum">
              <a:rPr lang="en-US" smtClean="0"/>
              <a:pPr/>
              <a:t>44</a:t>
            </a:fld>
            <a:endParaRPr lang="en-US" dirty="0"/>
          </a:p>
        </p:txBody>
      </p:sp>
      <p:pic>
        <p:nvPicPr>
          <p:cNvPr id="5" name="Picture 2"/>
          <p:cNvPicPr>
            <a:picLocks noChangeAspect="1" noChangeArrowheads="1"/>
          </p:cNvPicPr>
          <p:nvPr/>
        </p:nvPicPr>
        <p:blipFill>
          <a:blip r:embed="rId3" cstate="print"/>
          <a:srcRect b="18182"/>
          <a:stretch>
            <a:fillRect/>
          </a:stretch>
        </p:blipFill>
        <p:spPr bwMode="auto">
          <a:xfrm>
            <a:off x="4955094" y="762000"/>
            <a:ext cx="4188906" cy="6096000"/>
          </a:xfrm>
          <a:prstGeom prst="rect">
            <a:avLst/>
          </a:prstGeom>
          <a:noFill/>
          <a:ln w="9525">
            <a:noFill/>
            <a:miter lim="800000"/>
            <a:headEnd/>
            <a:tailEnd/>
          </a:ln>
          <a:effectLst/>
        </p:spPr>
      </p:pic>
    </p:spTree>
    <p:extLst>
      <p:ext uri="{BB962C8B-B14F-4D97-AF65-F5344CB8AC3E}">
        <p14:creationId xmlns="" xmlns:p14="http://schemas.microsoft.com/office/powerpoint/2010/main" val="354975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a:t>
            </a:r>
          </a:p>
        </p:txBody>
      </p:sp>
      <p:pic>
        <p:nvPicPr>
          <p:cNvPr id="8" name="Picture 7"/>
          <p:cNvPicPr>
            <a:picLocks noChangeAspect="1"/>
          </p:cNvPicPr>
          <p:nvPr/>
        </p:nvPicPr>
        <p:blipFill rotWithShape="1">
          <a:blip r:embed="rId2" cstate="print">
            <a:extLst>
              <a:ext uri="{28A0092B-C50C-407E-A947-70E740481C1C}">
                <a14:useLocalDpi xmlns="" xmlns:a14="http://schemas.microsoft.com/office/drawing/2010/main" val="0"/>
              </a:ext>
            </a:extLst>
          </a:blip>
          <a:srcRect r="24138" b="41258"/>
          <a:stretch/>
        </p:blipFill>
        <p:spPr>
          <a:xfrm>
            <a:off x="2819400" y="491927"/>
            <a:ext cx="3505200" cy="5874146"/>
          </a:xfrm>
          <a:prstGeom prst="rect">
            <a:avLst/>
          </a:prstGeom>
        </p:spPr>
      </p:pic>
    </p:spTree>
    <p:extLst>
      <p:ext uri="{BB962C8B-B14F-4D97-AF65-F5344CB8AC3E}">
        <p14:creationId xmlns="" xmlns:p14="http://schemas.microsoft.com/office/powerpoint/2010/main" val="1528373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When Setting Up Generic Logins for Your Agency</a:t>
            </a:r>
            <a:endParaRPr lang="en-US" b="1" dirty="0"/>
          </a:p>
        </p:txBody>
      </p:sp>
      <p:sp>
        <p:nvSpPr>
          <p:cNvPr id="3" name="Content Placeholder 2"/>
          <p:cNvSpPr>
            <a:spLocks noGrp="1"/>
          </p:cNvSpPr>
          <p:nvPr>
            <p:ph sz="quarter" idx="1"/>
          </p:nvPr>
        </p:nvSpPr>
        <p:spPr/>
        <p:txBody>
          <a:bodyPr>
            <a:normAutofit fontScale="92500"/>
          </a:bodyPr>
          <a:lstStyle/>
          <a:p>
            <a:r>
              <a:rPr lang="en-US" b="1" dirty="0" smtClean="0"/>
              <a:t>As a Facility Administrator, you can create an unlimited number of logins for your agency</a:t>
            </a:r>
          </a:p>
          <a:p>
            <a:pPr lvl="1"/>
            <a:r>
              <a:rPr lang="en-US" b="1" dirty="0" smtClean="0"/>
              <a:t>Restriction is you can’t use a login that someone else has</a:t>
            </a:r>
          </a:p>
          <a:p>
            <a:pPr lvl="1"/>
            <a:r>
              <a:rPr lang="en-US" b="1" dirty="0" smtClean="0"/>
              <a:t>For example, there may already be an LFD-EN41.</a:t>
            </a:r>
          </a:p>
          <a:p>
            <a:r>
              <a:rPr lang="en-US" b="1" dirty="0" smtClean="0"/>
              <a:t>Just create something easy for your crews, e.g., CoffeeFD-EN7</a:t>
            </a:r>
          </a:p>
          <a:p>
            <a:r>
              <a:rPr lang="en-US" b="1" dirty="0" smtClean="0"/>
              <a:t>If crews are often on different apparatus, use the same PW for all </a:t>
            </a:r>
            <a:r>
              <a:rPr lang="en-US" dirty="0" smtClean="0"/>
              <a:t> </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746760"/>
          </a:xfrm>
        </p:spPr>
        <p:txBody>
          <a:bodyPr>
            <a:normAutofit fontScale="90000"/>
          </a:bodyPr>
          <a:lstStyle/>
          <a:p>
            <a:r>
              <a:rPr lang="en-US" b="1" dirty="0"/>
              <a:t>Select Correct Incident</a:t>
            </a:r>
          </a:p>
        </p:txBody>
      </p:sp>
      <p:sp>
        <p:nvSpPr>
          <p:cNvPr id="3" name="Content Placeholder 2"/>
          <p:cNvSpPr>
            <a:spLocks noGrp="1"/>
          </p:cNvSpPr>
          <p:nvPr>
            <p:ph sz="half" idx="1"/>
          </p:nvPr>
        </p:nvSpPr>
        <p:spPr>
          <a:xfrm>
            <a:off x="228600" y="1570037"/>
            <a:ext cx="4267200" cy="5059363"/>
          </a:xfrm>
        </p:spPr>
        <p:txBody>
          <a:bodyPr>
            <a:normAutofit/>
          </a:bodyPr>
          <a:lstStyle/>
          <a:p>
            <a:r>
              <a:rPr lang="en-US" b="1" dirty="0"/>
              <a:t>After you log on to OHTrac, the first step is to select the correct incident to begin entering patients</a:t>
            </a:r>
          </a:p>
          <a:p>
            <a:r>
              <a:rPr lang="en-US" b="1" dirty="0"/>
              <a:t>NOTE:  </a:t>
            </a:r>
            <a:r>
              <a:rPr lang="en-US" b="1" dirty="0" err="1"/>
              <a:t>OHTrac</a:t>
            </a:r>
            <a:r>
              <a:rPr lang="en-US" b="1" dirty="0"/>
              <a:t> incidents can not be created from the APP</a:t>
            </a:r>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r="25181" b="40482"/>
          <a:stretch/>
        </p:blipFill>
        <p:spPr>
          <a:xfrm>
            <a:off x="4724400" y="1295400"/>
            <a:ext cx="2370826" cy="4081732"/>
          </a:xfrm>
          <a:prstGeom prst="rect">
            <a:avLst/>
          </a:prstGeom>
        </p:spPr>
      </p:pic>
      <p:sp>
        <p:nvSpPr>
          <p:cNvPr id="8" name="Oval 7"/>
          <p:cNvSpPr/>
          <p:nvPr/>
        </p:nvSpPr>
        <p:spPr>
          <a:xfrm>
            <a:off x="4572000" y="1600200"/>
            <a:ext cx="2971800" cy="1219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225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Patient Entry is Simple to Accomplish</a:t>
            </a:r>
          </a:p>
        </p:txBody>
      </p:sp>
      <p:sp>
        <p:nvSpPr>
          <p:cNvPr id="3" name="Content Placeholder 2"/>
          <p:cNvSpPr>
            <a:spLocks noGrp="1"/>
          </p:cNvSpPr>
          <p:nvPr>
            <p:ph sz="half" idx="1"/>
          </p:nvPr>
        </p:nvSpPr>
        <p:spPr>
          <a:xfrm>
            <a:off x="152400" y="1589566"/>
            <a:ext cx="4343400" cy="4887433"/>
          </a:xfrm>
        </p:spPr>
        <p:txBody>
          <a:bodyPr/>
          <a:lstStyle/>
          <a:p>
            <a:r>
              <a:rPr lang="en-US" b="1" dirty="0"/>
              <a:t>The next step is to add patients.</a:t>
            </a:r>
          </a:p>
          <a:p>
            <a:r>
              <a:rPr lang="en-US" b="1" dirty="0"/>
              <a:t>Selecting ADD PATIENTS tab “turns on” bar code scanner</a:t>
            </a:r>
          </a:p>
          <a:p>
            <a:r>
              <a:rPr lang="en-US" b="1" dirty="0"/>
              <a:t>Used to scan the barcode on the triage tag </a:t>
            </a:r>
          </a:p>
        </p:txBody>
      </p:sp>
      <p:pic>
        <p:nvPicPr>
          <p:cNvPr id="5" name="Content Placeholder 4" descr="Scan Triage Tag screen shot.png"/>
          <p:cNvPicPr>
            <a:picLocks noGrp="1" noChangeAspect="1"/>
          </p:cNvPicPr>
          <p:nvPr>
            <p:ph sz="half" idx="2"/>
          </p:nvPr>
        </p:nvPicPr>
        <p:blipFill rotWithShape="1">
          <a:blip r:embed="rId3" cstate="print">
            <a:extLst>
              <a:ext uri="{28A0092B-C50C-407E-A947-70E740481C1C}">
                <a14:useLocalDpi xmlns="" xmlns:a14="http://schemas.microsoft.com/office/drawing/2010/main" val="0"/>
              </a:ext>
            </a:extLst>
          </a:blip>
          <a:srcRect t="-479" b="32980"/>
          <a:stretch/>
        </p:blipFill>
        <p:spPr>
          <a:xfrm>
            <a:off x="4724400" y="1676400"/>
            <a:ext cx="4038600" cy="4848581"/>
          </a:xfrm>
          <a:prstGeom prst="rect">
            <a:avLst/>
          </a:prstGeom>
        </p:spPr>
      </p:pic>
      <p:sp>
        <p:nvSpPr>
          <p:cNvPr id="6" name="Right Arrow 5"/>
          <p:cNvSpPr/>
          <p:nvPr/>
        </p:nvSpPr>
        <p:spPr>
          <a:xfrm>
            <a:off x="4038600" y="2362200"/>
            <a:ext cx="8382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 xmlns:p14="http://schemas.microsoft.com/office/powerpoint/2010/main" val="733730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1698" y="914399"/>
            <a:ext cx="2590800" cy="5607143"/>
          </a:xfrm>
          <a:prstGeom prst="rect">
            <a:avLst/>
          </a:prstGeom>
        </p:spPr>
      </p:pic>
      <p:sp>
        <p:nvSpPr>
          <p:cNvPr id="2" name="Title 1"/>
          <p:cNvSpPr>
            <a:spLocks noGrp="1"/>
          </p:cNvSpPr>
          <p:nvPr>
            <p:ph type="title"/>
          </p:nvPr>
        </p:nvSpPr>
        <p:spPr>
          <a:xfrm>
            <a:off x="457200" y="76200"/>
            <a:ext cx="7696200" cy="1143000"/>
          </a:xfrm>
        </p:spPr>
        <p:txBody>
          <a:bodyPr anchor="t">
            <a:normAutofit fontScale="90000"/>
          </a:bodyPr>
          <a:lstStyle/>
          <a:p>
            <a:r>
              <a:rPr lang="en-US" b="1" dirty="0"/>
              <a:t>EMS ENTERs ESSENTIAL INFORMATION</a:t>
            </a:r>
          </a:p>
        </p:txBody>
      </p:sp>
      <p:sp>
        <p:nvSpPr>
          <p:cNvPr id="3" name="Content Placeholder 2"/>
          <p:cNvSpPr>
            <a:spLocks noGrp="1"/>
          </p:cNvSpPr>
          <p:nvPr>
            <p:ph idx="1"/>
          </p:nvPr>
        </p:nvSpPr>
        <p:spPr>
          <a:xfrm>
            <a:off x="228600" y="1676400"/>
            <a:ext cx="6400800" cy="4953000"/>
          </a:xfrm>
        </p:spPr>
        <p:txBody>
          <a:bodyPr>
            <a:normAutofit fontScale="92500" lnSpcReduction="10000"/>
          </a:bodyPr>
          <a:lstStyle/>
          <a:p>
            <a:r>
              <a:rPr lang="en-US" b="1" dirty="0"/>
              <a:t>Four required fields to add patients:</a:t>
            </a:r>
          </a:p>
          <a:p>
            <a:pPr lvl="1"/>
            <a:r>
              <a:rPr lang="en-US" b="1" dirty="0"/>
              <a:t>Patient Number/Triage Number</a:t>
            </a:r>
          </a:p>
          <a:p>
            <a:pPr lvl="1"/>
            <a:r>
              <a:rPr lang="en-US" b="1" dirty="0"/>
              <a:t>Gender</a:t>
            </a:r>
          </a:p>
          <a:p>
            <a:pPr lvl="1"/>
            <a:r>
              <a:rPr lang="en-US" b="1" dirty="0"/>
              <a:t>Patient Triage Level </a:t>
            </a:r>
          </a:p>
          <a:p>
            <a:pPr lvl="1"/>
            <a:r>
              <a:rPr lang="en-US" b="1" dirty="0"/>
              <a:t>Current location (default)</a:t>
            </a:r>
          </a:p>
          <a:p>
            <a:r>
              <a:rPr lang="en-US" b="1" dirty="0"/>
              <a:t>Transport Group can add:</a:t>
            </a:r>
          </a:p>
          <a:p>
            <a:pPr lvl="1"/>
            <a:r>
              <a:rPr lang="en-US" b="1" dirty="0" err="1"/>
              <a:t>Enroute</a:t>
            </a:r>
            <a:r>
              <a:rPr lang="en-US" b="1" dirty="0"/>
              <a:t> status</a:t>
            </a:r>
          </a:p>
          <a:p>
            <a:pPr lvl="1"/>
            <a:r>
              <a:rPr lang="en-US" b="1" dirty="0"/>
              <a:t>Hospital location</a:t>
            </a:r>
          </a:p>
          <a:p>
            <a:r>
              <a:rPr lang="en-US" b="1" dirty="0"/>
              <a:t>Flexibility:  e.g., enter patients in CCP, show </a:t>
            </a:r>
            <a:r>
              <a:rPr lang="en-US" b="1" dirty="0" err="1"/>
              <a:t>enroute</a:t>
            </a:r>
            <a:r>
              <a:rPr lang="en-US" b="1" dirty="0"/>
              <a:t> to hospital in Transport Area</a:t>
            </a:r>
          </a:p>
        </p:txBody>
      </p:sp>
      <p:sp>
        <p:nvSpPr>
          <p:cNvPr id="5" name="Oval 4"/>
          <p:cNvSpPr/>
          <p:nvPr/>
        </p:nvSpPr>
        <p:spPr>
          <a:xfrm>
            <a:off x="8001000" y="16764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6674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0" nodeType="afterEffect">
                                  <p:stCondLst>
                                    <p:cond delay="0"/>
                                  </p:stCondLst>
                                  <p:childTnLst>
                                    <p:animScale>
                                      <p:cBhvr>
                                        <p:cTn id="9" dur="750" fill="hold"/>
                                        <p:tgtEl>
                                          <p:spTgt spid="5"/>
                                        </p:tgtEl>
                                      </p:cBhvr>
                                      <p:by x="150000" y="150000"/>
                                    </p:animScale>
                                  </p:childTnLst>
                                </p:cTn>
                              </p:par>
                              <p:par>
                                <p:cTn id="10" presetID="10" presetClass="entr" presetSubtype="0" fill="hold" grpId="1"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750"/>
                            </p:stCondLst>
                            <p:childTnLst>
                              <p:par>
                                <p:cTn id="14" presetID="10" presetClass="exit" presetSubtype="0" fill="hold" grpId="3"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custDataLst>
              <p:tags r:id="rId1"/>
            </p:custDataLst>
          </p:nvPr>
        </p:nvSpPr>
        <p:spPr>
          <a:xfrm>
            <a:off x="685800" y="381000"/>
            <a:ext cx="7772400" cy="1600200"/>
          </a:xfrm>
        </p:spPr>
        <p:txBody>
          <a:bodyPr anchor="b">
            <a:normAutofit fontScale="90000"/>
          </a:bodyPr>
          <a:lstStyle/>
          <a:p>
            <a:r>
              <a:rPr lang="en-US" sz="4400" b="1" dirty="0">
                <a:effectLst>
                  <a:outerShdw blurRad="38100" dist="38100" dir="2700000" algn="tl">
                    <a:srgbClr val="0064E2"/>
                  </a:outerShdw>
                </a:effectLst>
                <a:ea typeface="ＭＳ Ｐゴシック" charset="-128"/>
              </a:rPr>
              <a:t>Ribbon Colors Match ID-MED Triage Categories</a:t>
            </a:r>
            <a:r>
              <a:rPr lang="en-US" sz="3500" dirty="0">
                <a:effectLst>
                  <a:outerShdw blurRad="38100" dist="38100" dir="2700000" algn="tl">
                    <a:srgbClr val="0064E2"/>
                  </a:outerShdw>
                </a:effectLst>
                <a:ea typeface="ＭＳ Ｐゴシック" charset="-128"/>
              </a:rPr>
              <a:t/>
            </a:r>
            <a:br>
              <a:rPr lang="en-US" sz="3500" dirty="0">
                <a:effectLst>
                  <a:outerShdw blurRad="38100" dist="38100" dir="2700000" algn="tl">
                    <a:srgbClr val="0064E2"/>
                  </a:outerShdw>
                </a:effectLst>
                <a:ea typeface="ＭＳ Ｐゴシック" charset="-128"/>
              </a:rPr>
            </a:br>
            <a:endParaRPr lang="en-US" sz="3500" dirty="0">
              <a:effectLst>
                <a:outerShdw blurRad="38100" dist="38100" dir="2700000" algn="tl">
                  <a:srgbClr val="0064E2"/>
                </a:outerShdw>
              </a:effectLst>
              <a:ea typeface="ＭＳ Ｐゴシック" charset="-128"/>
            </a:endParaRPr>
          </a:p>
        </p:txBody>
      </p:sp>
      <p:sp>
        <p:nvSpPr>
          <p:cNvPr id="733187" name="Rectangle 3"/>
          <p:cNvSpPr>
            <a:spLocks noGrp="1" noChangeArrowheads="1"/>
          </p:cNvSpPr>
          <p:nvPr>
            <p:ph type="body" idx="4294967295"/>
            <p:custDataLst>
              <p:tags r:id="rId2"/>
            </p:custDataLst>
          </p:nvPr>
        </p:nvSpPr>
        <p:spPr>
          <a:xfrm>
            <a:off x="609600" y="2057400"/>
            <a:ext cx="7620000" cy="3962400"/>
          </a:xfrm>
        </p:spPr>
        <p:txBody>
          <a:bodyPr>
            <a:normAutofit lnSpcReduction="10000"/>
          </a:bodyPr>
          <a:lstStyle/>
          <a:p>
            <a:pPr eaLnBrk="1" hangingPunct="1">
              <a:lnSpc>
                <a:spcPct val="90000"/>
              </a:lnSpc>
              <a:buFont typeface="Wingdings" pitchFamily="2" charset="2"/>
              <a:buChar char="n"/>
            </a:pPr>
            <a:r>
              <a:rPr lang="en-US" sz="4500" b="1" dirty="0">
                <a:solidFill>
                  <a:srgbClr val="FF0000"/>
                </a:solidFill>
                <a:ea typeface="ＭＳ Ｐゴシック" charset="-128"/>
              </a:rPr>
              <a:t>Immediate</a:t>
            </a:r>
          </a:p>
          <a:p>
            <a:pPr eaLnBrk="1" hangingPunct="1">
              <a:lnSpc>
                <a:spcPct val="90000"/>
              </a:lnSpc>
              <a:buFont typeface="Wingdings" pitchFamily="2" charset="2"/>
              <a:buChar char="n"/>
            </a:pPr>
            <a:r>
              <a:rPr lang="en-US" sz="4500" b="1" dirty="0">
                <a:solidFill>
                  <a:srgbClr val="FFFF00"/>
                </a:solidFill>
                <a:ea typeface="ＭＳ Ｐゴシック" charset="-128"/>
              </a:rPr>
              <a:t>Delayed</a:t>
            </a:r>
          </a:p>
          <a:p>
            <a:pPr eaLnBrk="1" hangingPunct="1">
              <a:lnSpc>
                <a:spcPct val="90000"/>
              </a:lnSpc>
              <a:buFont typeface="Wingdings" pitchFamily="2" charset="2"/>
              <a:buChar char="n"/>
            </a:pPr>
            <a:r>
              <a:rPr lang="en-US" sz="4500" b="1" dirty="0">
                <a:solidFill>
                  <a:srgbClr val="00B050"/>
                </a:solidFill>
                <a:ea typeface="ＭＳ Ｐゴシック" charset="-128"/>
              </a:rPr>
              <a:t>Minimal</a:t>
            </a:r>
          </a:p>
          <a:p>
            <a:pPr eaLnBrk="1" hangingPunct="1">
              <a:lnSpc>
                <a:spcPct val="90000"/>
              </a:lnSpc>
              <a:buFont typeface="Wingdings" pitchFamily="2" charset="2"/>
              <a:buChar char="n"/>
            </a:pPr>
            <a:r>
              <a:rPr lang="en-US" sz="4500" b="1" dirty="0">
                <a:solidFill>
                  <a:schemeClr val="bg1">
                    <a:lumMod val="50000"/>
                  </a:schemeClr>
                </a:solidFill>
                <a:ea typeface="ＭＳ Ｐゴシック" charset="-128"/>
              </a:rPr>
              <a:t>Expectant</a:t>
            </a:r>
          </a:p>
          <a:p>
            <a:pPr eaLnBrk="1" hangingPunct="1">
              <a:lnSpc>
                <a:spcPct val="90000"/>
              </a:lnSpc>
              <a:buFont typeface="Wingdings" pitchFamily="2" charset="2"/>
              <a:buChar char="n"/>
            </a:pP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r>
              <a:rPr lang="en-US" sz="4500" b="1" dirty="0">
                <a:ea typeface="ＭＳ Ｐゴシック" charset="-128"/>
              </a:rPr>
              <a:t> </a:t>
            </a:r>
          </a:p>
          <a:p>
            <a:pPr lvl="2">
              <a:lnSpc>
                <a:spcPct val="90000"/>
              </a:lnSpc>
              <a:buFont typeface="Wingdings" pitchFamily="2" charset="2"/>
              <a:buChar char="n"/>
            </a:pPr>
            <a:r>
              <a:rPr lang="en-US" sz="3900" b="1" dirty="0">
                <a:ea typeface="ＭＳ Ｐゴシック" charset="-128"/>
              </a:rPr>
              <a:t>(Ribbon/Tag zebra-striped)</a:t>
            </a:r>
          </a:p>
        </p:txBody>
      </p:sp>
      <p:pic>
        <p:nvPicPr>
          <p:cNvPr id="5" name="Content Placeholder 3" descr="photo3.JPG"/>
          <p:cNvPicPr>
            <a:picLocks noChangeAspect="1"/>
          </p:cNvPicPr>
          <p:nvPr/>
        </p:nvPicPr>
        <p:blipFill>
          <a:blip r:embed="rId5" cstate="print"/>
          <a:stretch>
            <a:fillRect/>
          </a:stretch>
        </p:blipFill>
        <p:spPr>
          <a:xfrm>
            <a:off x="4648200" y="1981200"/>
            <a:ext cx="4114799" cy="3086099"/>
          </a:xfrm>
          <a:prstGeom prst="rect">
            <a:avLst/>
          </a:prstGeom>
        </p:spPr>
      </p:pic>
    </p:spTree>
    <p:extLst>
      <p:ext uri="{BB962C8B-B14F-4D97-AF65-F5344CB8AC3E}">
        <p14:creationId xmlns="" xmlns:p14="http://schemas.microsoft.com/office/powerpoint/2010/main" val="4225261924"/>
      </p:ext>
    </p:extLst>
  </p:cSld>
  <p:clrMapOvr>
    <a:masterClrMapping/>
  </p:clrMapOvr>
  <p:transition advTm="2482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a:t>
            </a:r>
          </a:p>
        </p:txBody>
      </p:sp>
      <p:sp>
        <p:nvSpPr>
          <p:cNvPr id="3" name="Content Placeholder 2"/>
          <p:cNvSpPr>
            <a:spLocks noGrp="1"/>
          </p:cNvSpPr>
          <p:nvPr>
            <p:ph idx="1"/>
          </p:nvPr>
        </p:nvSpPr>
        <p:spPr>
          <a:xfrm>
            <a:off x="152400" y="1609416"/>
            <a:ext cx="4495800" cy="4846320"/>
          </a:xfrm>
        </p:spPr>
        <p:txBody>
          <a:bodyPr/>
          <a:lstStyle/>
          <a:p>
            <a:r>
              <a:rPr lang="en-US" b="1" dirty="0"/>
              <a:t>Green bar must appear</a:t>
            </a:r>
          </a:p>
          <a:p>
            <a:r>
              <a:rPr lang="en-US" b="1" dirty="0"/>
              <a:t>Patient number will be displayed</a:t>
            </a:r>
          </a:p>
          <a:p>
            <a:r>
              <a:rPr lang="en-US" b="1" dirty="0"/>
              <a:t>Click “Return to Patient”</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53000" y="0"/>
            <a:ext cx="3168763" cy="6858000"/>
          </a:xfrm>
          <a:prstGeom prst="rect">
            <a:avLst/>
          </a:prstGeom>
        </p:spPr>
      </p:pic>
      <p:sp>
        <p:nvSpPr>
          <p:cNvPr id="5" name="Right Arrow 4"/>
          <p:cNvSpPr/>
          <p:nvPr/>
        </p:nvSpPr>
        <p:spPr>
          <a:xfrm>
            <a:off x="4724400" y="3153862"/>
            <a:ext cx="8382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0000"/>
              </a:solidFill>
            </a:endParaRPr>
          </a:p>
        </p:txBody>
      </p:sp>
      <p:sp>
        <p:nvSpPr>
          <p:cNvPr id="6" name="Right Arrow 5"/>
          <p:cNvSpPr/>
          <p:nvPr/>
        </p:nvSpPr>
        <p:spPr>
          <a:xfrm flipH="1">
            <a:off x="6934200" y="6190891"/>
            <a:ext cx="822381"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6384981" y="65532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23624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0" nodeType="afterEffect">
                                  <p:stCondLst>
                                    <p:cond delay="0"/>
                                  </p:stCondLst>
                                  <p:childTnLst>
                                    <p:animScale>
                                      <p:cBhvr>
                                        <p:cTn id="9" dur="750" fill="hold"/>
                                        <p:tgtEl>
                                          <p:spTgt spid="7"/>
                                        </p:tgtEl>
                                      </p:cBhvr>
                                      <p:by x="150000" y="150000"/>
                                    </p:animScale>
                                  </p:childTnLst>
                                </p:cTn>
                              </p:par>
                              <p:par>
                                <p:cTn id="10" presetID="10"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750"/>
                            </p:stCondLst>
                            <p:childTnLst>
                              <p:par>
                                <p:cTn id="14" presetID="10" presetClass="exit" presetSubtype="0" fill="hold" grpId="3" nodeType="after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Information</a:t>
            </a:r>
          </a:p>
        </p:txBody>
      </p:sp>
      <p:sp>
        <p:nvSpPr>
          <p:cNvPr id="3" name="Content Placeholder 2"/>
          <p:cNvSpPr>
            <a:spLocks noGrp="1"/>
          </p:cNvSpPr>
          <p:nvPr>
            <p:ph idx="1"/>
          </p:nvPr>
        </p:nvSpPr>
        <p:spPr>
          <a:xfrm>
            <a:off x="457200" y="1609416"/>
            <a:ext cx="5410200" cy="4846320"/>
          </a:xfrm>
        </p:spPr>
        <p:txBody>
          <a:bodyPr/>
          <a:lstStyle/>
          <a:p>
            <a:r>
              <a:rPr lang="en-US" b="1" dirty="0"/>
              <a:t>Patient Tag number is entered automatically after scan</a:t>
            </a:r>
          </a:p>
          <a:p>
            <a:r>
              <a:rPr lang="en-US" sz="3600" b="1" u="sng" dirty="0"/>
              <a:t>Select “Add Patient”</a:t>
            </a:r>
          </a:p>
          <a:p>
            <a:r>
              <a:rPr lang="en-US" b="1" dirty="0"/>
              <a:t>If you select “Back to Incident,” patient information </a:t>
            </a:r>
            <a:r>
              <a:rPr lang="en-US" b="1" i="1" u="sng" dirty="0"/>
              <a:t>will not</a:t>
            </a:r>
            <a:r>
              <a:rPr lang="en-US" b="1" dirty="0"/>
              <a:t> be recorded</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15000" y="2875"/>
            <a:ext cx="3168763" cy="6858000"/>
          </a:xfrm>
          <a:prstGeom prst="rect">
            <a:avLst/>
          </a:prstGeom>
        </p:spPr>
      </p:pic>
      <p:sp>
        <p:nvSpPr>
          <p:cNvPr id="5" name="TextBox 4"/>
          <p:cNvSpPr txBox="1"/>
          <p:nvPr/>
        </p:nvSpPr>
        <p:spPr>
          <a:xfrm>
            <a:off x="6019800" y="1524000"/>
            <a:ext cx="990600" cy="246221"/>
          </a:xfrm>
          <a:prstGeom prst="rect">
            <a:avLst/>
          </a:prstGeom>
          <a:noFill/>
        </p:spPr>
        <p:txBody>
          <a:bodyPr wrap="square" rtlCol="0">
            <a:spAutoFit/>
          </a:bodyPr>
          <a:lstStyle/>
          <a:p>
            <a:r>
              <a:rPr lang="en-US" sz="1000" dirty="0"/>
              <a:t>Male</a:t>
            </a:r>
          </a:p>
        </p:txBody>
      </p:sp>
      <p:sp>
        <p:nvSpPr>
          <p:cNvPr id="6" name="TextBox 5"/>
          <p:cNvSpPr txBox="1"/>
          <p:nvPr/>
        </p:nvSpPr>
        <p:spPr>
          <a:xfrm>
            <a:off x="6019800" y="1981200"/>
            <a:ext cx="990600" cy="246221"/>
          </a:xfrm>
          <a:prstGeom prst="rect">
            <a:avLst/>
          </a:prstGeom>
          <a:noFill/>
        </p:spPr>
        <p:txBody>
          <a:bodyPr wrap="square" rtlCol="0">
            <a:spAutoFit/>
          </a:bodyPr>
          <a:lstStyle/>
          <a:p>
            <a:r>
              <a:rPr lang="en-US" sz="1000" dirty="0"/>
              <a:t>Immediate</a:t>
            </a:r>
          </a:p>
        </p:txBody>
      </p:sp>
      <p:sp>
        <p:nvSpPr>
          <p:cNvPr id="7" name="Oval 6"/>
          <p:cNvSpPr/>
          <p:nvPr/>
        </p:nvSpPr>
        <p:spPr>
          <a:xfrm>
            <a:off x="6515100" y="62484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7888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6" presetClass="emph" presetSubtype="0" fill="hold" grpId="0" nodeType="afterEffect">
                                  <p:stCondLst>
                                    <p:cond delay="0"/>
                                  </p:stCondLst>
                                  <p:childTnLst>
                                    <p:animScale>
                                      <p:cBhvr>
                                        <p:cTn id="19" dur="750" fill="hold"/>
                                        <p:tgtEl>
                                          <p:spTgt spid="7"/>
                                        </p:tgtEl>
                                      </p:cBhvr>
                                      <p:by x="150000" y="150000"/>
                                    </p:animScale>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750"/>
                            </p:stCondLst>
                            <p:childTnLst>
                              <p:par>
                                <p:cTn id="24" presetID="10" presetClass="exit" presetSubtype="0" fill="hold" grpId="3" nodeType="after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7" grpId="1" animBg="1"/>
      <p:bldP spid="7" grpId="2" animBg="1"/>
      <p:bldP spid="7" grpId="3"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9AE610DD-8257-4499-B00D-469255FD424B}" type="slidenum">
              <a:rPr lang="en-US" smtClean="0"/>
              <a:pPr/>
              <a:t>52</a:t>
            </a:fld>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267200" y="0"/>
            <a:ext cx="3855697" cy="6858000"/>
          </a:xfrm>
          <a:prstGeom prst="rect">
            <a:avLst/>
          </a:prstGeom>
          <a:noFill/>
          <a:ln w="9525">
            <a:noFill/>
            <a:miter lim="800000"/>
            <a:headEnd/>
            <a:tailEnd/>
          </a:ln>
          <a:effectLst/>
        </p:spPr>
      </p:pic>
      <p:sp>
        <p:nvSpPr>
          <p:cNvPr id="4" name="Right Arrow 3"/>
          <p:cNvSpPr/>
          <p:nvPr/>
        </p:nvSpPr>
        <p:spPr>
          <a:xfrm>
            <a:off x="4800600" y="478971"/>
            <a:ext cx="8382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 name="Content Placeholder 2"/>
          <p:cNvSpPr txBox="1">
            <a:spLocks/>
          </p:cNvSpPr>
          <p:nvPr/>
        </p:nvSpPr>
        <p:spPr>
          <a:xfrm>
            <a:off x="304800" y="1646237"/>
            <a:ext cx="3962400" cy="4525963"/>
          </a:xfrm>
          <a:prstGeom prst="rect">
            <a:avLst/>
          </a:prstGeom>
        </p:spPr>
        <p:txBody>
          <a:bodyPr/>
          <a:lst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fontAlgn="auto">
              <a:spcAft>
                <a:spcPts val="0"/>
              </a:spcAft>
            </a:pPr>
            <a:r>
              <a:rPr lang="en-US" dirty="0"/>
              <a:t>Transport officer can also use barcode scanner at transport to find patients easily and update transport status</a:t>
            </a:r>
          </a:p>
        </p:txBody>
      </p:sp>
    </p:spTree>
    <p:extLst>
      <p:ext uri="{BB962C8B-B14F-4D97-AF65-F5344CB8AC3E}">
        <p14:creationId xmlns="" xmlns:p14="http://schemas.microsoft.com/office/powerpoint/2010/main" val="38628486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87619" y="0"/>
            <a:ext cx="3168763" cy="6858000"/>
          </a:xfrm>
          <a:prstGeom prst="rect">
            <a:avLst/>
          </a:prstGeom>
        </p:spPr>
      </p:pic>
      <p:sp>
        <p:nvSpPr>
          <p:cNvPr id="4" name="Oval 3"/>
          <p:cNvSpPr/>
          <p:nvPr/>
        </p:nvSpPr>
        <p:spPr>
          <a:xfrm>
            <a:off x="4419600" y="65532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20673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0" nodeType="afterEffect">
                                  <p:stCondLst>
                                    <p:cond delay="0"/>
                                  </p:stCondLst>
                                  <p:childTnLst>
                                    <p:animScale>
                                      <p:cBhvr>
                                        <p:cTn id="9" dur="750" fill="hold"/>
                                        <p:tgtEl>
                                          <p:spTgt spid="4"/>
                                        </p:tgtEl>
                                      </p:cBhvr>
                                      <p:by x="150000" y="150000"/>
                                    </p:animScale>
                                  </p:childTnLst>
                                </p:cTn>
                              </p:par>
                              <p:par>
                                <p:cTn id="10" presetID="10" presetClass="entr" presetSubtype="0" fill="hold" grpId="1"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750"/>
                            </p:stCondLst>
                            <p:childTnLst>
                              <p:par>
                                <p:cTn id="14" presetID="10" presetClass="exit" presetSubtype="0" fill="hold" grpId="3"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71800" y="2875"/>
            <a:ext cx="3168763" cy="6858000"/>
          </a:xfrm>
          <a:prstGeom prst="rect">
            <a:avLst/>
          </a:prstGeom>
        </p:spPr>
      </p:pic>
      <p:sp>
        <p:nvSpPr>
          <p:cNvPr id="4" name="TextBox 3"/>
          <p:cNvSpPr txBox="1"/>
          <p:nvPr/>
        </p:nvSpPr>
        <p:spPr>
          <a:xfrm>
            <a:off x="3276600" y="1524000"/>
            <a:ext cx="990600" cy="246221"/>
          </a:xfrm>
          <a:prstGeom prst="rect">
            <a:avLst/>
          </a:prstGeom>
          <a:noFill/>
        </p:spPr>
        <p:txBody>
          <a:bodyPr wrap="square" rtlCol="0">
            <a:spAutoFit/>
          </a:bodyPr>
          <a:lstStyle/>
          <a:p>
            <a:r>
              <a:rPr lang="en-US" sz="1000" dirty="0"/>
              <a:t>Male</a:t>
            </a:r>
          </a:p>
        </p:txBody>
      </p:sp>
      <p:sp>
        <p:nvSpPr>
          <p:cNvPr id="5" name="TextBox 4"/>
          <p:cNvSpPr txBox="1"/>
          <p:nvPr/>
        </p:nvSpPr>
        <p:spPr>
          <a:xfrm>
            <a:off x="3276600" y="1981200"/>
            <a:ext cx="990600" cy="246221"/>
          </a:xfrm>
          <a:prstGeom prst="rect">
            <a:avLst/>
          </a:prstGeom>
          <a:noFill/>
        </p:spPr>
        <p:txBody>
          <a:bodyPr wrap="square" rtlCol="0">
            <a:spAutoFit/>
          </a:bodyPr>
          <a:lstStyle/>
          <a:p>
            <a:r>
              <a:rPr lang="en-US" sz="1000" dirty="0"/>
              <a:t>Immediate</a:t>
            </a:r>
          </a:p>
        </p:txBody>
      </p:sp>
      <p:sp>
        <p:nvSpPr>
          <p:cNvPr id="6" name="Oval 5"/>
          <p:cNvSpPr/>
          <p:nvPr/>
        </p:nvSpPr>
        <p:spPr>
          <a:xfrm>
            <a:off x="2895600" y="2743200"/>
            <a:ext cx="2057400" cy="838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5600" y="2227420"/>
            <a:ext cx="2057400" cy="638889"/>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336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HOSPITALS</a:t>
            </a:r>
          </a:p>
        </p:txBody>
      </p:sp>
      <p:sp>
        <p:nvSpPr>
          <p:cNvPr id="3" name="Content Placeholder 2"/>
          <p:cNvSpPr>
            <a:spLocks noGrp="1"/>
          </p:cNvSpPr>
          <p:nvPr>
            <p:ph idx="1"/>
          </p:nvPr>
        </p:nvSpPr>
        <p:spPr>
          <a:xfrm>
            <a:off x="457200" y="1609416"/>
            <a:ext cx="5410200" cy="5096184"/>
          </a:xfrm>
        </p:spPr>
        <p:txBody>
          <a:bodyPr>
            <a:normAutofit fontScale="92500" lnSpcReduction="10000"/>
          </a:bodyPr>
          <a:lstStyle/>
          <a:p>
            <a:r>
              <a:rPr lang="en-US" b="1" dirty="0"/>
              <a:t>Upon arrival at ED, list patient as “arrived” by tapping “triage status”</a:t>
            </a:r>
          </a:p>
          <a:p>
            <a:r>
              <a:rPr lang="en-US" b="1" dirty="0"/>
              <a:t>Additional identifying information will be added:</a:t>
            </a:r>
          </a:p>
          <a:p>
            <a:pPr lvl="1"/>
            <a:r>
              <a:rPr lang="en-US" b="1" dirty="0"/>
              <a:t>First and Last Name</a:t>
            </a:r>
          </a:p>
          <a:p>
            <a:pPr lvl="2"/>
            <a:r>
              <a:rPr lang="en-US" b="1" i="1" u="sng" dirty="0"/>
              <a:t>Initials only</a:t>
            </a:r>
            <a:r>
              <a:rPr lang="en-US" b="1" dirty="0"/>
              <a:t> for QTD &amp; Exercises</a:t>
            </a:r>
          </a:p>
          <a:p>
            <a:pPr lvl="1"/>
            <a:r>
              <a:rPr lang="en-US" b="1" dirty="0"/>
              <a:t>Patient Age or Age Range</a:t>
            </a:r>
          </a:p>
          <a:p>
            <a:pPr lvl="1"/>
            <a:r>
              <a:rPr lang="en-US" b="1" dirty="0"/>
              <a:t>Other information to assist with patient identification (e.g., tattoo or identifying marks)</a:t>
            </a:r>
          </a:p>
          <a:p>
            <a:pPr lvl="1"/>
            <a:r>
              <a:rPr lang="en-US" b="1" dirty="0"/>
              <a:t>GSW or penetrating trauma </a:t>
            </a: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67400" y="10076"/>
            <a:ext cx="3168763" cy="6858000"/>
          </a:xfrm>
          <a:prstGeom prst="rect">
            <a:avLst/>
          </a:prstGeom>
        </p:spPr>
      </p:pic>
      <p:sp>
        <p:nvSpPr>
          <p:cNvPr id="5" name="Oval 4"/>
          <p:cNvSpPr/>
          <p:nvPr/>
        </p:nvSpPr>
        <p:spPr>
          <a:xfrm>
            <a:off x="6019800" y="2743200"/>
            <a:ext cx="1219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27323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6" presetClass="emph" presetSubtype="0" fill="hold" grpId="0" nodeType="afterEffect">
                                  <p:stCondLst>
                                    <p:cond delay="0"/>
                                  </p:stCondLst>
                                  <p:childTnLst>
                                    <p:animScale>
                                      <p:cBhvr>
                                        <p:cTn id="12" dur="750" fill="hold"/>
                                        <p:tgtEl>
                                          <p:spTgt spid="5"/>
                                        </p:tgtEl>
                                      </p:cBhvr>
                                      <p:by x="150000" y="150000"/>
                                    </p:animScale>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250"/>
                            </p:stCondLst>
                            <p:childTnLst>
                              <p:par>
                                <p:cTn id="17" presetID="10" presetClass="exit" presetSubtype="0" fill="hold" grpId="3" nodeType="after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14 at 7.42.34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800" y="0"/>
            <a:ext cx="9034272" cy="6858000"/>
          </a:xfrm>
          <a:prstGeom prst="rect">
            <a:avLst/>
          </a:prstGeom>
        </p:spPr>
      </p:pic>
    </p:spTree>
    <p:extLst>
      <p:ext uri="{BB962C8B-B14F-4D97-AF65-F5344CB8AC3E}">
        <p14:creationId xmlns="" xmlns:p14="http://schemas.microsoft.com/office/powerpoint/2010/main" val="12007317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838200"/>
            <a:ext cx="7620000" cy="5105400"/>
          </a:xfrm>
        </p:spPr>
        <p:txBody>
          <a:bodyPr>
            <a:noAutofit/>
          </a:bodyPr>
          <a:lstStyle/>
          <a:p>
            <a:r>
              <a:rPr lang="en-US" sz="8000" b="1" dirty="0"/>
              <a:t>GDAHA </a:t>
            </a:r>
            <a:r>
              <a:rPr lang="en-US" sz="8000" b="1" dirty="0" err="1">
                <a:solidFill>
                  <a:schemeClr val="accent1">
                    <a:lumMod val="75000"/>
                  </a:schemeClr>
                </a:solidFill>
              </a:rPr>
              <a:t>Surgenet</a:t>
            </a:r>
            <a:r>
              <a:rPr lang="en-US" sz="8000" b="1" dirty="0">
                <a:solidFill>
                  <a:schemeClr val="accent1">
                    <a:lumMod val="75000"/>
                  </a:schemeClr>
                </a:solidFill>
              </a:rPr>
              <a:t> MCI Page</a:t>
            </a:r>
          </a:p>
        </p:txBody>
      </p:sp>
    </p:spTree>
    <p:extLst>
      <p:ext uri="{BB962C8B-B14F-4D97-AF65-F5344CB8AC3E}">
        <p14:creationId xmlns="" xmlns:p14="http://schemas.microsoft.com/office/powerpoint/2010/main" val="2212268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GDAHA </a:t>
            </a:r>
            <a:r>
              <a:rPr lang="en-US" sz="4800" b="1" dirty="0" err="1"/>
              <a:t>Surgenet</a:t>
            </a:r>
            <a:r>
              <a:rPr lang="en-US" sz="4800" b="1" dirty="0"/>
              <a:t> </a:t>
            </a:r>
            <a:r>
              <a:rPr lang="en-US" sz="4800" b="1" dirty="0">
                <a:effectLst>
                  <a:outerShdw blurRad="38100" dist="38100" dir="2700000" algn="tl">
                    <a:srgbClr val="000000">
                      <a:alpha val="43137"/>
                    </a:srgbClr>
                  </a:outerShdw>
                </a:effectLst>
              </a:rPr>
              <a:t>MCI Page</a:t>
            </a:r>
            <a:endParaRPr lang="en-US" sz="4800" b="1"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58</a:t>
            </a:fld>
            <a:endParaRPr lang="en-US"/>
          </a:p>
        </p:txBody>
      </p:sp>
      <p:sp>
        <p:nvSpPr>
          <p:cNvPr id="3" name="Content Placeholder 2"/>
          <p:cNvSpPr>
            <a:spLocks noGrp="1"/>
          </p:cNvSpPr>
          <p:nvPr>
            <p:ph sz="quarter" idx="1"/>
          </p:nvPr>
        </p:nvSpPr>
        <p:spPr/>
        <p:txBody>
          <a:bodyPr>
            <a:normAutofit fontScale="92500"/>
          </a:bodyPr>
          <a:lstStyle/>
          <a:p>
            <a:r>
              <a:rPr lang="en-US" b="1" dirty="0">
                <a:effectLst>
                  <a:outerShdw blurRad="38100" dist="38100" dir="2700000" algn="tl">
                    <a:srgbClr val="000000">
                      <a:alpha val="43137"/>
                    </a:srgbClr>
                  </a:outerShdw>
                </a:effectLst>
              </a:rPr>
              <a:t>Increasingly emphasized to EMS importance of distributing patients to hospitals during MCIs</a:t>
            </a:r>
          </a:p>
          <a:p>
            <a:r>
              <a:rPr lang="en-US" b="1" dirty="0">
                <a:effectLst>
                  <a:outerShdw blurRad="38100" dist="38100" dir="2700000" algn="tl">
                    <a:srgbClr val="000000">
                      <a:alpha val="43137"/>
                    </a:srgbClr>
                  </a:outerShdw>
                </a:effectLst>
              </a:rPr>
              <a:t>GDAHA </a:t>
            </a:r>
            <a:r>
              <a:rPr lang="en-US" b="1" dirty="0" err="1">
                <a:effectLst>
                  <a:outerShdw blurRad="38100" dist="38100" dir="2700000" algn="tl">
                    <a:srgbClr val="000000">
                      <a:alpha val="43137"/>
                    </a:srgbClr>
                  </a:outerShdw>
                </a:effectLst>
              </a:rPr>
              <a:t>Surgenet</a:t>
            </a:r>
            <a:r>
              <a:rPr lang="en-US" b="1" dirty="0">
                <a:effectLst>
                  <a:outerShdw blurRad="38100" dist="38100" dir="2700000" algn="tl">
                    <a:srgbClr val="000000">
                      <a:alpha val="43137"/>
                    </a:srgbClr>
                  </a:outerShdw>
                </a:effectLst>
              </a:rPr>
              <a:t> MCI Page allows hospitals to indicate how many patients received, by category</a:t>
            </a:r>
          </a:p>
          <a:p>
            <a:r>
              <a:rPr lang="en-US" b="1" dirty="0">
                <a:effectLst>
                  <a:outerShdw blurRad="38100" dist="38100" dir="2700000" algn="tl">
                    <a:srgbClr val="000000">
                      <a:alpha val="43137"/>
                    </a:srgbClr>
                  </a:outerShdw>
                </a:effectLst>
              </a:rPr>
              <a:t>During MCI, MCI Web Page allows hospitals to indicate by category how many more can be handled</a:t>
            </a:r>
          </a:p>
          <a:p>
            <a:r>
              <a:rPr lang="en-US" b="1" dirty="0">
                <a:effectLst>
                  <a:outerShdw blurRad="38100" dist="38100" dir="2700000" algn="tl">
                    <a:srgbClr val="000000">
                      <a:alpha val="43137"/>
                    </a:srgbClr>
                  </a:outerShdw>
                </a:effectLst>
              </a:rPr>
              <a:t>Hospitals asked to update GDAHA </a:t>
            </a:r>
            <a:r>
              <a:rPr lang="en-US" b="1" dirty="0" err="1">
                <a:effectLst>
                  <a:outerShdw blurRad="38100" dist="38100" dir="2700000" algn="tl">
                    <a:srgbClr val="000000">
                      <a:alpha val="43137"/>
                    </a:srgbClr>
                  </a:outerShdw>
                </a:effectLst>
              </a:rPr>
              <a:t>Surgenet</a:t>
            </a:r>
            <a:r>
              <a:rPr lang="en-US" b="1" dirty="0">
                <a:effectLst>
                  <a:outerShdw blurRad="38100" dist="38100" dir="2700000" algn="tl">
                    <a:srgbClr val="000000">
                      <a:alpha val="43137"/>
                    </a:srgbClr>
                  </a:outerShdw>
                </a:effectLst>
              </a:rPr>
              <a:t> MCI page every 20 minutes during an incident</a:t>
            </a:r>
          </a:p>
          <a:p>
            <a:endParaRPr lang="en-US"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9336027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03750" cy="673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10063" y="152400"/>
            <a:ext cx="4833937"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8180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p:txBody>
          <a:bodyPr anchor="b"/>
          <a:lstStyle/>
          <a:p>
            <a:pPr eaLnBrk="1" hangingPunct="1"/>
            <a:r>
              <a:rPr lang="en-US"/>
              <a:t>STEP 1: Global Sorting</a:t>
            </a:r>
          </a:p>
        </p:txBody>
      </p:sp>
      <p:graphicFrame>
        <p:nvGraphicFramePr>
          <p:cNvPr id="34822" name="Object 6"/>
          <p:cNvGraphicFramePr>
            <a:graphicFrameLocks noChangeAspect="1"/>
          </p:cNvGraphicFramePr>
          <p:nvPr>
            <p:extLst>
              <p:ext uri="{D42A27DB-BD31-4B8C-83A1-F6EECF244321}">
                <p14:modId xmlns="" xmlns:p14="http://schemas.microsoft.com/office/powerpoint/2010/main" val="2695438377"/>
              </p:ext>
            </p:extLst>
          </p:nvPr>
        </p:nvGraphicFramePr>
        <p:xfrm>
          <a:off x="76200" y="8817"/>
          <a:ext cx="8991600" cy="6935788"/>
        </p:xfrm>
        <a:graphic>
          <a:graphicData uri="http://schemas.openxmlformats.org/presentationml/2006/ole">
            <p:oleObj spid="_x0000_s1064" name="Document" r:id="rId4" imgW="4706112" imgH="3630168" progId="">
              <p:embed/>
            </p:oleObj>
          </a:graphicData>
        </a:graphic>
      </p:graphicFrame>
      <p:sp>
        <p:nvSpPr>
          <p:cNvPr id="34823" name="Oval 7"/>
          <p:cNvSpPr>
            <a:spLocks noChangeArrowheads="1"/>
          </p:cNvSpPr>
          <p:nvPr/>
        </p:nvSpPr>
        <p:spPr bwMode="auto">
          <a:xfrm>
            <a:off x="2667000" y="2895600"/>
            <a:ext cx="4114800" cy="2362200"/>
          </a:xfrm>
          <a:prstGeom prst="ellipse">
            <a:avLst/>
          </a:prstGeom>
          <a:noFill/>
          <a:ln w="38100" algn="ctr">
            <a:solidFill>
              <a:srgbClr val="FF0000"/>
            </a:solidFill>
            <a:round/>
            <a:headEnd/>
            <a:tailEnd/>
          </a:ln>
        </p:spPr>
        <p:txBody>
          <a:bodyPr wrap="none" anchor="ctr"/>
          <a:lstStyle/>
          <a:p>
            <a:endParaRPr lang="en-US"/>
          </a:p>
        </p:txBody>
      </p:sp>
    </p:spTree>
    <p:extLst>
      <p:ext uri="{BB962C8B-B14F-4D97-AF65-F5344CB8AC3E}">
        <p14:creationId xmlns="" xmlns:p14="http://schemas.microsoft.com/office/powerpoint/2010/main" val="34614974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04800"/>
            <a:ext cx="7543800" cy="990600"/>
          </a:xfrm>
        </p:spPr>
        <p:txBody>
          <a:bodyPr/>
          <a:lstStyle/>
          <a:p>
            <a:pPr eaLnBrk="1" hangingPunct="1"/>
            <a:r>
              <a:rPr lang="en-US" b="1" dirty="0"/>
              <a:t>Oklahoma City, </a:t>
            </a:r>
            <a:r>
              <a:rPr lang="en-US" b="1" dirty="0">
                <a:latin typeface="Calibri" panose="020F0502020204030204" pitchFamily="34" charset="0"/>
              </a:rPr>
              <a:t>1995</a:t>
            </a:r>
          </a:p>
        </p:txBody>
      </p:sp>
      <p:sp>
        <p:nvSpPr>
          <p:cNvPr id="96259" name="Rectangle 3"/>
          <p:cNvSpPr>
            <a:spLocks noGrp="1" noChangeArrowheads="1"/>
          </p:cNvSpPr>
          <p:nvPr>
            <p:ph sz="quarter" idx="1"/>
          </p:nvPr>
        </p:nvSpPr>
        <p:spPr>
          <a:xfrm>
            <a:off x="4343400" y="1981200"/>
            <a:ext cx="4800600" cy="3886200"/>
          </a:xfrm>
        </p:spPr>
        <p:txBody>
          <a:bodyPr/>
          <a:lstStyle/>
          <a:p>
            <a:pPr eaLnBrk="1" hangingPunct="1">
              <a:lnSpc>
                <a:spcPct val="90000"/>
              </a:lnSpc>
            </a:pPr>
            <a:r>
              <a:rPr lang="en-US" sz="2800" b="1" dirty="0">
                <a:latin typeface="Calibri" panose="020F0502020204030204" pitchFamily="34" charset="0"/>
              </a:rPr>
              <a:t>169</a:t>
            </a:r>
            <a:r>
              <a:rPr lang="en-US" sz="2800" b="1" dirty="0"/>
              <a:t> dead, &gt;</a:t>
            </a:r>
            <a:r>
              <a:rPr lang="en-US" sz="2800" b="1" dirty="0">
                <a:latin typeface="Calibri" panose="020F0502020204030204" pitchFamily="34" charset="0"/>
              </a:rPr>
              <a:t>800</a:t>
            </a:r>
            <a:r>
              <a:rPr lang="en-US" sz="2800" b="1" dirty="0"/>
              <a:t> injured</a:t>
            </a:r>
          </a:p>
          <a:p>
            <a:pPr eaLnBrk="1" hangingPunct="1">
              <a:lnSpc>
                <a:spcPct val="90000"/>
              </a:lnSpc>
            </a:pPr>
            <a:r>
              <a:rPr lang="en-US" sz="2800" b="1" dirty="0"/>
              <a:t>&gt;</a:t>
            </a:r>
            <a:r>
              <a:rPr lang="en-US" sz="2800" b="1" dirty="0">
                <a:latin typeface="Calibri" panose="020F0502020204030204" pitchFamily="34" charset="0"/>
              </a:rPr>
              <a:t>65</a:t>
            </a:r>
            <a:r>
              <a:rPr lang="en-US" sz="2800" b="1" dirty="0"/>
              <a:t>% not transported by EMS</a:t>
            </a:r>
          </a:p>
          <a:p>
            <a:pPr eaLnBrk="1" hangingPunct="1">
              <a:lnSpc>
                <a:spcPct val="90000"/>
              </a:lnSpc>
            </a:pPr>
            <a:r>
              <a:rPr lang="en-US" sz="2800" b="1" dirty="0"/>
              <a:t>&gt;</a:t>
            </a:r>
            <a:r>
              <a:rPr lang="en-US" sz="2800" b="1" dirty="0">
                <a:latin typeface="Calibri" panose="020F0502020204030204" pitchFamily="34" charset="0"/>
              </a:rPr>
              <a:t>60</a:t>
            </a:r>
            <a:r>
              <a:rPr lang="en-US" sz="2800" b="1" dirty="0"/>
              <a:t>% went to hospitals within </a:t>
            </a:r>
            <a:r>
              <a:rPr lang="en-US" sz="2800" b="1" dirty="0">
                <a:latin typeface="Calibri" panose="020F0502020204030204" pitchFamily="34" charset="0"/>
              </a:rPr>
              <a:t>1.5</a:t>
            </a:r>
            <a:r>
              <a:rPr lang="en-US" sz="2800" b="1" dirty="0"/>
              <a:t> miles of event</a:t>
            </a:r>
          </a:p>
        </p:txBody>
      </p:sp>
      <p:pic>
        <p:nvPicPr>
          <p:cNvPr id="96261" name="Picture 6" descr="Damaged Murrah"/>
          <p:cNvPicPr>
            <a:picLocks noChangeAspect="1" noChangeArrowheads="1"/>
          </p:cNvPicPr>
          <p:nvPr/>
        </p:nvPicPr>
        <p:blipFill>
          <a:blip r:embed="rId3" cstate="print"/>
          <a:srcRect/>
          <a:stretch>
            <a:fillRect/>
          </a:stretch>
        </p:blipFill>
        <p:spPr bwMode="auto">
          <a:xfrm>
            <a:off x="609600" y="1828800"/>
            <a:ext cx="3454134" cy="2819400"/>
          </a:xfrm>
          <a:prstGeom prst="rect">
            <a:avLst/>
          </a:prstGeom>
          <a:noFill/>
          <a:ln w="38100">
            <a:noFill/>
            <a:miter lim="800000"/>
            <a:headEnd/>
            <a:tailEnd/>
          </a:ln>
        </p:spPr>
      </p:pic>
    </p:spTree>
    <p:extLst>
      <p:ext uri="{BB962C8B-B14F-4D97-AF65-F5344CB8AC3E}">
        <p14:creationId xmlns="" xmlns:p14="http://schemas.microsoft.com/office/powerpoint/2010/main" val="28771342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b="1" dirty="0"/>
              <a:t>Orlando, FL – June </a:t>
            </a:r>
            <a:r>
              <a:rPr lang="en-US" altLang="en-US" b="1" dirty="0">
                <a:latin typeface="Calibri" pitchFamily="34" charset="0"/>
              </a:rPr>
              <a:t>12, 2016</a:t>
            </a:r>
          </a:p>
        </p:txBody>
      </p:sp>
      <p:sp>
        <p:nvSpPr>
          <p:cNvPr id="3" name="Content Placeholder 2"/>
          <p:cNvSpPr>
            <a:spLocks noGrp="1"/>
          </p:cNvSpPr>
          <p:nvPr>
            <p:ph sz="quarter" idx="1"/>
          </p:nvPr>
        </p:nvSpPr>
        <p:spPr>
          <a:xfrm>
            <a:off x="457200" y="1774825"/>
            <a:ext cx="5562600" cy="1276350"/>
          </a:xfrm>
        </p:spPr>
        <p:txBody>
          <a:bodyPr>
            <a:normAutofit fontScale="92500" lnSpcReduction="20000"/>
          </a:bodyPr>
          <a:lstStyle/>
          <a:p>
            <a:pPr>
              <a:defRPr/>
            </a:pPr>
            <a:r>
              <a:rPr lang="en-US" b="1" dirty="0">
                <a:latin typeface="Calibri" panose="020F0502020204030204" pitchFamily="34" charset="0"/>
              </a:rPr>
              <a:t>49</a:t>
            </a:r>
            <a:r>
              <a:rPr lang="en-US" b="1" dirty="0"/>
              <a:t> dead, </a:t>
            </a:r>
            <a:r>
              <a:rPr lang="en-US" b="1" dirty="0">
                <a:latin typeface="Calibri" panose="020F0502020204030204" pitchFamily="34" charset="0"/>
              </a:rPr>
              <a:t>53</a:t>
            </a:r>
            <a:r>
              <a:rPr lang="en-US" b="1" dirty="0"/>
              <a:t> wounded</a:t>
            </a:r>
          </a:p>
          <a:p>
            <a:pPr>
              <a:defRPr/>
            </a:pPr>
            <a:r>
              <a:rPr lang="en-US" b="1" dirty="0"/>
              <a:t>Worst mass shooting in US history (at the time)</a:t>
            </a:r>
          </a:p>
          <a:p>
            <a:pPr>
              <a:defRPr/>
            </a:pPr>
            <a:endParaRPr lang="en-US" dirty="0"/>
          </a:p>
        </p:txBody>
      </p:sp>
      <p:pic>
        <p:nvPicPr>
          <p:cNvPr id="4608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3124200"/>
            <a:ext cx="6353175" cy="356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9800" y="2184400"/>
            <a:ext cx="28194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596199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6598" y="990600"/>
            <a:ext cx="4517402" cy="32694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txBox="1">
            <a:spLocks/>
          </p:cNvSpPr>
          <p:nvPr/>
        </p:nvSpPr>
        <p:spPr>
          <a:xfrm>
            <a:off x="228600" y="152400"/>
            <a:ext cx="8686800" cy="1143000"/>
          </a:xfrm>
          <a:prstGeom prst="rect">
            <a:avLst/>
          </a:prstGeom>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400" b="1" dirty="0"/>
              <a:t>Orlando Response</a:t>
            </a:r>
          </a:p>
        </p:txBody>
      </p:sp>
      <p:pic>
        <p:nvPicPr>
          <p:cNvPr id="6696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94284" y="4114800"/>
            <a:ext cx="4886324"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969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1828800"/>
            <a:ext cx="4565650" cy="2573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9744" y="4525961"/>
            <a:ext cx="4070961" cy="2286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8850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1262162"/>
          </a:xfrm>
        </p:spPr>
        <p:txBody>
          <a:bodyPr>
            <a:normAutofit fontScale="90000"/>
          </a:bodyPr>
          <a:lstStyle/>
          <a:p>
            <a:pPr algn="ctr">
              <a:defRPr/>
            </a:pPr>
            <a:r>
              <a:rPr lang="en-US" b="1" dirty="0">
                <a:latin typeface="Arial" pitchFamily="34" charset="0"/>
              </a:rPr>
              <a:t>Madrid Attacks</a:t>
            </a:r>
            <a:br>
              <a:rPr lang="en-US" b="1" dirty="0">
                <a:latin typeface="Arial" pitchFamily="34" charset="0"/>
              </a:rPr>
            </a:br>
            <a:r>
              <a:rPr lang="en-US" b="1" dirty="0">
                <a:latin typeface="Arial" pitchFamily="34" charset="0"/>
              </a:rPr>
              <a:t>Killed 191 and wounded 1,841</a:t>
            </a:r>
            <a:endParaRPr lang="en-US" b="1" dirty="0">
              <a:solidFill>
                <a:schemeClr val="tx1"/>
              </a:solidFill>
              <a:latin typeface="+mn-lt"/>
            </a:endParaRPr>
          </a:p>
        </p:txBody>
      </p:sp>
      <p:sp>
        <p:nvSpPr>
          <p:cNvPr id="39939" name="Rectangle 3"/>
          <p:cNvSpPr>
            <a:spLocks noGrp="1" noChangeArrowheads="1"/>
          </p:cNvSpPr>
          <p:nvPr>
            <p:ph sz="quarter" idx="1"/>
          </p:nvPr>
        </p:nvSpPr>
        <p:spPr>
          <a:xfrm>
            <a:off x="533400" y="1773936"/>
            <a:ext cx="8305800" cy="4623816"/>
          </a:xfrm>
        </p:spPr>
        <p:txBody>
          <a:bodyPr>
            <a:normAutofit/>
          </a:bodyPr>
          <a:lstStyle/>
          <a:p>
            <a:pPr>
              <a:buNone/>
            </a:pPr>
            <a:endParaRPr lang="en-US" b="1" dirty="0">
              <a:latin typeface="Arial" pitchFamily="34" charset="0"/>
            </a:endParaRPr>
          </a:p>
        </p:txBody>
      </p:sp>
      <p:sp>
        <p:nvSpPr>
          <p:cNvPr id="39940" name="Rectangle 4"/>
          <p:cNvSpPr>
            <a:spLocks noChangeArrowheads="1"/>
          </p:cNvSpPr>
          <p:nvPr/>
        </p:nvSpPr>
        <p:spPr bwMode="auto">
          <a:xfrm>
            <a:off x="457200" y="1905000"/>
            <a:ext cx="4495800" cy="4525963"/>
          </a:xfrm>
          <a:prstGeom prst="rect">
            <a:avLst/>
          </a:prstGeom>
          <a:noFill/>
          <a:ln w="9525">
            <a:noFill/>
            <a:miter lim="800000"/>
            <a:headEnd/>
            <a:tailEnd/>
          </a:ln>
        </p:spPr>
        <p:txBody>
          <a:bodyPr/>
          <a:lstStyle/>
          <a:p>
            <a:pPr marL="342900" indent="-342900">
              <a:spcBef>
                <a:spcPct val="20000"/>
              </a:spcBef>
              <a:buClr>
                <a:schemeClr val="tx1"/>
              </a:buClr>
              <a:buSzPct val="120000"/>
            </a:pPr>
            <a:endParaRPr lang="en-US" sz="3200" b="1">
              <a:solidFill>
                <a:schemeClr val="bg1"/>
              </a:solidFill>
              <a:latin typeface="Arial" pitchFamily="34" charset="0"/>
            </a:endParaRPr>
          </a:p>
        </p:txBody>
      </p:sp>
      <p:pic>
        <p:nvPicPr>
          <p:cNvPr id="39942" name="Picture 6" descr="Madrid Train Bobming_Corbis"/>
          <p:cNvPicPr>
            <a:picLocks noChangeAspect="1" noChangeArrowheads="1"/>
          </p:cNvPicPr>
          <p:nvPr/>
        </p:nvPicPr>
        <p:blipFill rotWithShape="1">
          <a:blip r:embed="rId2" cstate="print"/>
          <a:srcRect b="7429"/>
          <a:stretch/>
        </p:blipFill>
        <p:spPr bwMode="auto">
          <a:xfrm>
            <a:off x="0" y="1536799"/>
            <a:ext cx="9144000" cy="5321201"/>
          </a:xfrm>
          <a:prstGeom prst="rect">
            <a:avLst/>
          </a:prstGeom>
          <a:noFill/>
          <a:ln w="38100">
            <a:solidFill>
              <a:srgbClr val="000000"/>
            </a:solidFill>
            <a:miter lim="800000"/>
            <a:headEnd/>
            <a:tailEnd/>
          </a:ln>
        </p:spPr>
      </p:pic>
    </p:spTree>
    <p:extLst>
      <p:ext uri="{BB962C8B-B14F-4D97-AF65-F5344CB8AC3E}">
        <p14:creationId xmlns="" xmlns:p14="http://schemas.microsoft.com/office/powerpoint/2010/main" val="32068773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9"/>
          <p:cNvSpPr>
            <a:spLocks noChangeArrowheads="1"/>
          </p:cNvSpPr>
          <p:nvPr/>
        </p:nvSpPr>
        <p:spPr bwMode="auto">
          <a:xfrm>
            <a:off x="0" y="0"/>
            <a:ext cx="9144000" cy="68961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itchFamily="34" charset="0"/>
              </a:defRPr>
            </a:lvl1pPr>
            <a:lvl2pPr marL="742950" indent="-285750">
              <a:spcBef>
                <a:spcPct val="20000"/>
              </a:spcBef>
              <a:buClr>
                <a:schemeClr val="folHlink"/>
              </a:buClr>
              <a:buChar char="•"/>
              <a:defRPr sz="2800">
                <a:solidFill>
                  <a:schemeClr val="tx1"/>
                </a:solidFill>
                <a:latin typeface="Arial Black" pitchFamily="34" charset="0"/>
              </a:defRPr>
            </a:lvl2pPr>
            <a:lvl3pPr marL="1143000" indent="-228600">
              <a:spcBef>
                <a:spcPct val="20000"/>
              </a:spcBef>
              <a:buChar char="•"/>
              <a:defRPr sz="2400">
                <a:solidFill>
                  <a:schemeClr val="tx1"/>
                </a:solidFill>
                <a:latin typeface="Arial Black" pitchFamily="34" charset="0"/>
              </a:defRPr>
            </a:lvl3pPr>
            <a:lvl4pPr marL="1600200" indent="-228600">
              <a:spcBef>
                <a:spcPct val="20000"/>
              </a:spcBef>
              <a:buFont typeface="Times New Roman" pitchFamily="18" charset="0"/>
              <a:buChar char="−"/>
              <a:defRPr sz="2000">
                <a:solidFill>
                  <a:schemeClr val="tx1"/>
                </a:solidFill>
                <a:latin typeface="Arial Black" pitchFamily="34" charset="0"/>
              </a:defRPr>
            </a:lvl4pPr>
            <a:lvl5pPr marL="2057400" indent="-228600">
              <a:spcBef>
                <a:spcPct val="20000"/>
              </a:spcBef>
              <a:buFont typeface="Times New Roman" pitchFamily="18" charset="0"/>
              <a:buChar char="–"/>
              <a:defRPr sz="2000">
                <a:solidFill>
                  <a:schemeClr val="tx1"/>
                </a:solidFill>
                <a:latin typeface="Arial Black" pitchFamily="34"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Arial Black" pitchFamily="34"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Arial Black" pitchFamily="34"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Arial Black" pitchFamily="34"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Arial Black" pitchFamily="34" charset="0"/>
              </a:defRPr>
            </a:lvl9pPr>
          </a:lstStyle>
          <a:p>
            <a:pPr algn="ctr">
              <a:spcBef>
                <a:spcPct val="0"/>
              </a:spcBef>
              <a:buClrTx/>
              <a:buFontTx/>
              <a:buNone/>
            </a:pPr>
            <a:endParaRPr lang="en-US" altLang="en-US" sz="1800"/>
          </a:p>
        </p:txBody>
      </p:sp>
      <p:pic>
        <p:nvPicPr>
          <p:cNvPr id="74755" name="Picture 5" descr="AP-Madrid Train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9475" y="3362325"/>
            <a:ext cx="4454525" cy="3495675"/>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1269" name="Text Box 10"/>
          <p:cNvSpPr txBox="1">
            <a:spLocks noChangeArrowheads="1"/>
          </p:cNvSpPr>
          <p:nvPr/>
        </p:nvSpPr>
        <p:spPr bwMode="auto">
          <a:xfrm>
            <a:off x="222250" y="3429000"/>
            <a:ext cx="4303713" cy="1754188"/>
          </a:xfrm>
          <a:prstGeom prst="rect">
            <a:avLst/>
          </a:prstGeom>
          <a:noFill/>
          <a:ln w="9525">
            <a:noFill/>
            <a:miter lim="800000"/>
            <a:headEnd/>
            <a:tailEnd/>
          </a:ln>
        </p:spPr>
        <p:txBody>
          <a:bodyPr>
            <a:spAutoFit/>
          </a:bodyPr>
          <a:lstStyle/>
          <a:p>
            <a:pPr>
              <a:spcBef>
                <a:spcPct val="50000"/>
              </a:spcBef>
              <a:defRPr/>
            </a:pPr>
            <a:r>
              <a:rPr lang="en-US" sz="3600" b="1" spc="-150" dirty="0">
                <a:solidFill>
                  <a:schemeClr val="bg1">
                    <a:lumMod val="95000"/>
                  </a:schemeClr>
                </a:solidFill>
                <a:latin typeface="Arial" panose="020B0604020202020204" pitchFamily="34" charset="0"/>
                <a:ea typeface="+mj-ea"/>
                <a:cs typeface="Arial" panose="020B0604020202020204" pitchFamily="34" charset="0"/>
              </a:rPr>
              <a:t>More than 270 patients went to the closest facility</a:t>
            </a:r>
          </a:p>
        </p:txBody>
      </p:sp>
      <p:pic>
        <p:nvPicPr>
          <p:cNvPr id="74757" name="Picture 11" descr="madrid-bombing-large-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637088" cy="3357563"/>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859338" y="304800"/>
            <a:ext cx="4114800" cy="1477963"/>
          </a:xfrm>
          <a:prstGeom prst="rect">
            <a:avLst/>
          </a:prstGeom>
          <a:noFill/>
        </p:spPr>
        <p:txBody>
          <a:bodyPr>
            <a:spAutoFit/>
          </a:bodyPr>
          <a:lstStyle/>
          <a:p>
            <a:pPr>
              <a:spcBef>
                <a:spcPct val="50000"/>
              </a:spcBef>
              <a:defRPr/>
            </a:pPr>
            <a:r>
              <a:rPr lang="en-US" sz="3600" b="1" spc="-150" dirty="0">
                <a:solidFill>
                  <a:schemeClr val="bg1">
                    <a:lumMod val="95000"/>
                  </a:schemeClr>
                </a:solidFill>
                <a:latin typeface="Arial" panose="020B0604020202020204" pitchFamily="34" charset="0"/>
                <a:ea typeface="+mj-ea"/>
                <a:cs typeface="Arial" panose="020B0604020202020204" pitchFamily="34" charset="0"/>
              </a:rPr>
              <a:t>966 patients to 15 hospitals</a:t>
            </a:r>
          </a:p>
          <a:p>
            <a:pPr>
              <a:defRPr/>
            </a:pPr>
            <a:endParaRPr lang="en-US" dirty="0"/>
          </a:p>
        </p:txBody>
      </p:sp>
    </p:spTree>
    <p:extLst>
      <p:ext uri="{BB962C8B-B14F-4D97-AF65-F5344CB8AC3E}">
        <p14:creationId xmlns="" xmlns:p14="http://schemas.microsoft.com/office/powerpoint/2010/main" val="27954424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t="29774"/>
          <a:stretch>
            <a:fillRect/>
          </a:stretch>
        </p:blipFill>
        <p:spPr bwMode="auto">
          <a:xfrm>
            <a:off x="-19050" y="4419600"/>
            <a:ext cx="9163050"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t="16486"/>
          <a:stretch>
            <a:fillRect/>
          </a:stretch>
        </p:blipFill>
        <p:spPr bwMode="auto">
          <a:xfrm>
            <a:off x="0" y="2273300"/>
            <a:ext cx="40386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8" name="Picture 3"/>
          <p:cNvPicPr>
            <a:picLocks noGrp="1" noChangeAspect="1" noChangeArrowheads="1"/>
          </p:cNvPicPr>
          <p:nvPr>
            <p:ph sz="quarter" idx="1"/>
          </p:nvPr>
        </p:nvPicPr>
        <p:blipFill>
          <a:blip r:embed="rId5" cstate="print">
            <a:extLst>
              <a:ext uri="{28A0092B-C50C-407E-A947-70E740481C1C}">
                <a14:useLocalDpi xmlns="" xmlns:a14="http://schemas.microsoft.com/office/drawing/2010/main" val="0"/>
              </a:ext>
            </a:extLst>
          </a:blip>
          <a:srcRect/>
          <a:stretch>
            <a:fillRect/>
          </a:stretch>
        </p:blipFill>
        <p:spPr>
          <a:xfrm>
            <a:off x="533400" y="-4763"/>
            <a:ext cx="3402013" cy="2268538"/>
          </a:xfrm>
        </p:spPr>
      </p:pic>
      <p:pic>
        <p:nvPicPr>
          <p:cNvPr id="154629"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l="3125" t="45833" r="3473"/>
          <a:stretch>
            <a:fillRect/>
          </a:stretch>
        </p:blipFill>
        <p:spPr bwMode="auto">
          <a:xfrm>
            <a:off x="4038600" y="2273300"/>
            <a:ext cx="512445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3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62475" y="0"/>
            <a:ext cx="40386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35852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descr="Image result for sunrise hospital and medical cente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200" r="3333"/>
          <a:stretch/>
        </p:blipFill>
        <p:spPr bwMode="auto">
          <a:xfrm>
            <a:off x="76200" y="533400"/>
            <a:ext cx="5442883" cy="3276600"/>
          </a:xfrm>
          <a:prstGeom prst="rect">
            <a:avLst/>
          </a:prstGeom>
          <a:noFill/>
          <a:extLst>
            <a:ext uri="{909E8E84-426E-40DD-AFC4-6F175D3DCCD1}">
              <a14:hiddenFill xmlns="" xmlns:a14="http://schemas.microsoft.com/office/drawing/2010/main">
                <a:solidFill>
                  <a:srgbClr val="FFFFFF"/>
                </a:solidFill>
              </a14:hiddenFill>
            </a:ext>
          </a:extLst>
        </p:spPr>
      </p:pic>
      <p:pic>
        <p:nvPicPr>
          <p:cNvPr id="7373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8958" y="2438400"/>
            <a:ext cx="5654092" cy="23941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3735"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419600"/>
            <a:ext cx="5852160" cy="2438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76200" y="4050268"/>
            <a:ext cx="3276600" cy="369332"/>
          </a:xfrm>
          <a:prstGeom prst="rect">
            <a:avLst/>
          </a:prstGeom>
          <a:noFill/>
        </p:spPr>
        <p:txBody>
          <a:bodyPr wrap="square" rtlCol="0">
            <a:spAutoFit/>
          </a:bodyPr>
          <a:lstStyle/>
          <a:p>
            <a:r>
              <a:rPr lang="en-US" b="1" dirty="0"/>
              <a:t>University Medical Center</a:t>
            </a:r>
          </a:p>
        </p:txBody>
      </p:sp>
      <p:sp>
        <p:nvSpPr>
          <p:cNvPr id="5" name="TextBox 4"/>
          <p:cNvSpPr txBox="1"/>
          <p:nvPr/>
        </p:nvSpPr>
        <p:spPr>
          <a:xfrm>
            <a:off x="5519083" y="914400"/>
            <a:ext cx="3276600" cy="369332"/>
          </a:xfrm>
          <a:prstGeom prst="rect">
            <a:avLst/>
          </a:prstGeom>
          <a:noFill/>
        </p:spPr>
        <p:txBody>
          <a:bodyPr wrap="square" rtlCol="0">
            <a:spAutoFit/>
          </a:bodyPr>
          <a:lstStyle/>
          <a:p>
            <a:r>
              <a:rPr lang="en-US" b="1" dirty="0"/>
              <a:t>Sunrise Medical Center</a:t>
            </a:r>
          </a:p>
        </p:txBody>
      </p:sp>
      <p:sp>
        <p:nvSpPr>
          <p:cNvPr id="6" name="TextBox 5"/>
          <p:cNvSpPr txBox="1"/>
          <p:nvPr/>
        </p:nvSpPr>
        <p:spPr>
          <a:xfrm>
            <a:off x="6248400" y="4832555"/>
            <a:ext cx="2895600" cy="369332"/>
          </a:xfrm>
          <a:prstGeom prst="rect">
            <a:avLst/>
          </a:prstGeom>
          <a:noFill/>
        </p:spPr>
        <p:txBody>
          <a:bodyPr wrap="square" rtlCol="0">
            <a:spAutoFit/>
          </a:bodyPr>
          <a:lstStyle/>
          <a:p>
            <a:r>
              <a:rPr lang="en-US" b="1" dirty="0"/>
              <a:t>VA of Southern Nevada</a:t>
            </a:r>
          </a:p>
        </p:txBody>
      </p:sp>
    </p:spTree>
    <p:extLst>
      <p:ext uri="{BB962C8B-B14F-4D97-AF65-F5344CB8AC3E}">
        <p14:creationId xmlns="" xmlns:p14="http://schemas.microsoft.com/office/powerpoint/2010/main" val="1151521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600" y="304800"/>
            <a:ext cx="7848600" cy="822325"/>
          </a:xfrm>
        </p:spPr>
        <p:txBody>
          <a:bodyPr>
            <a:normAutofit fontScale="90000"/>
          </a:bodyPr>
          <a:lstStyle/>
          <a:p>
            <a:pPr>
              <a:defRPr/>
            </a:pPr>
            <a:r>
              <a:rPr lang="en-US" b="1" dirty="0"/>
              <a:t>TRANSPORT Officer/Group/Unit</a:t>
            </a:r>
          </a:p>
        </p:txBody>
      </p:sp>
      <p:sp>
        <p:nvSpPr>
          <p:cNvPr id="3" name="Content Placeholder 2"/>
          <p:cNvSpPr>
            <a:spLocks noGrp="1"/>
          </p:cNvSpPr>
          <p:nvPr>
            <p:ph sz="quarter" idx="1"/>
            <p:custDataLst>
              <p:tags r:id="rId2"/>
            </p:custDataLst>
          </p:nvPr>
        </p:nvSpPr>
        <p:spPr>
          <a:xfrm>
            <a:off x="228600" y="1600200"/>
            <a:ext cx="8686800" cy="5105400"/>
          </a:xfrm>
        </p:spPr>
        <p:txBody>
          <a:bodyPr>
            <a:normAutofit fontScale="85000" lnSpcReduction="20000"/>
          </a:bodyPr>
          <a:lstStyle/>
          <a:p>
            <a:pPr>
              <a:defRPr/>
            </a:pPr>
            <a:r>
              <a:rPr lang="en-US" sz="3000" b="1" dirty="0"/>
              <a:t>Crucial to overall success in MCI</a:t>
            </a:r>
          </a:p>
          <a:p>
            <a:pPr>
              <a:defRPr/>
            </a:pPr>
            <a:r>
              <a:rPr lang="en-US" sz="3000" b="1" dirty="0"/>
              <a:t>Ensure rapid removal of “Red” patients</a:t>
            </a:r>
          </a:p>
          <a:p>
            <a:pPr>
              <a:defRPr/>
            </a:pPr>
            <a:r>
              <a:rPr lang="en-US" sz="3000" b="1" dirty="0"/>
              <a:t>Must ensure appropriate hospital allocations</a:t>
            </a:r>
          </a:p>
          <a:p>
            <a:pPr>
              <a:defRPr/>
            </a:pPr>
            <a:r>
              <a:rPr lang="en-US" sz="3000" b="1" dirty="0">
                <a:solidFill>
                  <a:srgbClr val="FF0000"/>
                </a:solidFill>
                <a:effectLst>
                  <a:outerShdw blurRad="38100" dist="38100" dir="2700000" algn="tl">
                    <a:srgbClr val="000000">
                      <a:alpha val="43137"/>
                    </a:srgbClr>
                  </a:outerShdw>
                </a:effectLst>
              </a:rPr>
              <a:t>EMS:  </a:t>
            </a:r>
          </a:p>
          <a:p>
            <a:pPr lvl="1">
              <a:defRPr/>
            </a:pPr>
            <a:r>
              <a:rPr lang="en-US" sz="3000" b="1" dirty="0">
                <a:solidFill>
                  <a:srgbClr val="FF0000"/>
                </a:solidFill>
                <a:effectLst>
                  <a:outerShdw blurRad="38100" dist="38100" dir="2700000" algn="tl">
                    <a:srgbClr val="000000">
                      <a:alpha val="43137"/>
                    </a:srgbClr>
                  </a:outerShdw>
                </a:effectLst>
              </a:rPr>
              <a:t>Do NOT relocate the disaster to the hospital!!</a:t>
            </a:r>
          </a:p>
          <a:p>
            <a:pPr lvl="1">
              <a:defRPr/>
            </a:pPr>
            <a:r>
              <a:rPr lang="en-US" sz="3000" b="1" dirty="0">
                <a:solidFill>
                  <a:srgbClr val="FF0000"/>
                </a:solidFill>
                <a:effectLst>
                  <a:outerShdw blurRad="38100" dist="38100" dir="2700000" algn="tl">
                    <a:srgbClr val="000000">
                      <a:alpha val="43137"/>
                    </a:srgbClr>
                  </a:outerShdw>
                </a:effectLst>
              </a:rPr>
              <a:t>Use non-Trauma Center and more distant hospitals as needed</a:t>
            </a:r>
          </a:p>
          <a:p>
            <a:pPr lvl="1">
              <a:defRPr/>
            </a:pPr>
            <a:r>
              <a:rPr lang="en-US" sz="3000" b="1" dirty="0">
                <a:solidFill>
                  <a:srgbClr val="FF0000"/>
                </a:solidFill>
                <a:effectLst>
                  <a:outerShdw blurRad="38100" dist="38100" dir="2700000" algn="tl">
                    <a:srgbClr val="000000">
                      <a:alpha val="43137"/>
                    </a:srgbClr>
                  </a:outerShdw>
                </a:effectLst>
              </a:rPr>
              <a:t>Hospital allocation:  Consider patients transported by LE, Lyft, Uber, taxi, civilians, etc. as well as EMS transports</a:t>
            </a:r>
          </a:p>
          <a:p>
            <a:pPr lvl="1"/>
            <a:r>
              <a:rPr lang="en-US" b="1" dirty="0">
                <a:solidFill>
                  <a:srgbClr val="FF0000"/>
                </a:solidFill>
                <a:effectLst>
                  <a:outerShdw blurRad="38100" dist="38100" dir="2700000" algn="tl">
                    <a:srgbClr val="000000">
                      <a:alpha val="43137"/>
                    </a:srgbClr>
                  </a:outerShdw>
                </a:effectLst>
              </a:rPr>
              <a:t>Transport Red and obvious serious </a:t>
            </a:r>
            <a:r>
              <a:rPr lang="en-US" b="1">
                <a:solidFill>
                  <a:srgbClr val="FF0000"/>
                </a:solidFill>
                <a:effectLst>
                  <a:outerShdw blurRad="38100" dist="38100" dir="2700000" algn="tl">
                    <a:srgbClr val="000000">
                      <a:alpha val="43137"/>
                    </a:srgbClr>
                  </a:outerShdw>
                </a:effectLst>
              </a:rPr>
              <a:t>patients ASAP </a:t>
            </a:r>
            <a:r>
              <a:rPr lang="en-US" b="1" dirty="0">
                <a:solidFill>
                  <a:srgbClr val="FF0000"/>
                </a:solidFill>
                <a:effectLst>
                  <a:outerShdw blurRad="38100" dist="38100" dir="2700000" algn="tl">
                    <a:srgbClr val="000000">
                      <a:alpha val="43137"/>
                    </a:srgbClr>
                  </a:outerShdw>
                </a:effectLst>
              </a:rPr>
              <a:t>but each must be logged with Transport Officer</a:t>
            </a:r>
          </a:p>
          <a:p>
            <a:pPr lvl="1"/>
            <a:r>
              <a:rPr lang="en-US" b="1" dirty="0">
                <a:solidFill>
                  <a:srgbClr val="FF0000"/>
                </a:solidFill>
                <a:effectLst>
                  <a:outerShdw blurRad="38100" dist="38100" dir="2700000" algn="tl">
                    <a:srgbClr val="000000">
                      <a:alpha val="43137"/>
                    </a:srgbClr>
                  </a:outerShdw>
                </a:effectLst>
              </a:rPr>
              <a:t>Patient allocation/distribution is one of EMS’ most crucial tasks</a:t>
            </a:r>
          </a:p>
          <a:p>
            <a:pPr lvl="1">
              <a:defRPr/>
            </a:pPr>
            <a:endParaRPr lang="en-US" b="1" dirty="0">
              <a:solidFill>
                <a:srgbClr val="FF0000"/>
              </a:solidFill>
              <a:effectLst>
                <a:outerShdw blurRad="38100" dist="38100" dir="2700000" algn="tl">
                  <a:srgbClr val="000000">
                    <a:alpha val="43137"/>
                  </a:srgbClr>
                </a:outerShdw>
              </a:effectLst>
            </a:endParaRPr>
          </a:p>
          <a:p>
            <a:pPr lvl="2">
              <a:defRPr/>
            </a:pPr>
            <a:endParaRPr lang="en-US" b="1" dirty="0">
              <a:solidFill>
                <a:srgbClr val="FF0000"/>
              </a:solidFill>
              <a:effectLst>
                <a:outerShdw blurRad="38100" dist="38100" dir="2700000" algn="tl">
                  <a:srgbClr val="000000">
                    <a:alpha val="43137"/>
                  </a:srgbClr>
                </a:outerShdw>
              </a:effectLst>
            </a:endParaRPr>
          </a:p>
          <a:p>
            <a:pPr>
              <a:defRPr/>
            </a:pPr>
            <a:endParaRPr lang="en-US" dirty="0"/>
          </a:p>
        </p:txBody>
      </p:sp>
    </p:spTree>
    <p:extLst>
      <p:ext uri="{BB962C8B-B14F-4D97-AF65-F5344CB8AC3E}">
        <p14:creationId xmlns="" xmlns:p14="http://schemas.microsoft.com/office/powerpoint/2010/main" val="419266409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OHTRAC &amp; MCI Page</a:t>
            </a:r>
          </a:p>
        </p:txBody>
      </p:sp>
      <p:sp>
        <p:nvSpPr>
          <p:cNvPr id="3" name="Content Placeholder 2"/>
          <p:cNvSpPr>
            <a:spLocks noGrp="1"/>
          </p:cNvSpPr>
          <p:nvPr>
            <p:ph sz="quarter" idx="1"/>
          </p:nvPr>
        </p:nvSpPr>
        <p:spPr>
          <a:xfrm>
            <a:off x="76200" y="1600200"/>
            <a:ext cx="2971800" cy="4525963"/>
          </a:xfrm>
        </p:spPr>
        <p:txBody>
          <a:bodyPr/>
          <a:lstStyle/>
          <a:p>
            <a:r>
              <a:rPr lang="en-US" b="1" dirty="0"/>
              <a:t>Transport Officer could use </a:t>
            </a:r>
            <a:r>
              <a:rPr lang="en-US" b="1" dirty="0" err="1"/>
              <a:t>OHTrac</a:t>
            </a:r>
            <a:r>
              <a:rPr lang="en-US" b="1" dirty="0"/>
              <a:t> to determine patients sent to various hospitals…</a:t>
            </a:r>
          </a:p>
        </p:txBody>
      </p:sp>
      <p:pic>
        <p:nvPicPr>
          <p:cNvPr id="4" name="Picture 3" descr="Screen Shot 2017-05-14 at 7.42.34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48000" y="2275202"/>
            <a:ext cx="6037072" cy="4582797"/>
          </a:xfrm>
          <a:prstGeom prst="rect">
            <a:avLst/>
          </a:prstGeom>
        </p:spPr>
      </p:pic>
    </p:spTree>
    <p:extLst>
      <p:ext uri="{BB962C8B-B14F-4D97-AF65-F5344CB8AC3E}">
        <p14:creationId xmlns="" xmlns:p14="http://schemas.microsoft.com/office/powerpoint/2010/main" val="15313993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MMRS Transportation Group Worksheet Vers  3 1 longview --fixed-jws_Page_1.jpg"/>
          <p:cNvPicPr>
            <a:picLocks noChangeAspect="1"/>
          </p:cNvPicPr>
          <p:nvPr/>
        </p:nvPicPr>
        <p:blipFill>
          <a:blip r:embed="rId3" cstate="print"/>
          <a:stretch>
            <a:fillRect/>
          </a:stretch>
        </p:blipFill>
        <p:spPr>
          <a:xfrm>
            <a:off x="1923031" y="0"/>
            <a:ext cx="5297939" cy="6858000"/>
          </a:xfrm>
          <a:prstGeom prst="rect">
            <a:avLst/>
          </a:prstGeom>
        </p:spPr>
      </p:pic>
    </p:spTree>
    <p:extLst>
      <p:ext uri="{BB962C8B-B14F-4D97-AF65-F5344CB8AC3E}">
        <p14:creationId xmlns="" xmlns:p14="http://schemas.microsoft.com/office/powerpoint/2010/main" val="654367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8077200" cy="1143000"/>
          </a:xfrm>
        </p:spPr>
        <p:txBody>
          <a:bodyPr>
            <a:normAutofit fontScale="90000"/>
          </a:bodyPr>
          <a:lstStyle/>
          <a:p>
            <a:r>
              <a:rPr lang="en-US" b="1" dirty="0"/>
              <a:t>Mnemonics for Assess Questions</a:t>
            </a:r>
          </a:p>
        </p:txBody>
      </p:sp>
      <p:sp>
        <p:nvSpPr>
          <p:cNvPr id="3" name="Content Placeholder 2"/>
          <p:cNvSpPr>
            <a:spLocks noGrp="1"/>
          </p:cNvSpPr>
          <p:nvPr>
            <p:ph idx="1"/>
          </p:nvPr>
        </p:nvSpPr>
        <p:spPr/>
        <p:txBody>
          <a:bodyPr/>
          <a:lstStyle/>
          <a:p>
            <a:r>
              <a:rPr lang="en-US" b="1" dirty="0"/>
              <a:t>C – Follows </a:t>
            </a:r>
            <a:r>
              <a:rPr lang="en-US" b="1" u="sng" dirty="0"/>
              <a:t>C</a:t>
            </a:r>
            <a:r>
              <a:rPr lang="en-US" b="1" dirty="0"/>
              <a:t>ommands</a:t>
            </a:r>
          </a:p>
          <a:p>
            <a:r>
              <a:rPr lang="en-US" b="1" dirty="0"/>
              <a:t>R – No </a:t>
            </a:r>
            <a:r>
              <a:rPr lang="en-US" b="1" u="sng" dirty="0"/>
              <a:t>R</a:t>
            </a:r>
            <a:r>
              <a:rPr lang="en-US" b="1" dirty="0"/>
              <a:t>espiratory Distress</a:t>
            </a:r>
          </a:p>
          <a:p>
            <a:r>
              <a:rPr lang="en-US" b="1" dirty="0"/>
              <a:t>A – No (uncontrolled) </a:t>
            </a:r>
            <a:r>
              <a:rPr lang="en-US" b="1" u="sng" dirty="0"/>
              <a:t>A</a:t>
            </a:r>
            <a:r>
              <a:rPr lang="en-US" b="1" dirty="0"/>
              <a:t>rterial bleeding</a:t>
            </a:r>
          </a:p>
          <a:p>
            <a:r>
              <a:rPr lang="en-US" b="1" dirty="0"/>
              <a:t>P – </a:t>
            </a:r>
            <a:r>
              <a:rPr lang="en-US" b="1" u="sng" dirty="0"/>
              <a:t>P</a:t>
            </a:r>
            <a:r>
              <a:rPr lang="en-US" b="1" dirty="0"/>
              <a:t>eripheral </a:t>
            </a:r>
            <a:r>
              <a:rPr lang="en-US" b="1" u="sng" dirty="0"/>
              <a:t>P</a:t>
            </a:r>
            <a:r>
              <a:rPr lang="en-US" b="1" dirty="0"/>
              <a:t>ulse </a:t>
            </a:r>
            <a:r>
              <a:rPr lang="en-US" b="1" u="sng" dirty="0"/>
              <a:t>P</a:t>
            </a:r>
            <a:r>
              <a:rPr lang="en-US" b="1" dirty="0"/>
              <a:t>resent</a:t>
            </a:r>
          </a:p>
          <a:p>
            <a:endParaRPr lang="en-US" b="1" dirty="0"/>
          </a:p>
          <a:p>
            <a:r>
              <a:rPr lang="en-US" b="1" dirty="0"/>
              <a:t>“Bad” answer to any one or more:  Pt. is either </a:t>
            </a:r>
            <a:r>
              <a:rPr lang="en-US" b="1" dirty="0">
                <a:solidFill>
                  <a:srgbClr val="FF0000"/>
                </a:solidFill>
              </a:rPr>
              <a:t>Red</a:t>
            </a:r>
            <a:r>
              <a:rPr lang="en-US" b="1" dirty="0"/>
              <a:t> or </a:t>
            </a:r>
            <a:r>
              <a:rPr lang="en-US" b="1" dirty="0">
                <a:solidFill>
                  <a:schemeClr val="tx1">
                    <a:lumMod val="65000"/>
                    <a:lumOff val="35000"/>
                  </a:schemeClr>
                </a:solidFill>
              </a:rPr>
              <a:t>G</a:t>
            </a:r>
            <a:r>
              <a:rPr lang="en-US" b="1" dirty="0" smtClean="0">
                <a:solidFill>
                  <a:schemeClr val="tx1">
                    <a:lumMod val="65000"/>
                    <a:lumOff val="35000"/>
                  </a:schemeClr>
                </a:solidFill>
              </a:rPr>
              <a:t>ray</a:t>
            </a:r>
            <a:endParaRPr lang="en-US" b="1" dirty="0">
              <a:solidFill>
                <a:schemeClr val="tx1">
                  <a:lumMod val="65000"/>
                  <a:lumOff val="35000"/>
                </a:schemeClr>
              </a:solidFill>
            </a:endParaRPr>
          </a:p>
        </p:txBody>
      </p:sp>
    </p:spTree>
    <p:extLst>
      <p:ext uri="{BB962C8B-B14F-4D97-AF65-F5344CB8AC3E}">
        <p14:creationId xmlns="" xmlns:p14="http://schemas.microsoft.com/office/powerpoint/2010/main" val="6675098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Slide Number Placeholder 5"/>
          <p:cNvSpPr>
            <a:spLocks noGrp="1"/>
          </p:cNvSpPr>
          <p:nvPr>
            <p:ph type="sldNum" sz="quarter" idx="12"/>
          </p:nvPr>
        </p:nvSpPr>
        <p:spPr/>
        <p:txBody>
          <a:bodyPr>
            <a:normAutofit fontScale="85000" lnSpcReduction="20000"/>
          </a:bodyPr>
          <a:lstStyle/>
          <a:p>
            <a:fld id="{F91E42E1-8B57-41E9-B907-F1570114E39C}" type="slidenum">
              <a:rPr lang="en-US" smtClean="0"/>
              <a:pPr/>
              <a:t>70</a:t>
            </a:fld>
            <a:endParaRPr lang="en-US"/>
          </a:p>
        </p:txBody>
      </p:sp>
      <p:sp>
        <p:nvSpPr>
          <p:cNvPr id="3" name="Content Placeholder 2"/>
          <p:cNvSpPr>
            <a:spLocks noGrp="1"/>
          </p:cNvSpPr>
          <p:nvPr>
            <p:ph sz="quarter" idx="1"/>
          </p:nvPr>
        </p:nvSpPr>
        <p:spPr/>
        <p:txBody>
          <a:bodyPr/>
          <a:lstStyle/>
          <a:p>
            <a:endParaRPr lang="en-US"/>
          </a:p>
        </p:txBody>
      </p:sp>
      <p:pic>
        <p:nvPicPr>
          <p:cNvPr id="64514" name="Picture 2"/>
          <p:cNvPicPr>
            <a:picLocks noChangeAspect="1" noChangeArrowheads="1"/>
          </p:cNvPicPr>
          <p:nvPr/>
        </p:nvPicPr>
        <p:blipFill>
          <a:blip r:embed="rId3" cstate="print"/>
          <a:srcRect l="23750" t="21333" r="26250" b="26667"/>
          <a:stretch>
            <a:fillRect/>
          </a:stretch>
        </p:blipFill>
        <p:spPr bwMode="auto">
          <a:xfrm>
            <a:off x="0" y="381000"/>
            <a:ext cx="9144000" cy="5943600"/>
          </a:xfrm>
          <a:prstGeom prst="rect">
            <a:avLst/>
          </a:prstGeom>
          <a:noFill/>
          <a:ln w="9525">
            <a:noFill/>
            <a:miter lim="800000"/>
            <a:headEnd/>
            <a:tailEnd/>
          </a:ln>
        </p:spPr>
      </p:pic>
    </p:spTree>
    <p:extLst>
      <p:ext uri="{BB962C8B-B14F-4D97-AF65-F5344CB8AC3E}">
        <p14:creationId xmlns="" xmlns:p14="http://schemas.microsoft.com/office/powerpoint/2010/main" val="6594043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endParaRPr lang="en-US" sz="4400" dirty="0"/>
          </a:p>
        </p:txBody>
      </p:sp>
      <p:sp>
        <p:nvSpPr>
          <p:cNvPr id="4" name="Title 3"/>
          <p:cNvSpPr>
            <a:spLocks noGrp="1"/>
          </p:cNvSpPr>
          <p:nvPr>
            <p:ph type="title"/>
          </p:nvPr>
        </p:nvSpPr>
        <p:spPr/>
        <p:txBody>
          <a:bodyPr>
            <a:noAutofit/>
          </a:bodyPr>
          <a:lstStyle/>
          <a:p>
            <a:r>
              <a:rPr lang="en-US" sz="8000" b="1" dirty="0"/>
              <a:t>Other MCI Tools</a:t>
            </a:r>
          </a:p>
        </p:txBody>
      </p:sp>
    </p:spTree>
    <p:extLst>
      <p:ext uri="{BB962C8B-B14F-4D97-AF65-F5344CB8AC3E}">
        <p14:creationId xmlns="" xmlns:p14="http://schemas.microsoft.com/office/powerpoint/2010/main" val="36583735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96" y="228600"/>
            <a:ext cx="8650904" cy="990600"/>
          </a:xfrm>
        </p:spPr>
        <p:txBody>
          <a:bodyPr>
            <a:normAutofit fontScale="90000"/>
          </a:bodyPr>
          <a:lstStyle/>
          <a:p>
            <a:r>
              <a:rPr lang="en-US" b="1" dirty="0"/>
              <a:t>“HSR</a:t>
            </a:r>
            <a:r>
              <a:rPr lang="en-US" b="1" dirty="0">
                <a:latin typeface="Calibri" pitchFamily="34" charset="0"/>
              </a:rPr>
              <a:t>3</a:t>
            </a:r>
            <a:r>
              <a:rPr lang="en-US" b="1" dirty="0"/>
              <a:t> MCI” MARCS Radio </a:t>
            </a:r>
            <a:r>
              <a:rPr lang="en-US" b="1" dirty="0" err="1"/>
              <a:t>Talkgroup</a:t>
            </a:r>
            <a:endParaRPr lang="en-US" b="1"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72</a:t>
            </a:fld>
            <a:endParaRPr lang="en-US"/>
          </a:p>
        </p:txBody>
      </p:sp>
      <p:sp>
        <p:nvSpPr>
          <p:cNvPr id="3" name="Content Placeholder 2"/>
          <p:cNvSpPr>
            <a:spLocks noGrp="1"/>
          </p:cNvSpPr>
          <p:nvPr>
            <p:ph sz="quarter" idx="1"/>
          </p:nvPr>
        </p:nvSpPr>
        <p:spPr/>
        <p:txBody>
          <a:bodyPr>
            <a:normAutofit/>
          </a:bodyPr>
          <a:lstStyle/>
          <a:p>
            <a:r>
              <a:rPr lang="en-US" sz="2800" b="1" dirty="0">
                <a:effectLst>
                  <a:outerShdw blurRad="38100" dist="38100" dir="2700000" algn="tl">
                    <a:srgbClr val="000000">
                      <a:alpha val="43137"/>
                    </a:srgbClr>
                  </a:outerShdw>
                </a:effectLst>
              </a:rPr>
              <a:t>MCI MARCS - additional hospital ED </a:t>
            </a:r>
            <a:r>
              <a:rPr lang="en-US" sz="2800" b="1" dirty="0" smtClean="0">
                <a:effectLst>
                  <a:outerShdw blurRad="38100" dist="38100" dir="2700000" algn="tl">
                    <a:srgbClr val="000000">
                      <a:alpha val="43137"/>
                    </a:srgbClr>
                  </a:outerShdw>
                </a:effectLst>
              </a:rPr>
              <a:t>radio used </a:t>
            </a:r>
            <a:r>
              <a:rPr lang="en-US" sz="2800" b="1" dirty="0">
                <a:effectLst>
                  <a:outerShdw blurRad="38100" dist="38100" dir="2700000" algn="tl">
                    <a:srgbClr val="000000">
                      <a:alpha val="43137"/>
                    </a:srgbClr>
                  </a:outerShdw>
                </a:effectLst>
              </a:rPr>
              <a:t>solely in an MCI</a:t>
            </a:r>
          </a:p>
          <a:p>
            <a:r>
              <a:rPr lang="en-US" sz="2800" b="1" dirty="0">
                <a:effectLst>
                  <a:outerShdw blurRad="38100" dist="38100" dir="2700000" algn="tl">
                    <a:srgbClr val="000000">
                      <a:alpha val="43137"/>
                    </a:srgbClr>
                  </a:outerShdw>
                </a:effectLst>
              </a:rPr>
              <a:t>Used to notify each hospital of patients they will receive</a:t>
            </a:r>
          </a:p>
          <a:p>
            <a:r>
              <a:rPr lang="en-US" sz="2800" b="1" dirty="0">
                <a:effectLst>
                  <a:outerShdw blurRad="38100" dist="38100" dir="2700000" algn="tl">
                    <a:srgbClr val="000000">
                      <a:alpha val="43137"/>
                    </a:srgbClr>
                  </a:outerShdw>
                </a:effectLst>
              </a:rPr>
              <a:t>Used to provide ALL hospitals with a “common operating picture” simultaneously</a:t>
            </a:r>
          </a:p>
          <a:p>
            <a:r>
              <a:rPr lang="en-US" sz="2800" b="1" dirty="0">
                <a:effectLst>
                  <a:outerShdw blurRad="38100" dist="38100" dir="2700000" algn="tl">
                    <a:srgbClr val="000000">
                      <a:alpha val="43137"/>
                    </a:srgbClr>
                  </a:outerShdw>
                </a:effectLst>
              </a:rPr>
              <a:t>Hospitals can ask questions about incident over HSR</a:t>
            </a:r>
            <a:r>
              <a:rPr lang="en-US" sz="2800" b="1" dirty="0">
                <a:effectLst>
                  <a:outerShdw blurRad="38100" dist="38100" dir="2700000" algn="tl">
                    <a:srgbClr val="000000">
                      <a:alpha val="43137"/>
                    </a:srgbClr>
                  </a:outerShdw>
                </a:effectLst>
                <a:latin typeface="Calibri" pitchFamily="34" charset="0"/>
              </a:rPr>
              <a:t>3</a:t>
            </a:r>
            <a:r>
              <a:rPr lang="en-US" sz="2800" b="1" dirty="0">
                <a:effectLst>
                  <a:outerShdw blurRad="38100" dist="38100" dir="2700000" algn="tl">
                    <a:srgbClr val="000000">
                      <a:alpha val="43137"/>
                    </a:srgbClr>
                  </a:outerShdw>
                </a:effectLst>
              </a:rPr>
              <a:t> Radio Talk Group</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HSR</a:t>
            </a:r>
            <a:r>
              <a:rPr lang="en-US" b="1" dirty="0">
                <a:latin typeface="Calibri" pitchFamily="34" charset="0"/>
              </a:rPr>
              <a:t>3</a:t>
            </a:r>
            <a:r>
              <a:rPr lang="en-US" b="1" dirty="0"/>
              <a:t> MCI-MARCS Radio </a:t>
            </a:r>
            <a:r>
              <a:rPr lang="en-US" b="1" dirty="0" err="1"/>
              <a:t>Talkgroup</a:t>
            </a:r>
            <a:endParaRPr lang="en-US" b="1"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73</a:t>
            </a:fld>
            <a:endParaRPr lang="en-US"/>
          </a:p>
        </p:txBody>
      </p:sp>
      <p:sp>
        <p:nvSpPr>
          <p:cNvPr id="3" name="Content Placeholder 2"/>
          <p:cNvSpPr>
            <a:spLocks noGrp="1"/>
          </p:cNvSpPr>
          <p:nvPr>
            <p:ph sz="quarter" idx="1"/>
          </p:nvPr>
        </p:nvSpPr>
        <p:spPr/>
        <p:txBody>
          <a:bodyPr>
            <a:noAutofit/>
          </a:bodyPr>
          <a:lstStyle/>
          <a:p>
            <a:r>
              <a:rPr lang="en-US" sz="3200" b="1" dirty="0">
                <a:effectLst>
                  <a:outerShdw blurRad="38100" dist="38100" dir="2700000" algn="tl">
                    <a:srgbClr val="000000">
                      <a:alpha val="43137"/>
                    </a:srgbClr>
                  </a:outerShdw>
                </a:effectLst>
              </a:rPr>
              <a:t>&gt;90% of EMS communication during MCI should come from Transport Officer or Transport </a:t>
            </a:r>
            <a:r>
              <a:rPr lang="en-US" sz="3200" b="1" dirty="0" err="1">
                <a:effectLst>
                  <a:outerShdw blurRad="38100" dist="38100" dir="2700000" algn="tl">
                    <a:srgbClr val="000000">
                      <a:alpha val="43137"/>
                    </a:srgbClr>
                  </a:outerShdw>
                </a:effectLst>
              </a:rPr>
              <a:t>Comm</a:t>
            </a:r>
            <a:r>
              <a:rPr lang="en-US" sz="3200" b="1" dirty="0">
                <a:effectLst>
                  <a:outerShdw blurRad="38100" dist="38100" dir="2700000" algn="tl">
                    <a:srgbClr val="000000">
                      <a:alpha val="43137"/>
                    </a:srgbClr>
                  </a:outerShdw>
                </a:effectLst>
              </a:rPr>
              <a:t> Aide</a:t>
            </a:r>
          </a:p>
          <a:p>
            <a:r>
              <a:rPr lang="en-US" sz="3200" b="1" dirty="0">
                <a:effectLst>
                  <a:outerShdw blurRad="38100" dist="38100" dir="2700000" algn="tl">
                    <a:srgbClr val="000000">
                      <a:alpha val="43137"/>
                    </a:srgbClr>
                  </a:outerShdw>
                </a:effectLst>
              </a:rPr>
              <a:t>Hospital radios may have two primary TGs</a:t>
            </a:r>
          </a:p>
          <a:p>
            <a:pPr lvl="1"/>
            <a:r>
              <a:rPr lang="en-US" sz="2800" b="1" dirty="0">
                <a:effectLst>
                  <a:outerShdw blurRad="38100" dist="38100" dir="2700000" algn="tl">
                    <a:srgbClr val="000000">
                      <a:alpha val="43137"/>
                    </a:srgbClr>
                  </a:outerShdw>
                </a:effectLst>
              </a:rPr>
              <a:t>HSR</a:t>
            </a:r>
            <a:r>
              <a:rPr lang="en-US" sz="2800" b="1" dirty="0">
                <a:effectLst>
                  <a:outerShdw blurRad="38100" dist="38100" dir="2700000" algn="tl">
                    <a:srgbClr val="000000">
                      <a:alpha val="43137"/>
                    </a:srgbClr>
                  </a:outerShdw>
                </a:effectLst>
                <a:latin typeface="Calibri" pitchFamily="34" charset="0"/>
                <a:cs typeface="Arial" pitchFamily="34" charset="0"/>
              </a:rPr>
              <a:t>3</a:t>
            </a:r>
            <a:r>
              <a:rPr lang="en-US" sz="2800" b="1" dirty="0">
                <a:effectLst>
                  <a:outerShdw blurRad="38100" dist="38100" dir="2700000" algn="tl">
                    <a:srgbClr val="000000">
                      <a:alpha val="43137"/>
                    </a:srgbClr>
                  </a:outerShdw>
                </a:effectLst>
              </a:rPr>
              <a:t> MCI MARCS </a:t>
            </a:r>
            <a:r>
              <a:rPr lang="en-US" sz="2800" b="1" dirty="0" err="1">
                <a:effectLst>
                  <a:outerShdw blurRad="38100" dist="38100" dir="2700000" algn="tl">
                    <a:srgbClr val="000000">
                      <a:alpha val="43137"/>
                    </a:srgbClr>
                  </a:outerShdw>
                </a:effectLst>
              </a:rPr>
              <a:t>Talkgroup</a:t>
            </a:r>
            <a:endParaRPr lang="en-US" sz="2800" b="1" dirty="0">
              <a:effectLst>
                <a:outerShdw blurRad="38100" dist="38100" dir="2700000" algn="tl">
                  <a:srgbClr val="000000">
                    <a:alpha val="43137"/>
                  </a:srgbClr>
                </a:outerShdw>
              </a:effectLst>
            </a:endParaRPr>
          </a:p>
          <a:p>
            <a:pPr lvl="1"/>
            <a:r>
              <a:rPr lang="en-US" sz="2800" b="1" dirty="0">
                <a:effectLst>
                  <a:outerShdw blurRad="38100" dist="38100" dir="2700000" algn="tl">
                    <a:srgbClr val="000000">
                      <a:alpha val="43137"/>
                    </a:srgbClr>
                  </a:outerShdw>
                </a:effectLst>
              </a:rPr>
              <a:t>HSR6 MCI MARCS </a:t>
            </a:r>
            <a:r>
              <a:rPr lang="en-US" sz="2800" b="1" dirty="0" err="1">
                <a:effectLst>
                  <a:outerShdw blurRad="38100" dist="38100" dir="2700000" algn="tl">
                    <a:srgbClr val="000000">
                      <a:alpha val="43137"/>
                    </a:srgbClr>
                  </a:outerShdw>
                </a:effectLst>
              </a:rPr>
              <a:t>Talkgroup</a:t>
            </a:r>
            <a:endParaRPr lang="en-US" sz="2800" b="1" dirty="0">
              <a:effectLst>
                <a:outerShdw blurRad="38100" dist="38100" dir="2700000" algn="tl">
                  <a:srgbClr val="000000">
                    <a:alpha val="43137"/>
                  </a:srgbClr>
                </a:outerShdw>
              </a:effectLst>
            </a:endParaRPr>
          </a:p>
          <a:p>
            <a:pPr lvl="1"/>
            <a:r>
              <a:rPr lang="en-US" sz="2800" b="1" dirty="0">
                <a:effectLst>
                  <a:outerShdw blurRad="38100" dist="38100" dir="2700000" algn="tl">
                    <a:srgbClr val="000000">
                      <a:alpha val="43137"/>
                    </a:srgbClr>
                  </a:outerShdw>
                </a:effectLst>
              </a:rPr>
              <a:t>Can be patched together by Dispatch Centers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HSR</a:t>
            </a:r>
            <a:r>
              <a:rPr lang="en-US" b="1" dirty="0">
                <a:latin typeface="Calibri" pitchFamily="34" charset="0"/>
              </a:rPr>
              <a:t>3</a:t>
            </a:r>
            <a:r>
              <a:rPr lang="en-US" b="1" dirty="0"/>
              <a:t> MCI-MARCS Radio </a:t>
            </a:r>
            <a:r>
              <a:rPr lang="en-US" b="1" dirty="0" err="1"/>
              <a:t>Talkgroup</a:t>
            </a:r>
            <a:endParaRPr lang="en-US" b="1"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74</a:t>
            </a:fld>
            <a:endParaRPr lang="en-US"/>
          </a:p>
        </p:txBody>
      </p:sp>
      <p:sp>
        <p:nvSpPr>
          <p:cNvPr id="3" name="Content Placeholder 2"/>
          <p:cNvSpPr>
            <a:spLocks noGrp="1"/>
          </p:cNvSpPr>
          <p:nvPr>
            <p:ph sz="quarter" idx="1"/>
          </p:nvPr>
        </p:nvSpPr>
        <p:spPr/>
        <p:txBody>
          <a:bodyPr/>
          <a:lstStyle/>
          <a:p>
            <a:pPr marL="118872">
              <a:spcBef>
                <a:spcPts val="0"/>
              </a:spcBef>
              <a:buClr>
                <a:schemeClr val="accent1"/>
              </a:buClr>
              <a:buSzPct val="80000"/>
              <a:buFont typeface="Wingdings 2"/>
              <a:buChar char=""/>
            </a:pPr>
            <a:r>
              <a:rPr lang="en-US" sz="2800" b="1" u="sng" dirty="0">
                <a:effectLst>
                  <a:outerShdw blurRad="38100" dist="38100" dir="2700000" algn="tl">
                    <a:srgbClr val="000000">
                      <a:alpha val="43137"/>
                    </a:srgbClr>
                  </a:outerShdw>
                </a:effectLst>
              </a:rPr>
              <a:t>No alerts on MCI TGs!</a:t>
            </a:r>
          </a:p>
          <a:p>
            <a:r>
              <a:rPr lang="en-US" sz="3200" b="1" dirty="0">
                <a:effectLst>
                  <a:outerShdw blurRad="38100" dist="38100" dir="2700000" algn="tl">
                    <a:srgbClr val="000000">
                      <a:alpha val="43137"/>
                    </a:srgbClr>
                  </a:outerShdw>
                </a:effectLst>
              </a:rPr>
              <a:t>During an event, hospitals turn on MCI talk group (TG)</a:t>
            </a:r>
          </a:p>
          <a:p>
            <a:pPr lvl="1"/>
            <a:r>
              <a:rPr lang="en-US" sz="2800" b="1" dirty="0">
                <a:effectLst>
                  <a:outerShdw blurRad="38100" dist="38100" dir="2700000" algn="tl">
                    <a:srgbClr val="000000">
                      <a:alpha val="43137"/>
                    </a:srgbClr>
                  </a:outerShdw>
                </a:effectLst>
              </a:rPr>
              <a:t>Monitor MCI radio</a:t>
            </a:r>
          </a:p>
          <a:p>
            <a:pPr lvl="1"/>
            <a:r>
              <a:rPr lang="en-US" sz="2800" b="1" dirty="0">
                <a:effectLst>
                  <a:outerShdw blurRad="38100" dist="38100" dir="2700000" algn="tl">
                    <a:srgbClr val="000000">
                      <a:alpha val="43137"/>
                    </a:srgbClr>
                  </a:outerShdw>
                </a:effectLst>
              </a:rPr>
              <a:t>Request to monitor HSR</a:t>
            </a:r>
            <a:r>
              <a:rPr lang="en-US" sz="2800" b="1" dirty="0">
                <a:effectLst>
                  <a:outerShdw blurRad="38100" dist="38100" dir="2700000" algn="tl">
                    <a:srgbClr val="000000">
                      <a:alpha val="43137"/>
                    </a:srgbClr>
                  </a:outerShdw>
                </a:effectLst>
                <a:latin typeface="Calibri" pitchFamily="34" charset="0"/>
              </a:rPr>
              <a:t>3</a:t>
            </a:r>
            <a:r>
              <a:rPr lang="en-US" sz="2800" b="1" dirty="0">
                <a:effectLst>
                  <a:outerShdw blurRad="38100" dist="38100" dir="2700000" algn="tl">
                    <a:srgbClr val="000000">
                      <a:alpha val="43137"/>
                    </a:srgbClr>
                  </a:outerShdw>
                </a:effectLst>
              </a:rPr>
              <a:t>MCI Radio is included in Communications Job Aid, but hospitals should plan to do so on any MCI notification</a:t>
            </a:r>
          </a:p>
          <a:p>
            <a:pPr lvl="1"/>
            <a:endParaRPr lang="en-US" b="1" dirty="0">
              <a:effectLst>
                <a:outerShdw blurRad="38100" dist="38100" dir="2700000" algn="tl">
                  <a:srgbClr val="000000">
                    <a:alpha val="43137"/>
                  </a:srgbClr>
                </a:outerShdw>
              </a:effectLst>
            </a:endParaRPr>
          </a:p>
          <a:p>
            <a:endParaRPr lang="en-US"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200" b="1" dirty="0"/>
              <a:t>REGIONAL HOSPITAL NOTIFICATION SYSTEM (RHNS)</a:t>
            </a:r>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75</a:t>
            </a:fld>
            <a:endParaRPr lang="en-US"/>
          </a:p>
        </p:txBody>
      </p:sp>
      <p:sp>
        <p:nvSpPr>
          <p:cNvPr id="3" name="Content Placeholder 2"/>
          <p:cNvSpPr>
            <a:spLocks noGrp="1"/>
          </p:cNvSpPr>
          <p:nvPr>
            <p:ph sz="quarter" idx="1"/>
          </p:nvPr>
        </p:nvSpPr>
        <p:spPr>
          <a:xfrm>
            <a:off x="381000" y="1524000"/>
            <a:ext cx="8458200" cy="5334000"/>
          </a:xfrm>
        </p:spPr>
        <p:txBody>
          <a:bodyPr>
            <a:normAutofit/>
          </a:bodyPr>
          <a:lstStyle/>
          <a:p>
            <a:r>
              <a:rPr lang="en-US" sz="3200" b="1" dirty="0">
                <a:effectLst>
                  <a:outerShdw blurRad="38100" dist="38100" dir="2700000" algn="tl">
                    <a:srgbClr val="000000">
                      <a:alpha val="43137"/>
                    </a:srgbClr>
                  </a:outerShdw>
                </a:effectLst>
              </a:rPr>
              <a:t>One number for EMS, hospitals, and EMAs to call </a:t>
            </a:r>
          </a:p>
          <a:p>
            <a:r>
              <a:rPr lang="en-US" sz="3200" b="1" dirty="0">
                <a:effectLst>
                  <a:outerShdw blurRad="38100" dist="38100" dir="2700000" algn="tl">
                    <a:srgbClr val="000000">
                      <a:alpha val="43137"/>
                    </a:srgbClr>
                  </a:outerShdw>
                </a:effectLst>
              </a:rPr>
              <a:t>Makes rapid, simultaneous notifications during MCI or other major emergency</a:t>
            </a:r>
          </a:p>
          <a:p>
            <a:r>
              <a:rPr lang="en-US" sz="3200" b="1" dirty="0">
                <a:effectLst>
                  <a:outerShdw blurRad="38100" dist="38100" dir="2700000" algn="tl">
                    <a:srgbClr val="000000">
                      <a:alpha val="43137"/>
                    </a:srgbClr>
                  </a:outerShdw>
                </a:effectLst>
              </a:rPr>
              <a:t>Use whenever an incident could involve a significant number of region’s </a:t>
            </a:r>
            <a:r>
              <a:rPr lang="en-US" sz="3200" b="1" dirty="0" smtClean="0">
                <a:effectLst>
                  <a:outerShdw blurRad="38100" dist="38100" dir="2700000" algn="tl">
                    <a:srgbClr val="000000">
                      <a:alpha val="43137"/>
                    </a:srgbClr>
                  </a:outerShdw>
                </a:effectLst>
              </a:rPr>
              <a:t>hospitals</a:t>
            </a:r>
          </a:p>
          <a:p>
            <a:pPr lvl="1"/>
            <a:r>
              <a:rPr lang="en-US" b="1" dirty="0" smtClean="0">
                <a:effectLst>
                  <a:outerShdw blurRad="38100" dist="38100" dir="2700000" algn="tl">
                    <a:srgbClr val="000000">
                      <a:alpha val="43137"/>
                    </a:srgbClr>
                  </a:outerShdw>
                </a:effectLst>
              </a:rPr>
              <a:t>Also used for “stand down” messages</a:t>
            </a:r>
            <a:endParaRPr lang="en-US"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8152237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1/15/2019</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fontScale="85000" lnSpcReduction="20000"/>
          </a:bodyPr>
          <a:lstStyle/>
          <a:p>
            <a:fld id="{F91E42E1-8B57-41E9-B907-F1570114E39C}" type="slidenum">
              <a:rPr lang="en-US" smtClean="0"/>
              <a:pPr/>
              <a:t>76</a:t>
            </a:fld>
            <a:endParaRPr lang="en-US"/>
          </a:p>
        </p:txBody>
      </p:sp>
      <p:pic>
        <p:nvPicPr>
          <p:cNvPr id="36866" name="Picture 2"/>
          <p:cNvPicPr>
            <a:picLocks noChangeAspect="1" noChangeArrowheads="1"/>
          </p:cNvPicPr>
          <p:nvPr/>
        </p:nvPicPr>
        <p:blipFill>
          <a:blip r:embed="rId2" cstate="print"/>
          <a:srcRect l="2917" t="17333" r="55416" b="10000"/>
          <a:stretch>
            <a:fillRect/>
          </a:stretch>
        </p:blipFill>
        <p:spPr bwMode="auto">
          <a:xfrm>
            <a:off x="1524000" y="0"/>
            <a:ext cx="629174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MCI Job Aid for RHNS</a:t>
            </a:r>
            <a:endParaRPr lang="en-US" b="1" dirty="0"/>
          </a:p>
        </p:txBody>
      </p:sp>
      <p:sp>
        <p:nvSpPr>
          <p:cNvPr id="3" name="Content Placeholder 2"/>
          <p:cNvSpPr>
            <a:spLocks noGrp="1"/>
          </p:cNvSpPr>
          <p:nvPr>
            <p:ph sz="quarter" idx="1"/>
          </p:nvPr>
        </p:nvSpPr>
        <p:spPr/>
        <p:txBody>
          <a:bodyPr>
            <a:normAutofit/>
          </a:bodyPr>
          <a:lstStyle/>
          <a:p>
            <a:r>
              <a:rPr lang="en-US" sz="3200" b="1" dirty="0" smtClean="0"/>
              <a:t>Copy of this was sent to all agencies in region</a:t>
            </a:r>
          </a:p>
          <a:p>
            <a:r>
              <a:rPr lang="en-US" sz="3200" b="1" dirty="0" smtClean="0"/>
              <a:t>The Transport Officer clipboard on each apparatus should have a copy of the job aid</a:t>
            </a:r>
          </a:p>
          <a:p>
            <a:r>
              <a:rPr lang="en-US" sz="3200" b="1" dirty="0" smtClean="0"/>
              <a:t>Provides personnel with everything they need to activate RHNS</a:t>
            </a:r>
          </a:p>
          <a:p>
            <a:r>
              <a:rPr lang="en-US" sz="3200" b="1" dirty="0" smtClean="0"/>
              <a:t>More MCI Job Aids are in development!</a:t>
            </a:r>
            <a:endParaRPr lang="en-US" sz="32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200" b="1" dirty="0"/>
              <a:t>REGIONAL HOSPITAL NOTIFICATION SYSTEM (RHNS)</a:t>
            </a:r>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78</a:t>
            </a:fld>
            <a:endParaRPr lang="en-US"/>
          </a:p>
        </p:txBody>
      </p:sp>
      <p:sp>
        <p:nvSpPr>
          <p:cNvPr id="3" name="Content Placeholder 2"/>
          <p:cNvSpPr>
            <a:spLocks noGrp="1"/>
          </p:cNvSpPr>
          <p:nvPr>
            <p:ph sz="quarter" idx="1"/>
          </p:nvPr>
        </p:nvSpPr>
        <p:spPr>
          <a:xfrm>
            <a:off x="457200" y="1524000"/>
            <a:ext cx="8305800" cy="5334000"/>
          </a:xfrm>
        </p:spPr>
        <p:txBody>
          <a:bodyPr>
            <a:normAutofit/>
          </a:bodyPr>
          <a:lstStyle/>
          <a:p>
            <a:r>
              <a:rPr lang="en-US" sz="3200" b="1" dirty="0">
                <a:effectLst>
                  <a:outerShdw blurRad="38100" dist="38100" dir="2700000" algn="tl">
                    <a:srgbClr val="000000">
                      <a:alpha val="43137"/>
                    </a:srgbClr>
                  </a:outerShdw>
                </a:effectLst>
              </a:rPr>
              <a:t>Numbers for each hospital chosen by that hospital</a:t>
            </a:r>
          </a:p>
          <a:p>
            <a:pPr lvl="1"/>
            <a:r>
              <a:rPr lang="en-US" sz="2800" b="1" dirty="0">
                <a:effectLst>
                  <a:outerShdw blurRad="38100" dist="38100" dir="2700000" algn="tl">
                    <a:srgbClr val="000000">
                      <a:alpha val="43137"/>
                    </a:srgbClr>
                  </a:outerShdw>
                </a:effectLst>
              </a:rPr>
              <a:t>Recommended that emergency messages on cell phones should get both text and voice (if one system down, other may go through)</a:t>
            </a:r>
          </a:p>
          <a:p>
            <a:r>
              <a:rPr lang="en-US" sz="3200" b="1" dirty="0">
                <a:effectLst>
                  <a:outerShdw blurRad="38100" dist="38100" dir="2700000" algn="tl">
                    <a:srgbClr val="000000">
                      <a:alpha val="43137"/>
                    </a:srgbClr>
                  </a:outerShdw>
                </a:effectLst>
              </a:rPr>
              <a:t>Receiving RHNS Messages</a:t>
            </a:r>
          </a:p>
          <a:p>
            <a:pPr lvl="1"/>
            <a:r>
              <a:rPr lang="en-US" sz="2800" b="1" dirty="0">
                <a:effectLst>
                  <a:outerShdw blurRad="38100" dist="38100" dir="2700000" algn="tl">
                    <a:srgbClr val="000000">
                      <a:alpha val="43137"/>
                    </a:srgbClr>
                  </a:outerShdw>
                </a:effectLst>
              </a:rPr>
              <a:t>Alerts hospitals plus regional coordinators, some EMAs, etc.</a:t>
            </a:r>
          </a:p>
          <a:p>
            <a:pPr lvl="1"/>
            <a:r>
              <a:rPr lang="en-US" sz="2800" b="1" dirty="0">
                <a:effectLst>
                  <a:outerShdw blurRad="38100" dist="38100" dir="2700000" algn="tl">
                    <a:srgbClr val="000000">
                      <a:alpha val="43137"/>
                    </a:srgbClr>
                  </a:outerShdw>
                </a:effectLst>
              </a:rPr>
              <a:t>RHNS is tested monthly and during most area exercises</a:t>
            </a:r>
            <a:r>
              <a:rPr lang="en-US" sz="2400" b="1" dirty="0">
                <a:effectLst>
                  <a:outerShdw blurRad="38100" dist="38100" dir="2700000" algn="tl">
                    <a:srgbClr val="000000">
                      <a:alpha val="43137"/>
                    </a:srgbClr>
                  </a:outerShdw>
                </a:effectLst>
              </a:rPr>
              <a:t> </a:t>
            </a:r>
          </a:p>
        </p:txBody>
      </p:sp>
    </p:spTree>
    <p:extLst>
      <p:ext uri="{BB962C8B-B14F-4D97-AF65-F5344CB8AC3E}">
        <p14:creationId xmlns="" xmlns:p14="http://schemas.microsoft.com/office/powerpoint/2010/main" val="33196000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01000" cy="1154097"/>
          </a:xfrm>
        </p:spPr>
        <p:txBody>
          <a:bodyPr>
            <a:normAutofit fontScale="90000"/>
          </a:bodyPr>
          <a:lstStyle/>
          <a:p>
            <a:pPr algn="ctr"/>
            <a:r>
              <a:rPr lang="en-US" b="1" dirty="0"/>
              <a:t>MCI Communications </a:t>
            </a:r>
            <a:br>
              <a:rPr lang="en-US" b="1" dirty="0"/>
            </a:br>
            <a:r>
              <a:rPr lang="en-US" b="1" dirty="0"/>
              <a:t>Continuing Education Programs</a:t>
            </a:r>
          </a:p>
        </p:txBody>
      </p:sp>
      <p:sp>
        <p:nvSpPr>
          <p:cNvPr id="5" name="Slide Number Placeholder 4"/>
          <p:cNvSpPr>
            <a:spLocks noGrp="1"/>
          </p:cNvSpPr>
          <p:nvPr>
            <p:ph type="sldNum" sz="quarter" idx="12"/>
          </p:nvPr>
        </p:nvSpPr>
        <p:spPr/>
        <p:txBody>
          <a:bodyPr>
            <a:normAutofit fontScale="85000" lnSpcReduction="20000"/>
          </a:bodyPr>
          <a:lstStyle/>
          <a:p>
            <a:fld id="{F91E42E1-8B57-41E9-B907-F1570114E39C}" type="slidenum">
              <a:rPr lang="en-US" smtClean="0"/>
              <a:pPr/>
              <a:t>79</a:t>
            </a:fld>
            <a:endParaRPr lang="en-US"/>
          </a:p>
        </p:txBody>
      </p:sp>
      <p:sp>
        <p:nvSpPr>
          <p:cNvPr id="3" name="Content Placeholder 2"/>
          <p:cNvSpPr>
            <a:spLocks noGrp="1"/>
          </p:cNvSpPr>
          <p:nvPr>
            <p:ph sz="quarter" idx="1"/>
          </p:nvPr>
        </p:nvSpPr>
        <p:spPr/>
        <p:txBody>
          <a:bodyPr>
            <a:normAutofit/>
          </a:bodyPr>
          <a:lstStyle/>
          <a:p>
            <a:r>
              <a:rPr lang="en-US" sz="3200" b="1" dirty="0"/>
              <a:t>Available on </a:t>
            </a:r>
            <a:r>
              <a:rPr lang="en-US" sz="3200" b="1" dirty="0">
                <a:hlinkClick r:id="rId2"/>
              </a:rPr>
              <a:t>www.GMVEMSC.org</a:t>
            </a:r>
            <a:r>
              <a:rPr lang="en-US" sz="3200" b="1" dirty="0"/>
              <a:t> </a:t>
            </a:r>
          </a:p>
          <a:p>
            <a:pPr lvl="1"/>
            <a:r>
              <a:rPr lang="en-US" sz="2800" b="1" dirty="0"/>
              <a:t>Greater Miami Valley EMS Council website</a:t>
            </a:r>
          </a:p>
          <a:p>
            <a:r>
              <a:rPr lang="en-US" sz="3200" b="1" dirty="0"/>
              <a:t>EMS Con Ed (for EMS and nurses) courtesy of GMVEMSC</a:t>
            </a:r>
          </a:p>
        </p:txBody>
      </p:sp>
      <p:pic>
        <p:nvPicPr>
          <p:cNvPr id="7" name="Picture 6" descr="cid:image001.png@01CF70E9.AA3366E0"/>
          <p:cNvPicPr>
            <a:picLocks noChangeAspect="1" noChangeArrowheads="1"/>
          </p:cNvPicPr>
          <p:nvPr/>
        </p:nvPicPr>
        <p:blipFill>
          <a:blip r:embed="rId3" cstate="print"/>
          <a:srcRect/>
          <a:stretch>
            <a:fillRect/>
          </a:stretch>
        </p:blipFill>
        <p:spPr bwMode="auto">
          <a:xfrm>
            <a:off x="3278439" y="4289961"/>
            <a:ext cx="1715704" cy="1752600"/>
          </a:xfrm>
          <a:prstGeom prst="rect">
            <a:avLst/>
          </a:prstGeom>
          <a:noFill/>
          <a:ln w="9525">
            <a:noFill/>
            <a:miter lim="800000"/>
            <a:headEnd/>
            <a:tailEnd/>
          </a:ln>
        </p:spPr>
      </p:pic>
    </p:spTree>
    <p:extLst>
      <p:ext uri="{BB962C8B-B14F-4D97-AF65-F5344CB8AC3E}">
        <p14:creationId xmlns="" xmlns:p14="http://schemas.microsoft.com/office/powerpoint/2010/main" val="1665182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03B25839-C1B2-4C25-A42C-0B85502AAC25}"/>
              </a:ext>
            </a:extLst>
          </p:cNvPr>
          <p:cNvPicPr>
            <a:picLocks noGrp="1" noChangeAspect="1"/>
          </p:cNvPicPr>
          <p:nvPr>
            <p:ph idx="1"/>
          </p:nvPr>
        </p:nvPicPr>
        <p:blipFill>
          <a:blip r:embed="rId3" cstate="print"/>
          <a:stretch>
            <a:fillRect/>
          </a:stretch>
        </p:blipFill>
        <p:spPr>
          <a:xfrm rot="5400000">
            <a:off x="-853440" y="868680"/>
            <a:ext cx="6827521" cy="5120640"/>
          </a:xfrm>
        </p:spPr>
      </p:pic>
      <p:sp>
        <p:nvSpPr>
          <p:cNvPr id="4" name="Rectangle 3"/>
          <p:cNvSpPr txBox="1">
            <a:spLocks noChangeArrowheads="1"/>
          </p:cNvSpPr>
          <p:nvPr/>
        </p:nvSpPr>
        <p:spPr>
          <a:xfrm>
            <a:off x="5257800" y="1706880"/>
            <a:ext cx="3352800" cy="484632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fontAlgn="auto">
              <a:spcAft>
                <a:spcPts val="0"/>
              </a:spcAft>
              <a:buClr>
                <a:srgbClr val="F9B639"/>
              </a:buClr>
            </a:pPr>
            <a:r>
              <a:rPr lang="en-US" sz="2800" dirty="0">
                <a:solidFill>
                  <a:srgbClr val="FF0000"/>
                </a:solidFill>
              </a:rPr>
              <a:t>C – </a:t>
            </a:r>
            <a:r>
              <a:rPr lang="en-US" sz="2800" u="sng" dirty="0">
                <a:solidFill>
                  <a:srgbClr val="FF0000"/>
                </a:solidFill>
              </a:rPr>
              <a:t>C</a:t>
            </a:r>
            <a:r>
              <a:rPr lang="en-US" sz="2800" dirty="0">
                <a:solidFill>
                  <a:srgbClr val="FF0000"/>
                </a:solidFill>
              </a:rPr>
              <a:t>ommands /Purposeful movements?</a:t>
            </a:r>
          </a:p>
          <a:p>
            <a:pPr fontAlgn="auto">
              <a:spcAft>
                <a:spcPts val="0"/>
              </a:spcAft>
              <a:buClr>
                <a:srgbClr val="F9B639"/>
              </a:buClr>
            </a:pPr>
            <a:r>
              <a:rPr lang="en-US" sz="2800" dirty="0">
                <a:solidFill>
                  <a:srgbClr val="FF0000"/>
                </a:solidFill>
              </a:rPr>
              <a:t>R – </a:t>
            </a:r>
            <a:r>
              <a:rPr lang="en-US" sz="2800" u="sng" dirty="0">
                <a:solidFill>
                  <a:srgbClr val="FF0000"/>
                </a:solidFill>
              </a:rPr>
              <a:t>R</a:t>
            </a:r>
            <a:r>
              <a:rPr lang="en-US" sz="2800" dirty="0">
                <a:solidFill>
                  <a:srgbClr val="FF0000"/>
                </a:solidFill>
              </a:rPr>
              <a:t>espiratory Distress?</a:t>
            </a:r>
          </a:p>
          <a:p>
            <a:pPr fontAlgn="auto">
              <a:spcAft>
                <a:spcPts val="0"/>
              </a:spcAft>
              <a:buClr>
                <a:srgbClr val="F9B639"/>
              </a:buClr>
            </a:pPr>
            <a:r>
              <a:rPr lang="en-US" sz="2800" dirty="0">
                <a:solidFill>
                  <a:srgbClr val="FF0000"/>
                </a:solidFill>
              </a:rPr>
              <a:t>A – Uncontrolled (</a:t>
            </a:r>
            <a:r>
              <a:rPr lang="en-US" sz="2800" u="sng" dirty="0">
                <a:solidFill>
                  <a:srgbClr val="FF0000"/>
                </a:solidFill>
              </a:rPr>
              <a:t>A</a:t>
            </a:r>
            <a:r>
              <a:rPr lang="en-US" sz="2800" dirty="0">
                <a:solidFill>
                  <a:srgbClr val="FF0000"/>
                </a:solidFill>
              </a:rPr>
              <a:t>rterial) bleeding?</a:t>
            </a:r>
          </a:p>
          <a:p>
            <a:pPr fontAlgn="auto">
              <a:spcAft>
                <a:spcPts val="0"/>
              </a:spcAft>
              <a:buClr>
                <a:srgbClr val="F9B639"/>
              </a:buClr>
            </a:pPr>
            <a:r>
              <a:rPr lang="en-US" sz="2800" dirty="0">
                <a:solidFill>
                  <a:srgbClr val="FF0000"/>
                </a:solidFill>
              </a:rPr>
              <a:t>P – </a:t>
            </a:r>
            <a:r>
              <a:rPr lang="en-US" sz="2800" u="sng" dirty="0">
                <a:solidFill>
                  <a:srgbClr val="FF0000"/>
                </a:solidFill>
              </a:rPr>
              <a:t>P</a:t>
            </a:r>
            <a:r>
              <a:rPr lang="en-US" sz="2800" dirty="0">
                <a:solidFill>
                  <a:srgbClr val="FF0000"/>
                </a:solidFill>
              </a:rPr>
              <a:t>eripheral </a:t>
            </a:r>
            <a:r>
              <a:rPr lang="en-US" sz="2800" u="sng" dirty="0">
                <a:solidFill>
                  <a:srgbClr val="FF0000"/>
                </a:solidFill>
              </a:rPr>
              <a:t>P</a:t>
            </a:r>
            <a:r>
              <a:rPr lang="en-US" sz="2800" dirty="0">
                <a:solidFill>
                  <a:srgbClr val="FF0000"/>
                </a:solidFill>
              </a:rPr>
              <a:t>ulse </a:t>
            </a:r>
            <a:r>
              <a:rPr lang="en-US" sz="2800" u="sng" dirty="0">
                <a:solidFill>
                  <a:srgbClr val="FF0000"/>
                </a:solidFill>
              </a:rPr>
              <a:t>P</a:t>
            </a:r>
            <a:r>
              <a:rPr lang="en-US" sz="2800" dirty="0">
                <a:solidFill>
                  <a:srgbClr val="FF0000"/>
                </a:solidFill>
              </a:rPr>
              <a:t>resent?</a:t>
            </a:r>
          </a:p>
        </p:txBody>
      </p:sp>
      <p:sp>
        <p:nvSpPr>
          <p:cNvPr id="6" name="Rectangle 3"/>
          <p:cNvSpPr txBox="1">
            <a:spLocks noChangeArrowheads="1"/>
          </p:cNvSpPr>
          <p:nvPr/>
        </p:nvSpPr>
        <p:spPr>
          <a:xfrm>
            <a:off x="5105400" y="106680"/>
            <a:ext cx="4038600" cy="1264920"/>
          </a:xfrm>
          <a:prstGeom prst="rect">
            <a:avLst/>
          </a:prstGeom>
        </p:spPr>
        <p:txBody>
          <a:bodyPr vert="horz">
            <a:normAutofit fontScale="92500" lnSpcReduction="10000"/>
          </a:bodyPr>
          <a:lst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Clr>
                <a:srgbClr val="F9B639"/>
              </a:buClr>
              <a:buNone/>
            </a:pPr>
            <a:r>
              <a:rPr lang="en-US" sz="2800" dirty="0">
                <a:solidFill>
                  <a:schemeClr val="bg2">
                    <a:lumMod val="25000"/>
                  </a:schemeClr>
                </a:solidFill>
              </a:rPr>
              <a:t>Can usually assess 3 of 4 before even touching patient!</a:t>
            </a:r>
          </a:p>
          <a:p>
            <a:pPr fontAlgn="auto">
              <a:spcAft>
                <a:spcPts val="0"/>
              </a:spcAft>
              <a:buClr>
                <a:srgbClr val="F9B639"/>
              </a:buClr>
            </a:pPr>
            <a:endParaRPr lang="en-US" sz="2800" dirty="0">
              <a:solidFill>
                <a:srgbClr val="FF0000"/>
              </a:solidFill>
            </a:endParaRPr>
          </a:p>
        </p:txBody>
      </p:sp>
    </p:spTree>
    <p:custDataLst>
      <p:tags r:id="rId1"/>
    </p:custDataLst>
    <p:extLst>
      <p:ext uri="{BB962C8B-B14F-4D97-AF65-F5344CB8AC3E}">
        <p14:creationId xmlns="" xmlns:p14="http://schemas.microsoft.com/office/powerpoint/2010/main" val="2534720926"/>
      </p:ext>
    </p:extLst>
  </p:cSld>
  <p:clrMapOvr>
    <a:masterClrMapping/>
  </p:clrMapOvr>
  <mc:AlternateContent xmlns:mc="http://schemas.openxmlformats.org/markup-compatibility/2006">
    <mc:Choice xmlns="" xmlns:p14="http://schemas.microsoft.com/office/powerpoint/2010/main" Requires="p14">
      <p:transition spd="slow" p14:dur="2000" advTm="62731"/>
    </mc:Choice>
    <mc:Fallback>
      <p:transition spd="slow" advTm="62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724E50-BCD7-40DC-8068-DE1CCC92DC6E}"/>
              </a:ext>
            </a:extLst>
          </p:cNvPr>
          <p:cNvSpPr>
            <a:spLocks noGrp="1"/>
          </p:cNvSpPr>
          <p:nvPr>
            <p:ph type="body" idx="1"/>
          </p:nvPr>
        </p:nvSpPr>
        <p:spPr/>
        <p:txBody>
          <a:bodyPr>
            <a:normAutofit/>
          </a:bodyPr>
          <a:lstStyle/>
          <a:p>
            <a:r>
              <a:rPr lang="en-US" sz="3600" b="1" dirty="0"/>
              <a:t>Facility Admin</a:t>
            </a:r>
          </a:p>
          <a:p>
            <a:r>
              <a:rPr lang="en-US" sz="3600" b="1" dirty="0"/>
              <a:t>Edit/Facility User</a:t>
            </a:r>
          </a:p>
        </p:txBody>
      </p:sp>
      <p:sp>
        <p:nvSpPr>
          <p:cNvPr id="3" name="Title 2">
            <a:extLst>
              <a:ext uri="{FF2B5EF4-FFF2-40B4-BE49-F238E27FC236}">
                <a16:creationId xmlns="" xmlns:a16="http://schemas.microsoft.com/office/drawing/2014/main" id="{AC95C434-199F-4DED-A058-DCEB11B34F5B}"/>
              </a:ext>
            </a:extLst>
          </p:cNvPr>
          <p:cNvSpPr>
            <a:spLocks noGrp="1"/>
          </p:cNvSpPr>
          <p:nvPr>
            <p:ph type="title"/>
          </p:nvPr>
        </p:nvSpPr>
        <p:spPr/>
        <p:txBody>
          <a:bodyPr/>
          <a:lstStyle/>
          <a:p>
            <a:r>
              <a:rPr lang="en-US" b="1" dirty="0"/>
              <a:t>Difference between:	</a:t>
            </a:r>
          </a:p>
        </p:txBody>
      </p:sp>
    </p:spTree>
    <p:extLst>
      <p:ext uri="{BB962C8B-B14F-4D97-AF65-F5344CB8AC3E}">
        <p14:creationId xmlns="" xmlns:p14="http://schemas.microsoft.com/office/powerpoint/2010/main" val="38585082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200400"/>
          </a:xfrm>
        </p:spPr>
        <p:txBody>
          <a:bodyPr>
            <a:normAutofit/>
          </a:bodyPr>
          <a:lstStyle/>
          <a:p>
            <a:r>
              <a:rPr lang="en-US" sz="4400" b="1" dirty="0"/>
              <a:t>Facility Admin View</a:t>
            </a:r>
          </a:p>
          <a:p>
            <a:r>
              <a:rPr lang="en-US" sz="4400" b="1" dirty="0"/>
              <a:t>Adding/editing users</a:t>
            </a:r>
          </a:p>
          <a:p>
            <a:r>
              <a:rPr lang="en-US" sz="4400" b="1" dirty="0"/>
              <a:t>Changing User Passwords</a:t>
            </a:r>
          </a:p>
        </p:txBody>
      </p:sp>
      <p:sp>
        <p:nvSpPr>
          <p:cNvPr id="4" name="Title 3"/>
          <p:cNvSpPr>
            <a:spLocks noGrp="1"/>
          </p:cNvSpPr>
          <p:nvPr>
            <p:ph type="title"/>
          </p:nvPr>
        </p:nvSpPr>
        <p:spPr/>
        <p:txBody>
          <a:bodyPr>
            <a:noAutofit/>
          </a:bodyPr>
          <a:lstStyle/>
          <a:p>
            <a:r>
              <a:rPr lang="en-US" sz="8000" b="1" dirty="0"/>
              <a:t>System Access</a:t>
            </a:r>
          </a:p>
        </p:txBody>
      </p:sp>
    </p:spTree>
    <p:extLst>
      <p:ext uri="{BB962C8B-B14F-4D97-AF65-F5344CB8AC3E}">
        <p14:creationId xmlns="" xmlns:p14="http://schemas.microsoft.com/office/powerpoint/2010/main" val="10240414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405BB5A-50E0-46D6-976A-252AD8EDE541}"/>
              </a:ext>
            </a:extLst>
          </p:cNvPr>
          <p:cNvSpPr>
            <a:spLocks noGrp="1"/>
          </p:cNvSpPr>
          <p:nvPr>
            <p:ph type="body" idx="1"/>
          </p:nvPr>
        </p:nvSpPr>
        <p:spPr>
          <a:xfrm>
            <a:off x="1371600" y="2743200"/>
            <a:ext cx="7123113" cy="3810000"/>
          </a:xfrm>
        </p:spPr>
        <p:txBody>
          <a:bodyPr>
            <a:normAutofit/>
          </a:bodyPr>
          <a:lstStyle/>
          <a:p>
            <a:r>
              <a:rPr lang="en-US" b="1" dirty="0"/>
              <a:t>App store (iOS or Google/Android)</a:t>
            </a:r>
          </a:p>
          <a:p>
            <a:pPr marL="1097280" lvl="1" indent="-457200">
              <a:buFont typeface="Wingdings" panose="05000000000000000000" pitchFamily="2" charset="2"/>
              <a:buChar char="Ø"/>
            </a:pPr>
            <a:r>
              <a:rPr lang="en-US" sz="2800" b="1" dirty="0" smtClean="0">
                <a:solidFill>
                  <a:schemeClr val="tx2"/>
                </a:solidFill>
              </a:rPr>
              <a:t>Download</a:t>
            </a:r>
            <a:r>
              <a:rPr lang="en-US" sz="3200" b="1" dirty="0" smtClean="0">
                <a:solidFill>
                  <a:schemeClr val="tx2"/>
                </a:solidFill>
              </a:rPr>
              <a:t> </a:t>
            </a:r>
            <a:r>
              <a:rPr lang="en-US" sz="3200" b="1" dirty="0">
                <a:solidFill>
                  <a:schemeClr val="tx2"/>
                </a:solidFill>
              </a:rPr>
              <a:t>“OHTrac”</a:t>
            </a:r>
          </a:p>
          <a:p>
            <a:pPr marL="1097280" lvl="1" indent="-457200">
              <a:buFont typeface="Wingdings" panose="05000000000000000000" pitchFamily="2" charset="2"/>
              <a:buChar char="Ø"/>
            </a:pPr>
            <a:r>
              <a:rPr lang="en-US" sz="2800" b="1" dirty="0" smtClean="0">
                <a:solidFill>
                  <a:schemeClr val="tx2"/>
                </a:solidFill>
              </a:rPr>
              <a:t>Login</a:t>
            </a:r>
          </a:p>
          <a:p>
            <a:pPr marL="1097280" lvl="1" indent="-457200">
              <a:buFont typeface="Wingdings" panose="05000000000000000000" pitchFamily="2" charset="2"/>
              <a:buChar char="Ø"/>
            </a:pPr>
            <a:r>
              <a:rPr lang="en-US" sz="2800" b="1" dirty="0" smtClean="0">
                <a:solidFill>
                  <a:schemeClr val="tx2"/>
                </a:solidFill>
              </a:rPr>
              <a:t>That’s it!</a:t>
            </a:r>
          </a:p>
          <a:p>
            <a:pPr marL="1097280" lvl="1" indent="-457200">
              <a:buFont typeface="Wingdings" panose="05000000000000000000" pitchFamily="2" charset="2"/>
              <a:buChar char="Ø"/>
            </a:pPr>
            <a:endParaRPr lang="en-US" sz="2800" b="1" dirty="0">
              <a:solidFill>
                <a:schemeClr val="tx2"/>
              </a:solidFill>
            </a:endParaRPr>
          </a:p>
        </p:txBody>
      </p:sp>
      <p:sp>
        <p:nvSpPr>
          <p:cNvPr id="3" name="Title 2">
            <a:extLst>
              <a:ext uri="{FF2B5EF4-FFF2-40B4-BE49-F238E27FC236}">
                <a16:creationId xmlns="" xmlns:a16="http://schemas.microsoft.com/office/drawing/2014/main" id="{220A0654-AB60-4B3C-B88E-328F156D30E0}"/>
              </a:ext>
            </a:extLst>
          </p:cNvPr>
          <p:cNvSpPr>
            <a:spLocks noGrp="1"/>
          </p:cNvSpPr>
          <p:nvPr>
            <p:ph type="title"/>
          </p:nvPr>
        </p:nvSpPr>
        <p:spPr/>
        <p:txBody>
          <a:bodyPr/>
          <a:lstStyle/>
          <a:p>
            <a:r>
              <a:rPr lang="en-US" b="1" dirty="0"/>
              <a:t>Setting Up Devices</a:t>
            </a:r>
          </a:p>
        </p:txBody>
      </p:sp>
    </p:spTree>
    <p:extLst>
      <p:ext uri="{BB962C8B-B14F-4D97-AF65-F5344CB8AC3E}">
        <p14:creationId xmlns="" xmlns:p14="http://schemas.microsoft.com/office/powerpoint/2010/main" val="3054766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405BB5A-50E0-46D6-976A-252AD8EDE541}"/>
              </a:ext>
            </a:extLst>
          </p:cNvPr>
          <p:cNvSpPr>
            <a:spLocks noGrp="1"/>
          </p:cNvSpPr>
          <p:nvPr>
            <p:ph type="body" idx="1"/>
          </p:nvPr>
        </p:nvSpPr>
        <p:spPr>
          <a:xfrm>
            <a:off x="533400" y="2743200"/>
            <a:ext cx="7961313" cy="3810000"/>
          </a:xfrm>
        </p:spPr>
        <p:txBody>
          <a:bodyPr>
            <a:normAutofit fontScale="92500"/>
          </a:bodyPr>
          <a:lstStyle/>
          <a:p>
            <a:pPr marL="457200" indent="-457200">
              <a:buFont typeface="Wingdings" panose="05000000000000000000" pitchFamily="2" charset="2"/>
              <a:buChar char="Ø"/>
            </a:pPr>
            <a:r>
              <a:rPr lang="en-US" sz="3900" b="1" dirty="0" smtClean="0"/>
              <a:t>Scan a Green Tag into the “Incident” for your training</a:t>
            </a:r>
          </a:p>
          <a:p>
            <a:pPr marL="1097280" lvl="1" indent="-457200">
              <a:buFont typeface="Wingdings" panose="05000000000000000000" pitchFamily="2" charset="2"/>
              <a:buChar char="Ø"/>
            </a:pPr>
            <a:r>
              <a:rPr lang="en-US" sz="3000" b="1" dirty="0" smtClean="0">
                <a:solidFill>
                  <a:schemeClr val="tx2"/>
                </a:solidFill>
              </a:rPr>
              <a:t>Enter the mandatory fields</a:t>
            </a:r>
          </a:p>
          <a:p>
            <a:pPr marL="457200" indent="-457200">
              <a:buFont typeface="Wingdings" panose="05000000000000000000" pitchFamily="2" charset="2"/>
              <a:buChar char="Ø"/>
            </a:pPr>
            <a:r>
              <a:rPr lang="en-US" sz="3900" b="1" dirty="0" smtClean="0">
                <a:solidFill>
                  <a:schemeClr val="tx2"/>
                </a:solidFill>
              </a:rPr>
              <a:t>Hand the tag to another student</a:t>
            </a:r>
          </a:p>
          <a:p>
            <a:pPr marL="1097280" lvl="1" indent="-457200">
              <a:buFont typeface="Wingdings" panose="05000000000000000000" pitchFamily="2" charset="2"/>
              <a:buChar char="Ø"/>
            </a:pPr>
            <a:r>
              <a:rPr lang="en-US" sz="3000" b="1" dirty="0" smtClean="0">
                <a:solidFill>
                  <a:schemeClr val="tx2"/>
                </a:solidFill>
              </a:rPr>
              <a:t>Second student scans the tag to pull up that patient</a:t>
            </a:r>
          </a:p>
          <a:p>
            <a:pPr marL="1097280" lvl="1" indent="-457200">
              <a:buFont typeface="Wingdings" panose="05000000000000000000" pitchFamily="2" charset="2"/>
              <a:buChar char="Ø"/>
            </a:pPr>
            <a:r>
              <a:rPr lang="en-US" sz="3000" b="1" dirty="0" smtClean="0">
                <a:solidFill>
                  <a:schemeClr val="tx2"/>
                </a:solidFill>
              </a:rPr>
              <a:t>Then adds additional patient info</a:t>
            </a:r>
            <a:endParaRPr lang="en-US" sz="3000" b="1" dirty="0">
              <a:solidFill>
                <a:schemeClr val="tx2"/>
              </a:solidFill>
            </a:endParaRPr>
          </a:p>
        </p:txBody>
      </p:sp>
      <p:sp>
        <p:nvSpPr>
          <p:cNvPr id="3" name="Title 2">
            <a:extLst>
              <a:ext uri="{FF2B5EF4-FFF2-40B4-BE49-F238E27FC236}">
                <a16:creationId xmlns="" xmlns:a16="http://schemas.microsoft.com/office/drawing/2014/main" id="{220A0654-AB60-4B3C-B88E-328F156D30E0}"/>
              </a:ext>
            </a:extLst>
          </p:cNvPr>
          <p:cNvSpPr>
            <a:spLocks noGrp="1"/>
          </p:cNvSpPr>
          <p:nvPr>
            <p:ph type="title"/>
          </p:nvPr>
        </p:nvSpPr>
        <p:spPr/>
        <p:txBody>
          <a:bodyPr/>
          <a:lstStyle/>
          <a:p>
            <a:r>
              <a:rPr lang="en-US" b="1" dirty="0" smtClean="0"/>
              <a:t>Exercise:</a:t>
            </a:r>
            <a:endParaRPr lang="en-US" b="1" dirty="0"/>
          </a:p>
        </p:txBody>
      </p:sp>
    </p:spTree>
    <p:extLst>
      <p:ext uri="{BB962C8B-B14F-4D97-AF65-F5344CB8AC3E}">
        <p14:creationId xmlns="" xmlns:p14="http://schemas.microsoft.com/office/powerpoint/2010/main" val="3054766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40B844-96B4-44C9-9497-E6CFE513FC4F}"/>
              </a:ext>
            </a:extLst>
          </p:cNvPr>
          <p:cNvSpPr>
            <a:spLocks noGrp="1"/>
          </p:cNvSpPr>
          <p:nvPr>
            <p:ph type="title"/>
          </p:nvPr>
        </p:nvSpPr>
        <p:spPr/>
        <p:txBody>
          <a:bodyPr/>
          <a:lstStyle/>
          <a:p>
            <a:r>
              <a:rPr lang="en-US" dirty="0"/>
              <a:t>Helpful Documents On Website</a:t>
            </a:r>
          </a:p>
        </p:txBody>
      </p:sp>
      <p:sp>
        <p:nvSpPr>
          <p:cNvPr id="3" name="Content Placeholder 2">
            <a:extLst>
              <a:ext uri="{FF2B5EF4-FFF2-40B4-BE49-F238E27FC236}">
                <a16:creationId xmlns="" xmlns:a16="http://schemas.microsoft.com/office/drawing/2014/main" id="{61B25615-DE27-4AFE-9AE5-3C741B695DF0}"/>
              </a:ext>
            </a:extLst>
          </p:cNvPr>
          <p:cNvSpPr>
            <a:spLocks noGrp="1"/>
          </p:cNvSpPr>
          <p:nvPr>
            <p:ph sz="quarter" idx="1"/>
          </p:nvPr>
        </p:nvSpPr>
        <p:spPr/>
        <p:txBody>
          <a:bodyPr/>
          <a:lstStyle/>
          <a:p>
            <a:endParaRPr lang="en-US" b="1" dirty="0"/>
          </a:p>
        </p:txBody>
      </p:sp>
      <p:pic>
        <p:nvPicPr>
          <p:cNvPr id="4" name="Picture 3">
            <a:extLst>
              <a:ext uri="{FF2B5EF4-FFF2-40B4-BE49-F238E27FC236}">
                <a16:creationId xmlns="" xmlns:a16="http://schemas.microsoft.com/office/drawing/2014/main" id="{4FF06D8A-9592-4AB6-9425-8FE53E6EB9F4}"/>
              </a:ext>
            </a:extLst>
          </p:cNvPr>
          <p:cNvPicPr>
            <a:picLocks noChangeAspect="1"/>
          </p:cNvPicPr>
          <p:nvPr/>
        </p:nvPicPr>
        <p:blipFill rotWithShape="1">
          <a:blip r:embed="rId2" cstate="print"/>
          <a:srcRect l="15833" t="7037" r="15833" b="8518"/>
          <a:stretch/>
        </p:blipFill>
        <p:spPr>
          <a:xfrm>
            <a:off x="350457" y="1219200"/>
            <a:ext cx="8276775" cy="5753368"/>
          </a:xfrm>
          <a:prstGeom prst="rect">
            <a:avLst/>
          </a:prstGeom>
        </p:spPr>
      </p:pic>
      <p:sp>
        <p:nvSpPr>
          <p:cNvPr id="5" name="Oval 4">
            <a:extLst>
              <a:ext uri="{FF2B5EF4-FFF2-40B4-BE49-F238E27FC236}">
                <a16:creationId xmlns="" xmlns:a16="http://schemas.microsoft.com/office/drawing/2014/main" id="{6E2977C8-29C6-4C7E-8ADD-4750A91DE6DC}"/>
              </a:ext>
            </a:extLst>
          </p:cNvPr>
          <p:cNvSpPr/>
          <p:nvPr/>
        </p:nvSpPr>
        <p:spPr>
          <a:xfrm>
            <a:off x="2819400" y="2133600"/>
            <a:ext cx="1330452" cy="53340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0575620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200400"/>
          </a:xfrm>
        </p:spPr>
        <p:txBody>
          <a:bodyPr>
            <a:normAutofit/>
          </a:bodyPr>
          <a:lstStyle/>
          <a:p>
            <a:r>
              <a:rPr lang="en-US" sz="4400" b="1" dirty="0"/>
              <a:t>??????????????</a:t>
            </a:r>
          </a:p>
        </p:txBody>
      </p:sp>
      <p:sp>
        <p:nvSpPr>
          <p:cNvPr id="4" name="Title 3"/>
          <p:cNvSpPr>
            <a:spLocks noGrp="1"/>
          </p:cNvSpPr>
          <p:nvPr>
            <p:ph type="title"/>
          </p:nvPr>
        </p:nvSpPr>
        <p:spPr/>
        <p:txBody>
          <a:bodyPr>
            <a:noAutofit/>
          </a:bodyPr>
          <a:lstStyle/>
          <a:p>
            <a:r>
              <a:rPr lang="en-US" sz="8000" b="1" dirty="0"/>
              <a:t>Questions????</a:t>
            </a:r>
          </a:p>
        </p:txBody>
      </p:sp>
    </p:spTree>
    <p:extLst>
      <p:ext uri="{BB962C8B-B14F-4D97-AF65-F5344CB8AC3E}">
        <p14:creationId xmlns="" xmlns:p14="http://schemas.microsoft.com/office/powerpoint/2010/main" val="1497277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b="1" dirty="0">
                <a:effectLst>
                  <a:outerShdw blurRad="38100" dist="38100" dir="2700000" algn="ctr" rotWithShape="0">
                    <a:srgbClr val="0064E2"/>
                  </a:outerShdw>
                </a:effectLst>
              </a:rPr>
              <a:t>Identifying Patient Status</a:t>
            </a:r>
          </a:p>
        </p:txBody>
      </p:sp>
      <p:sp>
        <p:nvSpPr>
          <p:cNvPr id="33795" name="Rectangle 3"/>
          <p:cNvSpPr>
            <a:spLocks noGrp="1" noChangeArrowheads="1"/>
          </p:cNvSpPr>
          <p:nvPr>
            <p:ph type="body" idx="1"/>
          </p:nvPr>
        </p:nvSpPr>
        <p:spPr/>
        <p:txBody>
          <a:bodyPr/>
          <a:lstStyle/>
          <a:p>
            <a:pPr eaLnBrk="1" hangingPunct="1"/>
            <a:r>
              <a:rPr lang="en-US" sz="3900" b="1" dirty="0"/>
              <a:t>Begin with Triage Ribbons</a:t>
            </a:r>
          </a:p>
          <a:p>
            <a:pPr eaLnBrk="1" hangingPunct="1"/>
            <a:r>
              <a:rPr lang="en-US" sz="3900" b="1" dirty="0"/>
              <a:t>Add </a:t>
            </a:r>
            <a:r>
              <a:rPr lang="en-US" sz="3900" b="1" strike="sngStrike" dirty="0"/>
              <a:t>Triage</a:t>
            </a:r>
            <a:r>
              <a:rPr lang="en-US" sz="3900" b="1" dirty="0"/>
              <a:t> </a:t>
            </a:r>
            <a:r>
              <a:rPr lang="en-US" sz="3900" b="1" dirty="0">
                <a:solidFill>
                  <a:srgbClr val="C00000"/>
                </a:solidFill>
                <a:effectLst>
                  <a:outerShdw blurRad="38100" dist="38100" dir="2700000" algn="tl">
                    <a:srgbClr val="000000">
                      <a:alpha val="43137"/>
                    </a:srgbClr>
                  </a:outerShdw>
                </a:effectLst>
              </a:rPr>
              <a:t>Treatment</a:t>
            </a:r>
            <a:r>
              <a:rPr lang="en-US" sz="3900" b="1" dirty="0">
                <a:effectLst>
                  <a:outerShdw blurRad="38100" dist="38100" dir="2700000" algn="tl">
                    <a:srgbClr val="000000">
                      <a:alpha val="43137"/>
                    </a:srgbClr>
                  </a:outerShdw>
                </a:effectLst>
              </a:rPr>
              <a:t> </a:t>
            </a:r>
            <a:r>
              <a:rPr lang="en-US" sz="3900" b="1" dirty="0"/>
              <a:t>Tags at Treatment Area </a:t>
            </a:r>
            <a:r>
              <a:rPr lang="en-US" sz="3900" b="1" i="1" u="sng" dirty="0"/>
              <a:t>or</a:t>
            </a:r>
            <a:r>
              <a:rPr lang="en-US" sz="3900" b="1" u="sng" dirty="0"/>
              <a:t> at point of transport</a:t>
            </a:r>
          </a:p>
          <a:p>
            <a:pPr eaLnBrk="1" hangingPunct="1"/>
            <a:r>
              <a:rPr lang="en-US" sz="3900" b="1" dirty="0"/>
              <a:t>Right wrist for both Ribbon and Tag</a:t>
            </a:r>
          </a:p>
          <a:p>
            <a:pPr eaLnBrk="1" hangingPunct="1">
              <a:buFont typeface="Wingdings" pitchFamily="2" charset="2"/>
              <a:buNone/>
            </a:pPr>
            <a:endParaRPr lang="en-US" dirty="0"/>
          </a:p>
        </p:txBody>
      </p:sp>
    </p:spTree>
    <p:extLst>
      <p:ext uri="{BB962C8B-B14F-4D97-AF65-F5344CB8AC3E}">
        <p14:creationId xmlns="" xmlns:p14="http://schemas.microsoft.com/office/powerpoint/2010/main" val="39441124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632D744-C7CB-46DE-BA1A-B79DC3D95EF0}&quot;/&gt;&lt;isInvalidForFieldText val=&quot;0&quot;/&gt;&lt;Image&gt;&lt;filename val=&quot;C:\Documents and Settings\jsusong\Desktop\CentreLearn\CentreLearn Videos\data\asimages\{5632D744-C7CB-46DE-BA1A-B79DC3D95EF0}_31.png&quot;/&gt;&lt;left val=&quot;54&quot;/&gt;&lt;top val=&quot;9&quot;/&gt;&lt;width val=&quot;595&quot;/&gt;&lt;height val=&quot;9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4D2A18-0035-476D-A5D4-035CAC30834F}&quot;/&gt;&lt;isInvalidForFieldText val=&quot;0&quot;/&gt;&lt;Image&gt;&lt;filename val=&quot;C:\Documents and Settings\jsusong\Desktop\CentreLearn\CentreLearn Videos\data\asimages\{744D2A18-0035-476D-A5D4-035CAC30834F}_31.png&quot;/&gt;&lt;left val=&quot;36&quot;/&gt;&lt;top val=&quot;141&quot;/&gt;&lt;width val=&quot;613&quot;/&gt;&lt;height val=&quot;33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TIMING" val="|14|12.4|8.2|4.8"/>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F8C1CA-63ED-4026-8E41-1A7C19F846F4}&quot;/&gt;&lt;isInvalidForFieldText val=&quot;0&quot;/&gt;&lt;Image&gt;&lt;filename val=&quot;C:\Documents and Settings\jsusong\Desktop\CentreLearn\CentreLearn Videos\data\asimages\{07F8C1CA-63ED-4026-8E41-1A7C19F846F4}_20.png&quot;/&gt;&lt;left val=&quot;-1&quot;/&gt;&lt;top val=&quot;23&quot;/&gt;&lt;width val=&quot;639&quot;/&gt;&lt;height val=&quot;67&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01C628-DF96-4750-B5A6-B39C4AFFD4C5}&quot;/&gt;&lt;isInvalidForFieldText val=&quot;0&quot;/&gt;&lt;Image&gt;&lt;filename val=&quot;C:\Documents and Settings\jsusong\Desktop\CentreLearn\CentreLearn Videos\data\asimages\{FF01C628-DF96-4750-B5A6-B39C4AFFD4C5}_20.png&quot;/&gt;&lt;left val=&quot;30&quot;/&gt;&lt;top val=&quot;119&quot;/&gt;&lt;width val=&quot;577&quot;/&gt;&lt;height val=&quot;391&quot;/&gt;&lt;hasText val=&quot;1&quot;/&gt;&lt;/Image&gt;&lt;/ThreeDShapeInfo&g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4351</TotalTime>
  <Words>2969</Words>
  <Application>Microsoft Office PowerPoint</Application>
  <PresentationFormat>On-screen Show (4:3)</PresentationFormat>
  <Paragraphs>349</Paragraphs>
  <Slides>85</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Median</vt:lpstr>
      <vt:lpstr>Document</vt:lpstr>
      <vt:lpstr>https://gdaha.surgenet.org</vt:lpstr>
      <vt:lpstr>MCI Communications Tools: OHTrac, GDAHA Surgenet MCI Page, et al</vt:lpstr>
      <vt:lpstr>Slide 3</vt:lpstr>
      <vt:lpstr>SALT</vt:lpstr>
      <vt:lpstr>Ribbon Colors Match ID-MED Triage Categories </vt:lpstr>
      <vt:lpstr>STEP 1: Global Sorting</vt:lpstr>
      <vt:lpstr>Mnemonics for Assess Questions</vt:lpstr>
      <vt:lpstr>Slide 8</vt:lpstr>
      <vt:lpstr>Identifying Patient Status</vt:lpstr>
      <vt:lpstr>MCI Communications  Quarterly Triage Day Drills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OHTRac</vt:lpstr>
      <vt:lpstr>Slide 27</vt:lpstr>
      <vt:lpstr>Indications for Using OHTrac</vt:lpstr>
      <vt:lpstr>267 Victims at 27 Hospitals</vt:lpstr>
      <vt:lpstr>Family Reunification</vt:lpstr>
      <vt:lpstr>Slide 31</vt:lpstr>
      <vt:lpstr>OHTrac</vt:lpstr>
      <vt:lpstr>Multiple OHTrac Incident Creation Options</vt:lpstr>
      <vt:lpstr>ERS</vt:lpstr>
      <vt:lpstr>WE ARE ASKING EMS TO ENTER ONLY ESSENTIAL INFORMATION</vt:lpstr>
      <vt:lpstr>OFCA ERS </vt:lpstr>
      <vt:lpstr>Slide 37</vt:lpstr>
      <vt:lpstr>Benefits of Using OFCA ERS  for OHTrac Incident Creation</vt:lpstr>
      <vt:lpstr>Using OFCA ERS  for OHTrac Incident Creation</vt:lpstr>
      <vt:lpstr>Test Site</vt:lpstr>
      <vt:lpstr>Test Site</vt:lpstr>
      <vt:lpstr>OHTrac</vt:lpstr>
      <vt:lpstr>Using OHTrac</vt:lpstr>
      <vt:lpstr>OHTrac App </vt:lpstr>
      <vt:lpstr>Login</vt:lpstr>
      <vt:lpstr>When Setting Up Generic Logins for Your Agency</vt:lpstr>
      <vt:lpstr>Select Correct Incident</vt:lpstr>
      <vt:lpstr>Patient Entry is Simple to Accomplish</vt:lpstr>
      <vt:lpstr>EMS ENTERs ESSENTIAL INFORMATION</vt:lpstr>
      <vt:lpstr>Scanning</vt:lpstr>
      <vt:lpstr>Enter Information</vt:lpstr>
      <vt:lpstr>Slide 52</vt:lpstr>
      <vt:lpstr>Slide 53</vt:lpstr>
      <vt:lpstr>Slide 54</vt:lpstr>
      <vt:lpstr>HOSPITALS</vt:lpstr>
      <vt:lpstr>Slide 56</vt:lpstr>
      <vt:lpstr>GDAHA Surgenet MCI Page</vt:lpstr>
      <vt:lpstr>GDAHA Surgenet MCI Page</vt:lpstr>
      <vt:lpstr>Slide 59</vt:lpstr>
      <vt:lpstr>Oklahoma City, 1995</vt:lpstr>
      <vt:lpstr>Orlando, FL – June 12, 2016</vt:lpstr>
      <vt:lpstr>Slide 62</vt:lpstr>
      <vt:lpstr>Madrid Attacks Killed 191 and wounded 1,841</vt:lpstr>
      <vt:lpstr>Slide 64</vt:lpstr>
      <vt:lpstr>Slide 65</vt:lpstr>
      <vt:lpstr>Slide 66</vt:lpstr>
      <vt:lpstr>TRANSPORT Officer/Group/Unit</vt:lpstr>
      <vt:lpstr>OHTRAC &amp; MCI Page</vt:lpstr>
      <vt:lpstr>Slide 69</vt:lpstr>
      <vt:lpstr>Slide 70</vt:lpstr>
      <vt:lpstr>Other MCI Tools</vt:lpstr>
      <vt:lpstr>“HSR3 MCI” MARCS Radio Talkgroup</vt:lpstr>
      <vt:lpstr>HSR3 MCI-MARCS Radio Talkgroup</vt:lpstr>
      <vt:lpstr>HSR3 MCI-MARCS Radio Talkgroup</vt:lpstr>
      <vt:lpstr>REGIONAL HOSPITAL NOTIFICATION SYSTEM (RHNS)</vt:lpstr>
      <vt:lpstr>Slide 76</vt:lpstr>
      <vt:lpstr>MCI Job Aid for RHNS</vt:lpstr>
      <vt:lpstr>REGIONAL HOSPITAL NOTIFICATION SYSTEM (RHNS)</vt:lpstr>
      <vt:lpstr>MCI Communications  Continuing Education Programs</vt:lpstr>
      <vt:lpstr>Difference between: </vt:lpstr>
      <vt:lpstr>System Access</vt:lpstr>
      <vt:lpstr>Setting Up Devices</vt:lpstr>
      <vt:lpstr>Exercise:</vt:lpstr>
      <vt:lpstr>Helpful Documents On Website</vt:lpstr>
      <vt:lpstr>Questions????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OHTrac App DRAFT VERSION</dc:title>
  <dc:creator>Draves, Morgan</dc:creator>
  <cp:lastModifiedBy>david.gerstner</cp:lastModifiedBy>
  <cp:revision>160</cp:revision>
  <dcterms:created xsi:type="dcterms:W3CDTF">2016-02-22T14:20:27Z</dcterms:created>
  <dcterms:modified xsi:type="dcterms:W3CDTF">2020-02-10T22:58:40Z</dcterms:modified>
</cp:coreProperties>
</file>