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47"/>
  </p:notesMasterIdLst>
  <p:sldIdLst>
    <p:sldId id="256" r:id="rId2"/>
    <p:sldId id="276" r:id="rId3"/>
    <p:sldId id="258" r:id="rId4"/>
    <p:sldId id="259" r:id="rId5"/>
    <p:sldId id="281" r:id="rId6"/>
    <p:sldId id="282" r:id="rId7"/>
    <p:sldId id="283" r:id="rId8"/>
    <p:sldId id="284" r:id="rId9"/>
    <p:sldId id="285" r:id="rId10"/>
    <p:sldId id="309" r:id="rId11"/>
    <p:sldId id="286" r:id="rId12"/>
    <p:sldId id="287" r:id="rId13"/>
    <p:sldId id="289" r:id="rId14"/>
    <p:sldId id="320" r:id="rId15"/>
    <p:sldId id="290" r:id="rId16"/>
    <p:sldId id="291" r:id="rId17"/>
    <p:sldId id="310" r:id="rId18"/>
    <p:sldId id="292" r:id="rId19"/>
    <p:sldId id="293" r:id="rId20"/>
    <p:sldId id="294" r:id="rId21"/>
    <p:sldId id="314" r:id="rId22"/>
    <p:sldId id="295" r:id="rId23"/>
    <p:sldId id="296" r:id="rId24"/>
    <p:sldId id="297" r:id="rId25"/>
    <p:sldId id="298" r:id="rId26"/>
    <p:sldId id="301" r:id="rId27"/>
    <p:sldId id="311" r:id="rId28"/>
    <p:sldId id="302" r:id="rId29"/>
    <p:sldId id="303" r:id="rId30"/>
    <p:sldId id="304" r:id="rId31"/>
    <p:sldId id="305" r:id="rId32"/>
    <p:sldId id="312" r:id="rId33"/>
    <p:sldId id="306" r:id="rId34"/>
    <p:sldId id="313" r:id="rId35"/>
    <p:sldId id="307" r:id="rId36"/>
    <p:sldId id="308" r:id="rId37"/>
    <p:sldId id="288" r:id="rId38"/>
    <p:sldId id="316" r:id="rId39"/>
    <p:sldId id="317" r:id="rId40"/>
    <p:sldId id="319" r:id="rId41"/>
    <p:sldId id="318" r:id="rId42"/>
    <p:sldId id="277" r:id="rId43"/>
    <p:sldId id="278" r:id="rId44"/>
    <p:sldId id="280" r:id="rId45"/>
    <p:sldId id="27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L Melling" initials="SLM"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265" autoAdjust="0"/>
  </p:normalViewPr>
  <p:slideViewPr>
    <p:cSldViewPr snapToGrid="0">
      <p:cViewPr>
        <p:scale>
          <a:sx n="50" d="100"/>
          <a:sy n="50" d="100"/>
        </p:scale>
        <p:origin x="-1500" y="-22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790C3-F972-4DF3-9538-9F0BD6291A93}" type="datetimeFigureOut">
              <a:rPr lang="en-US" smtClean="0"/>
              <a:pPr/>
              <a:t>12/2/2016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7D9F7B-EA2E-4362-A617-6D7E32D90FE7}" type="slidenum">
              <a:rPr lang="en-US" smtClean="0"/>
              <a:pPr/>
              <a:t>‹#›</a:t>
            </a:fld>
            <a:endParaRPr lang="en-US" dirty="0"/>
          </a:p>
        </p:txBody>
      </p:sp>
    </p:spTree>
    <p:extLst>
      <p:ext uri="{BB962C8B-B14F-4D97-AF65-F5344CB8AC3E}">
        <p14:creationId xmlns:p14="http://schemas.microsoft.com/office/powerpoint/2010/main" val="3644100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D9F7B-EA2E-4362-A617-6D7E32D90FE7}" type="slidenum">
              <a:rPr lang="en-US" smtClean="0"/>
              <a:pPr/>
              <a:t>4</a:t>
            </a:fld>
            <a:endParaRPr lang="en-US" dirty="0"/>
          </a:p>
        </p:txBody>
      </p:sp>
    </p:spTree>
    <p:extLst>
      <p:ext uri="{BB962C8B-B14F-4D97-AF65-F5344CB8AC3E}">
        <p14:creationId xmlns:p14="http://schemas.microsoft.com/office/powerpoint/2010/main" val="263839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D9F7B-EA2E-4362-A617-6D7E32D90FE7}" type="slidenum">
              <a:rPr lang="en-US" smtClean="0"/>
              <a:pPr/>
              <a:t>5</a:t>
            </a:fld>
            <a:endParaRPr lang="en-US" dirty="0"/>
          </a:p>
        </p:txBody>
      </p:sp>
    </p:spTree>
    <p:extLst>
      <p:ext uri="{BB962C8B-B14F-4D97-AF65-F5344CB8AC3E}">
        <p14:creationId xmlns:p14="http://schemas.microsoft.com/office/powerpoint/2010/main" val="263839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D9F7B-EA2E-4362-A617-6D7E32D90FE7}" type="slidenum">
              <a:rPr lang="en-US" smtClean="0"/>
              <a:pPr/>
              <a:t>7</a:t>
            </a:fld>
            <a:endParaRPr lang="en-US" dirty="0"/>
          </a:p>
        </p:txBody>
      </p:sp>
    </p:spTree>
    <p:extLst>
      <p:ext uri="{BB962C8B-B14F-4D97-AF65-F5344CB8AC3E}">
        <p14:creationId xmlns:p14="http://schemas.microsoft.com/office/powerpoint/2010/main" val="202000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D9F7B-EA2E-4362-A617-6D7E32D90FE7}" type="slidenum">
              <a:rPr lang="en-US" smtClean="0"/>
              <a:pPr/>
              <a:t>16</a:t>
            </a:fld>
            <a:endParaRPr lang="en-US" dirty="0"/>
          </a:p>
        </p:txBody>
      </p:sp>
    </p:spTree>
    <p:extLst>
      <p:ext uri="{BB962C8B-B14F-4D97-AF65-F5344CB8AC3E}">
        <p14:creationId xmlns:p14="http://schemas.microsoft.com/office/powerpoint/2010/main" val="267939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D9F7B-EA2E-4362-A617-6D7E32D90FE7}" type="slidenum">
              <a:rPr lang="en-US" smtClean="0"/>
              <a:pPr/>
              <a:t>42</a:t>
            </a:fld>
            <a:endParaRPr lang="en-US" dirty="0"/>
          </a:p>
        </p:txBody>
      </p:sp>
    </p:spTree>
    <p:extLst>
      <p:ext uri="{BB962C8B-B14F-4D97-AF65-F5344CB8AC3E}">
        <p14:creationId xmlns:p14="http://schemas.microsoft.com/office/powerpoint/2010/main" val="4178295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D88BA98C-AE1C-4133-AA2C-2BDAF82A7DE8}" type="datetimeFigureOut">
              <a:rPr lang="en-US" smtClean="0"/>
              <a:pPr/>
              <a:t>12/2/2016</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62644CDA-2E1B-4AD7-8627-D7F555AFF7E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8BA98C-AE1C-4133-AA2C-2BDAF82A7DE8}" type="datetimeFigureOut">
              <a:rPr lang="en-US" smtClean="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44CDA-2E1B-4AD7-8627-D7F555AFF7E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8BA98C-AE1C-4133-AA2C-2BDAF82A7DE8}" type="datetimeFigureOut">
              <a:rPr lang="en-US" smtClean="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44CDA-2E1B-4AD7-8627-D7F555AFF7E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8BA98C-AE1C-4133-AA2C-2BDAF82A7DE8}" type="datetimeFigureOut">
              <a:rPr lang="en-US" smtClean="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44CDA-2E1B-4AD7-8627-D7F555AFF7E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8BA98C-AE1C-4133-AA2C-2BDAF82A7DE8}" type="datetimeFigureOut">
              <a:rPr lang="en-US" smtClean="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644CDA-2E1B-4AD7-8627-D7F555AFF7E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8BA98C-AE1C-4133-AA2C-2BDAF82A7DE8}" type="datetimeFigureOut">
              <a:rPr lang="en-US" smtClean="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644CDA-2E1B-4AD7-8627-D7F555AFF7E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88BA98C-AE1C-4133-AA2C-2BDAF82A7DE8}" type="datetimeFigureOut">
              <a:rPr lang="en-US" smtClean="0"/>
              <a:pPr/>
              <a:t>12/2/2016</a:t>
            </a:fld>
            <a:endParaRPr lang="en-US" dirty="0"/>
          </a:p>
        </p:txBody>
      </p:sp>
      <p:sp>
        <p:nvSpPr>
          <p:cNvPr id="27" name="Slide Number Placeholder 26"/>
          <p:cNvSpPr>
            <a:spLocks noGrp="1"/>
          </p:cNvSpPr>
          <p:nvPr>
            <p:ph type="sldNum" sz="quarter" idx="11"/>
          </p:nvPr>
        </p:nvSpPr>
        <p:spPr/>
        <p:txBody>
          <a:bodyPr rtlCol="0"/>
          <a:lstStyle/>
          <a:p>
            <a:fld id="{62644CDA-2E1B-4AD7-8627-D7F555AFF7E8}"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D88BA98C-AE1C-4133-AA2C-2BDAF82A7DE8}" type="datetimeFigureOut">
              <a:rPr lang="en-US" smtClean="0"/>
              <a:pPr/>
              <a:t>12/2/2016</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62644CDA-2E1B-4AD7-8627-D7F555AFF7E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BA98C-AE1C-4133-AA2C-2BDAF82A7DE8}" type="datetimeFigureOut">
              <a:rPr lang="en-US" smtClean="0"/>
              <a:pPr/>
              <a:t>12/2/2016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644CDA-2E1B-4AD7-8627-D7F555AFF7E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8BA98C-AE1C-4133-AA2C-2BDAF82A7DE8}" type="datetimeFigureOut">
              <a:rPr lang="en-US" smtClean="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644CDA-2E1B-4AD7-8627-D7F555AFF7E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8BA98C-AE1C-4133-AA2C-2BDAF82A7DE8}" type="datetimeFigureOut">
              <a:rPr lang="en-US" smtClean="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644CDA-2E1B-4AD7-8627-D7F555AFF7E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D88BA98C-AE1C-4133-AA2C-2BDAF82A7DE8}" type="datetimeFigureOut">
              <a:rPr lang="en-US" smtClean="0"/>
              <a:pPr/>
              <a:t>12/2/2016</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62644CDA-2E1B-4AD7-8627-D7F555AFF7E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J3j7ojW1MgCFQk_PgodWgkCpQ&amp;url=http://bynum-isler.blogspot.com/&amp;bvm=bv.105814755,d.cWw&amp;psig=AFQjCNEpgK113ORHLHA6mNakDd6QYMwb0Q&amp;ust=144555496607328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J3j7ojW1MgCFQk_PgodWgkCpQ&amp;url=http://bynum-isler.blogspot.com/&amp;bvm=bv.105814755,d.cWw&amp;psig=AFQjCNEpgK113ORHLHA6mNakDd6QYMwb0Q&amp;ust=144555496607328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0560" y="1813560"/>
            <a:ext cx="7482840" cy="1326834"/>
          </a:xfrm>
        </p:spPr>
        <p:txBody>
          <a:bodyPr/>
          <a:lstStyle/>
          <a:p>
            <a:r>
              <a:rPr lang="en-US" dirty="0" smtClean="0"/>
              <a:t>2017 Protocol Changes</a:t>
            </a:r>
            <a:endParaRPr lang="en-US" dirty="0"/>
          </a:p>
        </p:txBody>
      </p:sp>
      <p:sp>
        <p:nvSpPr>
          <p:cNvPr id="3" name="Subtitle 2"/>
          <p:cNvSpPr>
            <a:spLocks noGrp="1"/>
          </p:cNvSpPr>
          <p:nvPr>
            <p:ph type="subTitle" idx="1"/>
          </p:nvPr>
        </p:nvSpPr>
        <p:spPr/>
        <p:txBody>
          <a:bodyPr>
            <a:normAutofit/>
          </a:bodyPr>
          <a:lstStyle/>
          <a:p>
            <a:r>
              <a:rPr lang="en-US" sz="3600" dirty="0" smtClean="0"/>
              <a:t>GMVEMSC</a:t>
            </a:r>
            <a:endParaRPr lang="en-US" sz="3600" dirty="0"/>
          </a:p>
        </p:txBody>
      </p:sp>
      <p:pic>
        <p:nvPicPr>
          <p:cNvPr id="4" name="Picture 3"/>
          <p:cNvPicPr>
            <a:picLocks noChangeAspect="1"/>
          </p:cNvPicPr>
          <p:nvPr/>
        </p:nvPicPr>
        <p:blipFill>
          <a:blip r:embed="rId2"/>
          <a:stretch>
            <a:fillRect/>
          </a:stretch>
        </p:blipFill>
        <p:spPr>
          <a:xfrm>
            <a:off x="721625" y="1559895"/>
            <a:ext cx="3344904" cy="4231304"/>
          </a:xfrm>
          <a:prstGeom prst="rect">
            <a:avLst/>
          </a:prstGeom>
        </p:spPr>
      </p:pic>
      <p:pic>
        <p:nvPicPr>
          <p:cNvPr id="5" name="Picture 4"/>
          <p:cNvPicPr>
            <a:picLocks noChangeAspect="1"/>
          </p:cNvPicPr>
          <p:nvPr/>
        </p:nvPicPr>
        <p:blipFill>
          <a:blip r:embed="rId3"/>
          <a:stretch>
            <a:fillRect/>
          </a:stretch>
        </p:blipFill>
        <p:spPr>
          <a:xfrm>
            <a:off x="9692640" y="372398"/>
            <a:ext cx="2085733" cy="1989837"/>
          </a:xfrm>
          <a:prstGeom prst="rect">
            <a:avLst/>
          </a:prstGeom>
        </p:spPr>
      </p:pic>
    </p:spTree>
    <p:extLst>
      <p:ext uri="{BB962C8B-B14F-4D97-AF65-F5344CB8AC3E}">
        <p14:creationId xmlns:p14="http://schemas.microsoft.com/office/powerpoint/2010/main" val="1537286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Clr>
                <a:srgbClr val="FF00FF"/>
              </a:buClr>
            </a:pPr>
            <a:r>
              <a:rPr lang="en-US" sz="2200" b="1" dirty="0">
                <a:solidFill>
                  <a:srgbClr val="FF00FF"/>
                </a:solidFill>
              </a:rPr>
              <a:t>Breathing</a:t>
            </a:r>
            <a:r>
              <a:rPr lang="en-US" sz="2200" dirty="0">
                <a:solidFill>
                  <a:srgbClr val="FF00FF"/>
                </a:solidFill>
              </a:rPr>
              <a:t>-Work of breathing is a more accurate indicator of oxygenation and ventilation than respiratory rate or breath sounds (standards used in adults)   </a:t>
            </a:r>
          </a:p>
          <a:p>
            <a:pPr lvl="0">
              <a:buClr>
                <a:srgbClr val="FF00FF"/>
              </a:buClr>
            </a:pPr>
            <a:r>
              <a:rPr lang="en-US" sz="2200" b="1" dirty="0">
                <a:solidFill>
                  <a:srgbClr val="FF00FF"/>
                </a:solidFill>
              </a:rPr>
              <a:t>Circulation </a:t>
            </a:r>
            <a:r>
              <a:rPr lang="en-US" sz="2200" dirty="0">
                <a:solidFill>
                  <a:srgbClr val="FF00FF"/>
                </a:solidFill>
              </a:rPr>
              <a:t>reflects adequacy of cardiac output and perfusion of vital organs (core perfusion).</a:t>
            </a:r>
          </a:p>
          <a:p>
            <a:pPr lvl="0">
              <a:buClr>
                <a:srgbClr val="FF00FF"/>
              </a:buClr>
            </a:pPr>
            <a:r>
              <a:rPr lang="en-US" sz="2200" b="1" dirty="0">
                <a:solidFill>
                  <a:srgbClr val="FF00FF"/>
                </a:solidFill>
              </a:rPr>
              <a:t>Cyanosis </a:t>
            </a:r>
            <a:r>
              <a:rPr lang="en-US" sz="2200" dirty="0">
                <a:solidFill>
                  <a:srgbClr val="FF00FF"/>
                </a:solidFill>
              </a:rPr>
              <a:t>reflects decreased oxygen levels in arterial blood, vasoconstriction and respiratory failure.</a:t>
            </a:r>
          </a:p>
          <a:p>
            <a:pPr lvl="0">
              <a:buClr>
                <a:srgbClr val="FF00FF"/>
              </a:buClr>
            </a:pPr>
            <a:r>
              <a:rPr lang="en-US" sz="2200" b="1" dirty="0">
                <a:solidFill>
                  <a:srgbClr val="FF00FF"/>
                </a:solidFill>
              </a:rPr>
              <a:t>Mottling </a:t>
            </a:r>
            <a:r>
              <a:rPr lang="en-US" sz="2200" dirty="0">
                <a:solidFill>
                  <a:srgbClr val="FF00FF"/>
                </a:solidFill>
              </a:rPr>
              <a:t>of the skin indicates hypoxemia, vasoconstriction and respiratory failure.</a:t>
            </a:r>
          </a:p>
          <a:p>
            <a:endParaRPr lang="en-US" dirty="0"/>
          </a:p>
        </p:txBody>
      </p:sp>
      <p:sp>
        <p:nvSpPr>
          <p:cNvPr id="4" name="Title 1"/>
          <p:cNvSpPr>
            <a:spLocks noGrp="1"/>
          </p:cNvSpPr>
          <p:nvPr>
            <p:ph type="title"/>
          </p:nvPr>
        </p:nvSpPr>
        <p:spPr>
          <a:xfrm>
            <a:off x="640080" y="792480"/>
            <a:ext cx="10972800" cy="1066800"/>
          </a:xfrm>
        </p:spPr>
        <p:txBody>
          <a:bodyPr>
            <a:normAutofit/>
          </a:bodyPr>
          <a:lstStyle/>
          <a:p>
            <a:r>
              <a:rPr lang="en-US" dirty="0" smtClean="0"/>
              <a:t>Pediatric Assessment Triangle (cont.)</a:t>
            </a:r>
            <a:endParaRPr lang="en-US" dirty="0"/>
          </a:p>
        </p:txBody>
      </p:sp>
    </p:spTree>
    <p:extLst>
      <p:ext uri="{BB962C8B-B14F-4D97-AF65-F5344CB8AC3E}">
        <p14:creationId xmlns:p14="http://schemas.microsoft.com/office/powerpoint/2010/main" val="1032507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1" y="874033"/>
            <a:ext cx="10131425" cy="1050325"/>
          </a:xfrm>
        </p:spPr>
        <p:txBody>
          <a:bodyPr/>
          <a:lstStyle/>
          <a:p>
            <a:r>
              <a:rPr lang="en-US" dirty="0" smtClean="0"/>
              <a:t>Spinal Motion Restriction</a:t>
            </a:r>
            <a:endParaRPr lang="en-US" dirty="0"/>
          </a:p>
        </p:txBody>
      </p:sp>
      <p:sp>
        <p:nvSpPr>
          <p:cNvPr id="3" name="Content Placeholder 2"/>
          <p:cNvSpPr>
            <a:spLocks noGrp="1"/>
          </p:cNvSpPr>
          <p:nvPr>
            <p:ph idx="1"/>
          </p:nvPr>
        </p:nvSpPr>
        <p:spPr>
          <a:xfrm>
            <a:off x="426721" y="2851117"/>
            <a:ext cx="10997514" cy="3336324"/>
          </a:xfrm>
        </p:spPr>
        <p:txBody>
          <a:bodyPr>
            <a:normAutofit fontScale="92500" lnSpcReduction="20000"/>
          </a:bodyPr>
          <a:lstStyle/>
          <a:p>
            <a:endParaRPr lang="en-US" sz="3200" dirty="0" smtClean="0"/>
          </a:p>
          <a:p>
            <a:pPr>
              <a:buClrTx/>
            </a:pPr>
            <a:r>
              <a:rPr lang="en-US" sz="2800" dirty="0" smtClean="0"/>
              <a:t>The age qualifier of 70 was dropped. Not everyone 70 years of age is in need of SMR.</a:t>
            </a:r>
          </a:p>
          <a:p>
            <a:pPr>
              <a:buClrTx/>
            </a:pPr>
            <a:r>
              <a:rPr lang="en-US" sz="2800" dirty="0" smtClean="0"/>
              <a:t>All trauma patients should be moved in-line as a unit</a:t>
            </a:r>
          </a:p>
          <a:p>
            <a:pPr>
              <a:buClrTx/>
            </a:pPr>
            <a:r>
              <a:rPr lang="en-US" sz="2800" dirty="0" smtClean="0"/>
              <a:t>There is no evidence that trauma patients with penetrating trauma benefit from immobilization. The damage occurred at the moment of penetration.</a:t>
            </a:r>
          </a:p>
          <a:p>
            <a:pPr>
              <a:buClrTx/>
            </a:pPr>
            <a:endParaRPr lang="en-US" sz="2800" dirty="0" smtClean="0"/>
          </a:p>
          <a:p>
            <a:pPr>
              <a:buClrTx/>
            </a:pPr>
            <a:r>
              <a:rPr lang="en-US" i="1" dirty="0" smtClean="0">
                <a:solidFill>
                  <a:srgbClr val="FF0000"/>
                </a:solidFill>
              </a:rPr>
              <a:t>Handling does not necessarily mean on a backboard</a:t>
            </a:r>
            <a:endParaRPr lang="en-US" sz="2800" i="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358" y="904926"/>
            <a:ext cx="2187145" cy="203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348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management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8500" y="2801938"/>
            <a:ext cx="57150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0770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71" y="194929"/>
            <a:ext cx="11048999" cy="852616"/>
          </a:xfrm>
        </p:spPr>
        <p:txBody>
          <a:bodyPr>
            <a:normAutofit/>
          </a:bodyPr>
          <a:lstStyle/>
          <a:p>
            <a:r>
              <a:rPr lang="en-US" dirty="0">
                <a:solidFill>
                  <a:schemeClr val="tx1"/>
                </a:solidFill>
              </a:rPr>
              <a:t>Pain M</a:t>
            </a:r>
            <a:r>
              <a:rPr lang="en-US" dirty="0" smtClean="0">
                <a:solidFill>
                  <a:schemeClr val="tx1"/>
                </a:solidFill>
              </a:rPr>
              <a:t>anagement:</a:t>
            </a:r>
            <a:endParaRPr lang="en-US" dirty="0">
              <a:solidFill>
                <a:schemeClr val="tx1"/>
              </a:solidFill>
            </a:endParaRPr>
          </a:p>
        </p:txBody>
      </p:sp>
      <p:sp>
        <p:nvSpPr>
          <p:cNvPr id="3" name="Content Placeholder 2"/>
          <p:cNvSpPr>
            <a:spLocks noGrp="1"/>
          </p:cNvSpPr>
          <p:nvPr>
            <p:ph idx="1"/>
          </p:nvPr>
        </p:nvSpPr>
        <p:spPr>
          <a:xfrm>
            <a:off x="350622" y="933450"/>
            <a:ext cx="11553567" cy="5924550"/>
          </a:xfrm>
        </p:spPr>
        <p:txBody>
          <a:bodyPr>
            <a:normAutofit lnSpcReduction="10000"/>
          </a:bodyPr>
          <a:lstStyle/>
          <a:p>
            <a:pPr marL="342900" lvl="0" indent="-342900" algn="just" fontAlgn="base" hangingPunct="0">
              <a:spcAft>
                <a:spcPts val="0"/>
              </a:spcAft>
              <a:buClrTx/>
              <a:buSzPct val="100000"/>
              <a:buFont typeface="Times New Roman"/>
              <a:buChar char="A"/>
              <a:tabLst>
                <a:tab pos="457200" algn="l"/>
                <a:tab pos="685800" algn="l"/>
              </a:tabLst>
            </a:pPr>
            <a:r>
              <a:rPr lang="en-US" sz="3000" dirty="0" smtClean="0">
                <a:latin typeface="Times New Roman"/>
                <a:ea typeface="Times New Roman"/>
              </a:rPr>
              <a:t> For </a:t>
            </a:r>
            <a:r>
              <a:rPr lang="en-US" sz="3000" dirty="0">
                <a:latin typeface="Times New Roman"/>
                <a:ea typeface="Calibri"/>
              </a:rPr>
              <a:t>moderate to severe</a:t>
            </a:r>
            <a:r>
              <a:rPr lang="en-US" sz="3000" b="1" dirty="0">
                <a:latin typeface="Times New Roman"/>
                <a:ea typeface="Calibri"/>
              </a:rPr>
              <a:t> </a:t>
            </a:r>
            <a:r>
              <a:rPr lang="en-US" sz="3000" dirty="0">
                <a:latin typeface="Times New Roman"/>
                <a:ea typeface="Times New Roman"/>
              </a:rPr>
              <a:t>pain relief when the patient is alert:</a:t>
            </a:r>
          </a:p>
          <a:p>
            <a:pPr lvl="1" algn="just" hangingPunct="0">
              <a:spcAft>
                <a:spcPts val="0"/>
              </a:spcAft>
              <a:buClrTx/>
              <a:buFont typeface="Courier New"/>
              <a:buChar char="o"/>
              <a:tabLst>
                <a:tab pos="685800" algn="l"/>
              </a:tabLst>
            </a:pPr>
            <a:r>
              <a:rPr lang="en-US" sz="3000" dirty="0">
                <a:latin typeface="Times New Roman"/>
                <a:ea typeface="Times New Roman"/>
              </a:rPr>
              <a:t>Consider </a:t>
            </a:r>
            <a:r>
              <a:rPr lang="en-US" sz="3000" b="1" dirty="0">
                <a:latin typeface="Times New Roman"/>
                <a:ea typeface="Times New Roman"/>
              </a:rPr>
              <a:t>Fentanyl  50-100 mcg slow IV,  </a:t>
            </a:r>
            <a:r>
              <a:rPr lang="en-US" sz="3000" dirty="0">
                <a:latin typeface="Times New Roman"/>
                <a:ea typeface="Times New Roman"/>
              </a:rPr>
              <a:t>provided SBP &gt; 100.</a:t>
            </a:r>
          </a:p>
          <a:p>
            <a:pPr lvl="1" algn="just" hangingPunct="0">
              <a:spcAft>
                <a:spcPts val="0"/>
              </a:spcAft>
              <a:buClrTx/>
              <a:buFont typeface="Courier New"/>
              <a:buChar char="o"/>
              <a:tabLst>
                <a:tab pos="685800" algn="l"/>
              </a:tabLst>
            </a:pPr>
            <a:r>
              <a:rPr lang="en-US" sz="3000" dirty="0">
                <a:latin typeface="Times New Roman"/>
                <a:ea typeface="Times New Roman"/>
              </a:rPr>
              <a:t>If no response, or inadequate response to </a:t>
            </a:r>
            <a:r>
              <a:rPr lang="en-US" sz="3000" b="1" dirty="0">
                <a:latin typeface="Times New Roman"/>
                <a:ea typeface="Times New Roman"/>
              </a:rPr>
              <a:t>IV Fentanyl </a:t>
            </a:r>
            <a:r>
              <a:rPr lang="en-US" sz="3000" dirty="0">
                <a:latin typeface="Times New Roman"/>
                <a:ea typeface="Times New Roman"/>
              </a:rPr>
              <a:t>and a second drug bag is available:</a:t>
            </a:r>
          </a:p>
          <a:p>
            <a:pPr marL="1600200" lvl="3" indent="-228600" algn="just" hangingPunct="0">
              <a:spcAft>
                <a:spcPts val="0"/>
              </a:spcAft>
              <a:buClrTx/>
              <a:buFont typeface="Symbol"/>
              <a:buChar char=""/>
              <a:tabLst>
                <a:tab pos="1143000" algn="l"/>
              </a:tabLst>
            </a:pPr>
            <a:r>
              <a:rPr lang="en-US" sz="3000" dirty="0">
                <a:latin typeface="Times New Roman"/>
                <a:ea typeface="Times New Roman"/>
                <a:cs typeface="Symbol"/>
              </a:rPr>
              <a:t>May repeat </a:t>
            </a:r>
            <a:r>
              <a:rPr lang="en-US" sz="3000" b="1" dirty="0">
                <a:latin typeface="Times New Roman"/>
                <a:ea typeface="Times New Roman"/>
                <a:cs typeface="Symbol"/>
              </a:rPr>
              <a:t>slow IV</a:t>
            </a:r>
            <a:r>
              <a:rPr lang="en-US" sz="3000" dirty="0">
                <a:latin typeface="Times New Roman"/>
                <a:ea typeface="Times New Roman"/>
                <a:cs typeface="Symbol"/>
              </a:rPr>
              <a:t> </a:t>
            </a:r>
            <a:r>
              <a:rPr lang="en-US" sz="3000" b="1" dirty="0">
                <a:latin typeface="Times New Roman"/>
                <a:ea typeface="Times New Roman"/>
                <a:cs typeface="Symbol"/>
              </a:rPr>
              <a:t>Fentanyl  50-100 mcg, </a:t>
            </a:r>
            <a:r>
              <a:rPr lang="en-US" sz="3000" dirty="0">
                <a:latin typeface="Times New Roman"/>
                <a:ea typeface="Times New Roman"/>
                <a:cs typeface="Symbol"/>
              </a:rPr>
              <a:t> after 15 minutes</a:t>
            </a:r>
            <a:r>
              <a:rPr lang="en-US" sz="3000" b="1" dirty="0">
                <a:latin typeface="Times New Roman"/>
                <a:ea typeface="Times New Roman"/>
                <a:cs typeface="Symbol"/>
              </a:rPr>
              <a:t> </a:t>
            </a:r>
            <a:r>
              <a:rPr lang="en-US" sz="3000" dirty="0">
                <a:latin typeface="Times New Roman"/>
                <a:ea typeface="Times New Roman"/>
                <a:cs typeface="Symbol"/>
              </a:rPr>
              <a:t>provided SBP &gt; 100.</a:t>
            </a:r>
          </a:p>
          <a:p>
            <a:pPr marL="914400" indent="-457200" algn="just" hangingPunct="0">
              <a:spcAft>
                <a:spcPts val="0"/>
              </a:spcAft>
              <a:buClrTx/>
            </a:pPr>
            <a:r>
              <a:rPr lang="en-US" sz="3000" dirty="0">
                <a:latin typeface="Times New Roman"/>
                <a:ea typeface="Times New Roman"/>
              </a:rPr>
              <a:t>And if pain persists after 15 minutes:</a:t>
            </a:r>
          </a:p>
          <a:p>
            <a:pPr lvl="1" algn="just" hangingPunct="0">
              <a:spcAft>
                <a:spcPts val="0"/>
              </a:spcAft>
              <a:buClrTx/>
              <a:buFont typeface="Courier New"/>
              <a:buChar char="o"/>
              <a:tabLst>
                <a:tab pos="685800" algn="l"/>
              </a:tabLst>
            </a:pPr>
            <a:r>
              <a:rPr lang="en-US" sz="3000" dirty="0">
                <a:latin typeface="Times New Roman"/>
                <a:ea typeface="Times New Roman"/>
              </a:rPr>
              <a:t>Consider </a:t>
            </a:r>
            <a:r>
              <a:rPr lang="en-US" sz="3000" b="1" dirty="0">
                <a:latin typeface="Times New Roman"/>
                <a:ea typeface="Times New Roman"/>
              </a:rPr>
              <a:t>Ketamine 25 mg IV</a:t>
            </a:r>
            <a:r>
              <a:rPr lang="en-US" sz="3000" dirty="0">
                <a:latin typeface="Times New Roman"/>
                <a:ea typeface="Times New Roman"/>
              </a:rPr>
              <a:t>.</a:t>
            </a:r>
          </a:p>
          <a:p>
            <a:pPr marL="1600200" lvl="3" indent="-228600" algn="just" hangingPunct="0">
              <a:spcAft>
                <a:spcPts val="0"/>
              </a:spcAft>
              <a:buClrTx/>
              <a:buFont typeface="Symbol"/>
              <a:buChar char=""/>
              <a:tabLst>
                <a:tab pos="1143000" algn="l"/>
              </a:tabLst>
            </a:pPr>
            <a:r>
              <a:rPr lang="en-US" sz="3000" dirty="0">
                <a:latin typeface="Times New Roman"/>
                <a:ea typeface="Times New Roman"/>
                <a:cs typeface="Symbol"/>
              </a:rPr>
              <a:t>May repeat </a:t>
            </a:r>
            <a:r>
              <a:rPr lang="en-US" sz="3000" b="1" dirty="0">
                <a:latin typeface="Times New Roman"/>
                <a:ea typeface="Times New Roman"/>
                <a:cs typeface="Symbol"/>
              </a:rPr>
              <a:t>Ketamine 25 mg IV, </a:t>
            </a:r>
            <a:r>
              <a:rPr lang="en-US" sz="3000" dirty="0">
                <a:latin typeface="Times New Roman"/>
                <a:ea typeface="Times New Roman"/>
                <a:cs typeface="Symbol"/>
              </a:rPr>
              <a:t>after 15 minutes.</a:t>
            </a:r>
          </a:p>
          <a:p>
            <a:pPr marL="914400" algn="just" hangingPunct="0">
              <a:spcAft>
                <a:spcPts val="0"/>
              </a:spcAft>
              <a:buClrTx/>
            </a:pPr>
            <a:endParaRPr lang="en-US" sz="1900" dirty="0">
              <a:latin typeface="Times New Roman"/>
              <a:ea typeface="Times New Roman"/>
            </a:endParaRPr>
          </a:p>
          <a:p>
            <a:pPr marL="342900" lvl="0" indent="-342900">
              <a:lnSpc>
                <a:spcPct val="115000"/>
              </a:lnSpc>
              <a:spcAft>
                <a:spcPts val="0"/>
              </a:spcAft>
              <a:buClrTx/>
              <a:buFont typeface="Symbol"/>
              <a:buChar char=""/>
            </a:pPr>
            <a:r>
              <a:rPr lang="en-US" sz="4000" b="1" dirty="0"/>
              <a:t>DO NOT GIVE KETAMINE TO SUSPECTED CARDIAC CHEST PAIN</a:t>
            </a:r>
            <a:endParaRPr lang="en-US" sz="4000" dirty="0"/>
          </a:p>
          <a:p>
            <a:pPr marL="914400" algn="just" hangingPunct="0">
              <a:spcAft>
                <a:spcPts val="0"/>
              </a:spcAft>
              <a:buClrTx/>
            </a:pPr>
            <a:endParaRPr lang="en-US" sz="1400" dirty="0">
              <a:latin typeface="Times New Roman"/>
              <a:ea typeface="Times New Roman"/>
            </a:endParaRPr>
          </a:p>
        </p:txBody>
      </p:sp>
    </p:spTree>
    <p:extLst>
      <p:ext uri="{BB962C8B-B14F-4D97-AF65-F5344CB8AC3E}">
        <p14:creationId xmlns:p14="http://schemas.microsoft.com/office/powerpoint/2010/main" val="2075399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82674"/>
            <a:ext cx="10972800" cy="4325112"/>
          </a:xfrm>
        </p:spPr>
        <p:txBody>
          <a:bodyPr>
            <a:normAutofit fontScale="47500" lnSpcReduction="20000"/>
          </a:bodyPr>
          <a:lstStyle/>
          <a:p>
            <a:pPr marL="342900" lvl="0" indent="-342900" algn="just" fontAlgn="base" hangingPunct="0">
              <a:spcAft>
                <a:spcPts val="0"/>
              </a:spcAft>
              <a:buClrTx/>
              <a:buSzPct val="100000"/>
              <a:buFont typeface="Times New Roman"/>
              <a:buChar char="A"/>
              <a:tabLst>
                <a:tab pos="457200" algn="l"/>
                <a:tab pos="685800" algn="l"/>
              </a:tabLst>
            </a:pPr>
            <a:r>
              <a:rPr lang="en-US" sz="5900" dirty="0">
                <a:latin typeface="Times New Roman"/>
                <a:ea typeface="Times New Roman"/>
              </a:rPr>
              <a:t>If unable to obtain IV:</a:t>
            </a:r>
          </a:p>
          <a:p>
            <a:pPr lvl="1" algn="just" hangingPunct="0">
              <a:spcAft>
                <a:spcPts val="0"/>
              </a:spcAft>
              <a:buClrTx/>
              <a:buFont typeface="Courier New"/>
              <a:buChar char="o"/>
              <a:tabLst>
                <a:tab pos="685800" algn="l"/>
              </a:tabLst>
            </a:pPr>
            <a:r>
              <a:rPr lang="en-US" sz="5900" dirty="0">
                <a:latin typeface="Times New Roman"/>
                <a:ea typeface="Times New Roman"/>
              </a:rPr>
              <a:t>Give </a:t>
            </a:r>
            <a:r>
              <a:rPr lang="en-US" sz="5900" b="1" dirty="0">
                <a:latin typeface="Times New Roman"/>
                <a:ea typeface="Times New Roman"/>
              </a:rPr>
              <a:t>Fentanyl</a:t>
            </a:r>
            <a:r>
              <a:rPr lang="en-US" sz="5900" dirty="0">
                <a:latin typeface="Times New Roman"/>
                <a:ea typeface="Times New Roman"/>
              </a:rPr>
              <a:t>  </a:t>
            </a:r>
            <a:r>
              <a:rPr lang="en-US" sz="5900" b="1" dirty="0">
                <a:latin typeface="Times New Roman"/>
                <a:ea typeface="Times New Roman"/>
              </a:rPr>
              <a:t>50-100 mcg IN </a:t>
            </a:r>
            <a:r>
              <a:rPr lang="en-US" sz="5900" dirty="0">
                <a:latin typeface="Times New Roman"/>
                <a:ea typeface="Times New Roman"/>
              </a:rPr>
              <a:t>or</a:t>
            </a:r>
            <a:r>
              <a:rPr lang="en-US" sz="5900" b="1" dirty="0">
                <a:latin typeface="Times New Roman"/>
                <a:ea typeface="Times New Roman"/>
              </a:rPr>
              <a:t>  IM. </a:t>
            </a:r>
            <a:endParaRPr lang="en-US" sz="5900" dirty="0">
              <a:latin typeface="Times New Roman"/>
              <a:ea typeface="Times New Roman"/>
            </a:endParaRPr>
          </a:p>
          <a:p>
            <a:pPr marL="1600200" lvl="3" indent="-228600" algn="just" hangingPunct="0">
              <a:spcAft>
                <a:spcPts val="0"/>
              </a:spcAft>
              <a:buClrTx/>
              <a:buFont typeface="Symbol"/>
              <a:buChar char=""/>
              <a:tabLst>
                <a:tab pos="1143000" algn="l"/>
              </a:tabLst>
            </a:pPr>
            <a:r>
              <a:rPr lang="en-US" sz="5900" dirty="0">
                <a:latin typeface="Times New Roman"/>
                <a:ea typeface="Times New Roman"/>
                <a:cs typeface="Symbol"/>
              </a:rPr>
              <a:t>Repeat dose of </a:t>
            </a:r>
            <a:r>
              <a:rPr lang="en-US" sz="5900" b="1" dirty="0">
                <a:latin typeface="Times New Roman"/>
                <a:ea typeface="Times New Roman"/>
                <a:cs typeface="Symbol"/>
              </a:rPr>
              <a:t>Fentanyl  50 mcg IN or IM, </a:t>
            </a:r>
            <a:r>
              <a:rPr lang="en-US" sz="5900" dirty="0">
                <a:latin typeface="Times New Roman"/>
                <a:ea typeface="Times New Roman"/>
                <a:cs typeface="Symbol"/>
              </a:rPr>
              <a:t>no sooner than 15 minutes, if second drug bag is available.</a:t>
            </a:r>
          </a:p>
          <a:p>
            <a:pPr marL="457200" algn="just" hangingPunct="0">
              <a:spcAft>
                <a:spcPts val="0"/>
              </a:spcAft>
              <a:buClrTx/>
            </a:pPr>
            <a:r>
              <a:rPr lang="en-US" sz="5900" dirty="0">
                <a:latin typeface="Times New Roman"/>
                <a:ea typeface="Times New Roman"/>
              </a:rPr>
              <a:t>And if pain persists after 15 minutes:</a:t>
            </a:r>
          </a:p>
          <a:p>
            <a:pPr lvl="1" algn="just" hangingPunct="0">
              <a:spcAft>
                <a:spcPts val="0"/>
              </a:spcAft>
              <a:buClrTx/>
              <a:buFont typeface="Courier New"/>
              <a:buChar char="o"/>
              <a:tabLst>
                <a:tab pos="685800" algn="l"/>
              </a:tabLst>
            </a:pPr>
            <a:r>
              <a:rPr lang="en-US" sz="5900" dirty="0">
                <a:latin typeface="Times New Roman"/>
                <a:ea typeface="Times New Roman"/>
              </a:rPr>
              <a:t>Give </a:t>
            </a:r>
            <a:r>
              <a:rPr lang="en-US" sz="5900" b="1" dirty="0">
                <a:latin typeface="Times New Roman"/>
                <a:ea typeface="Times New Roman"/>
              </a:rPr>
              <a:t>Ketamine 25 mg IN </a:t>
            </a:r>
            <a:r>
              <a:rPr lang="en-US" sz="5900" dirty="0">
                <a:latin typeface="Times New Roman"/>
                <a:ea typeface="Times New Roman"/>
              </a:rPr>
              <a:t>or</a:t>
            </a:r>
            <a:r>
              <a:rPr lang="en-US" sz="5900" b="1" dirty="0">
                <a:latin typeface="Times New Roman"/>
                <a:ea typeface="Times New Roman"/>
              </a:rPr>
              <a:t> 50 mg IM.</a:t>
            </a:r>
            <a:endParaRPr lang="en-US" sz="5900" dirty="0">
              <a:latin typeface="Times New Roman"/>
              <a:ea typeface="Times New Roman"/>
            </a:endParaRPr>
          </a:p>
          <a:p>
            <a:pPr marL="1600200" lvl="3" indent="-228600" algn="just" hangingPunct="0">
              <a:spcAft>
                <a:spcPts val="0"/>
              </a:spcAft>
              <a:buClrTx/>
              <a:buFont typeface="Symbol"/>
              <a:buChar char=""/>
              <a:tabLst>
                <a:tab pos="1143000" algn="l"/>
              </a:tabLst>
            </a:pPr>
            <a:r>
              <a:rPr lang="en-US" sz="5900" dirty="0">
                <a:latin typeface="Times New Roman"/>
                <a:ea typeface="Times New Roman"/>
                <a:cs typeface="Symbol"/>
              </a:rPr>
              <a:t>May repeat </a:t>
            </a:r>
            <a:r>
              <a:rPr lang="en-US" sz="5900" b="1" dirty="0">
                <a:latin typeface="Times New Roman"/>
                <a:ea typeface="Times New Roman"/>
                <a:cs typeface="Symbol"/>
              </a:rPr>
              <a:t>Ketamine 25 mg IN </a:t>
            </a:r>
            <a:r>
              <a:rPr lang="en-US" sz="5900" dirty="0">
                <a:latin typeface="Times New Roman"/>
                <a:ea typeface="Times New Roman"/>
                <a:cs typeface="Symbol"/>
              </a:rPr>
              <a:t>or</a:t>
            </a:r>
            <a:r>
              <a:rPr lang="en-US" sz="5900" b="1" dirty="0">
                <a:latin typeface="Times New Roman"/>
                <a:ea typeface="Times New Roman"/>
                <a:cs typeface="Symbol"/>
              </a:rPr>
              <a:t> 50 mg IM, </a:t>
            </a:r>
            <a:r>
              <a:rPr lang="en-US" sz="5900" dirty="0">
                <a:latin typeface="Times New Roman"/>
                <a:ea typeface="Times New Roman"/>
                <a:cs typeface="Symbol"/>
              </a:rPr>
              <a:t>after 15 minutes.</a:t>
            </a:r>
          </a:p>
          <a:p>
            <a:pPr marL="1600200" lvl="3" indent="-228600" algn="just" hangingPunct="0">
              <a:spcAft>
                <a:spcPts val="0"/>
              </a:spcAft>
              <a:buClrTx/>
              <a:buFont typeface="Symbol"/>
              <a:buChar char=""/>
              <a:tabLst>
                <a:tab pos="1143000" algn="l"/>
              </a:tabLst>
            </a:pPr>
            <a:endParaRPr lang="en-US" sz="5900" dirty="0">
              <a:latin typeface="Times New Roman"/>
              <a:ea typeface="Times New Roman"/>
              <a:cs typeface="Symbol"/>
            </a:endParaRPr>
          </a:p>
          <a:p>
            <a:pPr lvl="0">
              <a:buClrTx/>
              <a:buSzPct val="130000"/>
            </a:pPr>
            <a:r>
              <a:rPr lang="en-US" sz="5900" b="1" dirty="0">
                <a:solidFill>
                  <a:srgbClr val="FF0000"/>
                </a:solidFill>
              </a:rPr>
              <a:t>Always consider the weight of your patient when dosing pain meds, especially for the elderly.</a:t>
            </a:r>
          </a:p>
          <a:p>
            <a:endParaRPr lang="en-US" dirty="0"/>
          </a:p>
        </p:txBody>
      </p:sp>
      <p:sp>
        <p:nvSpPr>
          <p:cNvPr id="4" name="Title 1"/>
          <p:cNvSpPr>
            <a:spLocks noGrp="1"/>
          </p:cNvSpPr>
          <p:nvPr>
            <p:ph type="title"/>
          </p:nvPr>
        </p:nvSpPr>
        <p:spPr>
          <a:xfrm>
            <a:off x="628650" y="209550"/>
            <a:ext cx="10972800" cy="1066800"/>
          </a:xfrm>
        </p:spPr>
        <p:txBody>
          <a:bodyPr>
            <a:normAutofit/>
          </a:bodyPr>
          <a:lstStyle/>
          <a:p>
            <a:r>
              <a:rPr lang="en-US" dirty="0">
                <a:solidFill>
                  <a:schemeClr val="tx1"/>
                </a:solidFill>
              </a:rPr>
              <a:t>Pain M</a:t>
            </a:r>
            <a:r>
              <a:rPr lang="en-US" dirty="0" smtClean="0">
                <a:solidFill>
                  <a:schemeClr val="tx1"/>
                </a:solidFill>
              </a:rPr>
              <a:t>anagement: (</a:t>
            </a:r>
            <a:r>
              <a:rPr lang="en-US" dirty="0" err="1" smtClean="0">
                <a:solidFill>
                  <a:schemeClr val="tx1"/>
                </a:solidFill>
              </a:rPr>
              <a:t>Cont</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75547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10978"/>
            <a:ext cx="10131425" cy="988541"/>
          </a:xfrm>
        </p:spPr>
        <p:txBody>
          <a:bodyPr/>
          <a:lstStyle/>
          <a:p>
            <a:r>
              <a:rPr lang="en-US" dirty="0">
                <a:solidFill>
                  <a:schemeClr val="tx1"/>
                </a:solidFill>
              </a:rPr>
              <a:t>Pain M</a:t>
            </a:r>
            <a:r>
              <a:rPr lang="en-US" dirty="0" smtClean="0">
                <a:solidFill>
                  <a:schemeClr val="tx1"/>
                </a:solidFill>
              </a:rPr>
              <a:t>anagement: P</a:t>
            </a:r>
            <a:r>
              <a:rPr lang="en-US" cap="none" dirty="0" smtClean="0">
                <a:solidFill>
                  <a:schemeClr val="tx1"/>
                </a:solidFill>
              </a:rPr>
              <a:t>ediatrics</a:t>
            </a:r>
            <a:endParaRPr lang="en-US" dirty="0">
              <a:solidFill>
                <a:schemeClr val="tx1"/>
              </a:solidFill>
            </a:endParaRPr>
          </a:p>
        </p:txBody>
      </p:sp>
      <p:sp>
        <p:nvSpPr>
          <p:cNvPr id="3" name="Content Placeholder 2"/>
          <p:cNvSpPr>
            <a:spLocks noGrp="1"/>
          </p:cNvSpPr>
          <p:nvPr>
            <p:ph idx="1"/>
          </p:nvPr>
        </p:nvSpPr>
        <p:spPr>
          <a:xfrm>
            <a:off x="420131" y="1198605"/>
            <a:ext cx="11281718" cy="5288692"/>
          </a:xfrm>
        </p:spPr>
        <p:txBody>
          <a:bodyPr>
            <a:normAutofit fontScale="77500" lnSpcReduction="20000"/>
          </a:bodyPr>
          <a:lstStyle/>
          <a:p>
            <a:pPr marL="342900" lvl="0" indent="-342900" algn="just">
              <a:spcAft>
                <a:spcPts val="0"/>
              </a:spcAft>
              <a:buClr>
                <a:srgbClr val="FF00FF"/>
              </a:buClr>
              <a:buFont typeface="Symbol"/>
              <a:buChar char=""/>
              <a:tabLst>
                <a:tab pos="457200" algn="l"/>
              </a:tabLst>
            </a:pPr>
            <a:r>
              <a:rPr lang="en-US" b="1" dirty="0">
                <a:solidFill>
                  <a:srgbClr val="FF00FF"/>
                </a:solidFill>
                <a:latin typeface="Times New Roman"/>
                <a:ea typeface="Times New Roman"/>
                <a:cs typeface="Symbol"/>
                <a:sym typeface="Symbol"/>
              </a:rPr>
              <a:t></a:t>
            </a:r>
            <a:r>
              <a:rPr lang="en-US" b="1" dirty="0">
                <a:solidFill>
                  <a:srgbClr val="FF00FF"/>
                </a:solidFill>
                <a:latin typeface="Times New Roman"/>
                <a:ea typeface="Times New Roman"/>
                <a:cs typeface="Symbol"/>
              </a:rPr>
              <a:t> </a:t>
            </a:r>
            <a:r>
              <a:rPr lang="en-US" b="1" dirty="0">
                <a:solidFill>
                  <a:srgbClr val="FF00FF"/>
                </a:solidFill>
                <a:latin typeface="Times New Roman"/>
                <a:ea typeface="Calibri"/>
                <a:cs typeface="Symbol"/>
              </a:rPr>
              <a:t>MCP CONTACT REQUIRED BEFORE ADMINISTRATION OF FENTANYL FOR PEDIATRIC PATIENTS WITH ABDOMINAL PAIN.</a:t>
            </a:r>
            <a:endParaRPr lang="en-US" sz="2000" dirty="0">
              <a:latin typeface="Times New Roman"/>
              <a:ea typeface="Times New Roman"/>
              <a:cs typeface="Symbol"/>
            </a:endParaRPr>
          </a:p>
          <a:p>
            <a:pPr marL="342900" marR="0" lvl="0" indent="-342900" algn="just">
              <a:lnSpc>
                <a:spcPct val="150000"/>
              </a:lnSpc>
              <a:spcBef>
                <a:spcPts val="1200"/>
              </a:spcBef>
              <a:spcAft>
                <a:spcPts val="0"/>
              </a:spcAft>
              <a:buClr>
                <a:srgbClr val="FF00FF"/>
              </a:buClr>
              <a:buFont typeface="Symbol"/>
              <a:buChar char=""/>
              <a:tabLst>
                <a:tab pos="228600" algn="l"/>
                <a:tab pos="457200" algn="l"/>
              </a:tabLst>
            </a:pPr>
            <a:r>
              <a:rPr lang="en-US" b="1" dirty="0">
                <a:solidFill>
                  <a:srgbClr val="FF00FF"/>
                </a:solidFill>
                <a:latin typeface="Times New Roman"/>
                <a:ea typeface="Times New Roman"/>
                <a:cs typeface="Symbol"/>
              </a:rPr>
              <a:t>FENTANYL IS NOT TO BE ADMINISTERED TO ANYONE &lt; 2 YEARS OF AGE.</a:t>
            </a:r>
            <a:endParaRPr lang="en-US" sz="2000" dirty="0">
              <a:latin typeface="Times New Roman"/>
              <a:ea typeface="Times New Roman"/>
              <a:cs typeface="Symbol"/>
            </a:endParaRPr>
          </a:p>
          <a:p>
            <a:pPr marL="342900" lvl="0" indent="-342900" algn="just">
              <a:spcAft>
                <a:spcPts val="0"/>
              </a:spcAft>
              <a:buClr>
                <a:srgbClr val="FF00FF"/>
              </a:buClr>
              <a:buFont typeface="Symbol"/>
              <a:buChar char=""/>
              <a:tabLst>
                <a:tab pos="228600" algn="l"/>
                <a:tab pos="457200" algn="l"/>
              </a:tabLst>
            </a:pPr>
            <a:r>
              <a:rPr lang="en-US" b="1" dirty="0">
                <a:solidFill>
                  <a:srgbClr val="FF00FF"/>
                </a:solidFill>
                <a:latin typeface="Times New Roman"/>
                <a:ea typeface="Times New Roman"/>
                <a:cs typeface="Symbol"/>
              </a:rPr>
              <a:t>KETAMINE IS NOT TO BE ADMINISTERED TO ANYONE &lt; 16 YEARS OF AGE FOR PAIN.</a:t>
            </a:r>
            <a:endParaRPr lang="en-US" sz="2000" dirty="0">
              <a:latin typeface="Times New Roman"/>
              <a:ea typeface="Times New Roman"/>
              <a:cs typeface="Symbol"/>
            </a:endParaRPr>
          </a:p>
          <a:p>
            <a:pPr marL="342900" marR="0" lvl="0" indent="-342900" algn="just">
              <a:spcBef>
                <a:spcPts val="600"/>
              </a:spcBef>
              <a:spcAft>
                <a:spcPts val="0"/>
              </a:spcAft>
              <a:buClr>
                <a:srgbClr val="FF00FF"/>
              </a:buClr>
              <a:buFont typeface="Symbol"/>
              <a:buChar char=""/>
              <a:tabLst>
                <a:tab pos="228600" algn="l"/>
                <a:tab pos="457200" algn="l"/>
              </a:tabLst>
            </a:pPr>
            <a:r>
              <a:rPr lang="en-US" dirty="0">
                <a:solidFill>
                  <a:srgbClr val="FF00FF"/>
                </a:solidFill>
                <a:latin typeface="Times New Roman"/>
                <a:ea typeface="Times New Roman"/>
                <a:cs typeface="Symbol"/>
              </a:rPr>
              <a:t>For severe pain relief when the patient is conscious and alert the first choice is:</a:t>
            </a:r>
            <a:endParaRPr lang="en-US" sz="2000" dirty="0">
              <a:latin typeface="Times New Roman"/>
              <a:ea typeface="Times New Roman"/>
              <a:cs typeface="Symbol"/>
            </a:endParaRPr>
          </a:p>
          <a:p>
            <a:pPr lvl="1" algn="just" hangingPunct="0">
              <a:spcAft>
                <a:spcPts val="0"/>
              </a:spcAft>
              <a:buFont typeface="Courier New"/>
              <a:buChar char="o"/>
              <a:tabLst>
                <a:tab pos="685800" algn="l"/>
              </a:tabLst>
            </a:pPr>
            <a:r>
              <a:rPr lang="en-US" b="1" dirty="0">
                <a:solidFill>
                  <a:srgbClr val="FF00FF"/>
                </a:solidFill>
                <a:latin typeface="Times New Roman"/>
                <a:ea typeface="Times New Roman"/>
              </a:rPr>
              <a:t>Fentanyl  1 mcg/kg IN,</a:t>
            </a:r>
            <a:r>
              <a:rPr lang="en-US" dirty="0">
                <a:solidFill>
                  <a:srgbClr val="FF00FF"/>
                </a:solidFill>
                <a:latin typeface="Times New Roman"/>
                <a:ea typeface="Times New Roman"/>
              </a:rPr>
              <a:t> max dose 100 mcg.</a:t>
            </a:r>
            <a:endParaRPr lang="en-US" sz="1800" dirty="0">
              <a:latin typeface="Times New Roman"/>
              <a:ea typeface="Times New Roman"/>
            </a:endParaRPr>
          </a:p>
          <a:p>
            <a:pPr lvl="1" algn="just" hangingPunct="0">
              <a:spcAft>
                <a:spcPts val="0"/>
              </a:spcAft>
              <a:buFont typeface="Courier New"/>
              <a:buChar char="o"/>
              <a:tabLst>
                <a:tab pos="685800" algn="l"/>
              </a:tabLst>
            </a:pPr>
            <a:r>
              <a:rPr lang="en-US" dirty="0">
                <a:solidFill>
                  <a:srgbClr val="FF00FF"/>
                </a:solidFill>
                <a:latin typeface="Times New Roman"/>
                <a:ea typeface="Times New Roman"/>
              </a:rPr>
              <a:t>May repeat </a:t>
            </a:r>
            <a:r>
              <a:rPr lang="en-US" b="1" dirty="0">
                <a:solidFill>
                  <a:srgbClr val="FF00FF"/>
                </a:solidFill>
                <a:latin typeface="Times New Roman"/>
                <a:ea typeface="Times New Roman"/>
              </a:rPr>
              <a:t>Fentanyl  1 mcg/kg IN </a:t>
            </a:r>
            <a:r>
              <a:rPr lang="en-US" dirty="0">
                <a:solidFill>
                  <a:srgbClr val="FF00FF"/>
                </a:solidFill>
                <a:latin typeface="Times New Roman"/>
                <a:ea typeface="Times New Roman"/>
              </a:rPr>
              <a:t>after 15 minutes, if an additional drug bag is available.</a:t>
            </a:r>
            <a:endParaRPr lang="en-US" sz="1800" dirty="0">
              <a:latin typeface="Times New Roman"/>
              <a:ea typeface="Times New Roman"/>
            </a:endParaRPr>
          </a:p>
          <a:p>
            <a:pPr marL="0" indent="0" algn="just">
              <a:spcAft>
                <a:spcPts val="0"/>
              </a:spcAft>
              <a:buNone/>
              <a:tabLst>
                <a:tab pos="228600" algn="l"/>
              </a:tabLst>
            </a:pPr>
            <a:r>
              <a:rPr lang="en-US" dirty="0">
                <a:solidFill>
                  <a:srgbClr val="FF00FF"/>
                </a:solidFill>
                <a:latin typeface="Times New Roman"/>
                <a:ea typeface="Times New Roman"/>
              </a:rPr>
              <a:t> </a:t>
            </a:r>
            <a:endParaRPr lang="en-US" sz="2000" dirty="0">
              <a:latin typeface="Times New Roman"/>
              <a:ea typeface="Times New Roman"/>
            </a:endParaRPr>
          </a:p>
          <a:p>
            <a:pPr lvl="1" algn="just" hangingPunct="0">
              <a:spcAft>
                <a:spcPts val="0"/>
              </a:spcAft>
              <a:buFont typeface="Courier New"/>
              <a:buChar char="o"/>
              <a:tabLst>
                <a:tab pos="685800" algn="l"/>
              </a:tabLst>
            </a:pPr>
            <a:r>
              <a:rPr lang="en-US" dirty="0">
                <a:solidFill>
                  <a:srgbClr val="FF00FF"/>
                </a:solidFill>
                <a:latin typeface="Times New Roman"/>
                <a:ea typeface="Times New Roman"/>
              </a:rPr>
              <a:t>Consider </a:t>
            </a:r>
            <a:r>
              <a:rPr lang="en-US" b="1" dirty="0">
                <a:solidFill>
                  <a:srgbClr val="FF00FF"/>
                </a:solidFill>
                <a:latin typeface="Times New Roman"/>
                <a:ea typeface="Times New Roman"/>
              </a:rPr>
              <a:t>Fentanyl  1 mcg/kg, slow IV, </a:t>
            </a:r>
            <a:r>
              <a:rPr lang="en-US" dirty="0">
                <a:solidFill>
                  <a:srgbClr val="FF00FF"/>
                </a:solidFill>
                <a:latin typeface="Times New Roman"/>
                <a:ea typeface="Times New Roman"/>
              </a:rPr>
              <a:t>max dose 100 mcg,</a:t>
            </a:r>
            <a:r>
              <a:rPr lang="en-US" b="1" dirty="0">
                <a:solidFill>
                  <a:srgbClr val="FF00FF"/>
                </a:solidFill>
                <a:latin typeface="Times New Roman"/>
                <a:ea typeface="Times New Roman"/>
              </a:rPr>
              <a:t> </a:t>
            </a:r>
            <a:r>
              <a:rPr lang="en-US" dirty="0">
                <a:solidFill>
                  <a:srgbClr val="FF00FF"/>
                </a:solidFill>
                <a:latin typeface="Times New Roman"/>
                <a:ea typeface="Times New Roman"/>
              </a:rPr>
              <a:t>provided appropriate normal SBP (80 + 2x age in years). </a:t>
            </a:r>
            <a:endParaRPr lang="en-US" sz="1800" dirty="0">
              <a:latin typeface="Times New Roman"/>
              <a:ea typeface="Times New Roman"/>
            </a:endParaRPr>
          </a:p>
          <a:p>
            <a:pPr lvl="1" algn="just" hangingPunct="0">
              <a:spcAft>
                <a:spcPts val="0"/>
              </a:spcAft>
              <a:buFont typeface="Courier New"/>
              <a:buChar char="o"/>
              <a:tabLst>
                <a:tab pos="685800" algn="l"/>
              </a:tabLst>
            </a:pPr>
            <a:r>
              <a:rPr lang="en-US" dirty="0">
                <a:solidFill>
                  <a:srgbClr val="FF00FF"/>
                </a:solidFill>
                <a:latin typeface="Times New Roman"/>
                <a:ea typeface="Times New Roman"/>
              </a:rPr>
              <a:t>May repeat </a:t>
            </a:r>
            <a:r>
              <a:rPr lang="en-US" b="1" dirty="0">
                <a:solidFill>
                  <a:srgbClr val="FF00FF"/>
                </a:solidFill>
                <a:latin typeface="Times New Roman"/>
                <a:ea typeface="Times New Roman"/>
              </a:rPr>
              <a:t>Fentanyl  1 mcg/kg, slow IV </a:t>
            </a:r>
            <a:r>
              <a:rPr lang="en-US" dirty="0">
                <a:solidFill>
                  <a:srgbClr val="FF00FF"/>
                </a:solidFill>
                <a:latin typeface="Times New Roman"/>
                <a:ea typeface="Times New Roman"/>
              </a:rPr>
              <a:t>after 15 minutes,</a:t>
            </a:r>
            <a:r>
              <a:rPr lang="en-US" b="1" dirty="0">
                <a:solidFill>
                  <a:srgbClr val="FF00FF"/>
                </a:solidFill>
                <a:latin typeface="Times New Roman"/>
                <a:ea typeface="Times New Roman"/>
              </a:rPr>
              <a:t> </a:t>
            </a:r>
            <a:r>
              <a:rPr lang="en-US" dirty="0">
                <a:solidFill>
                  <a:srgbClr val="FF00FF"/>
                </a:solidFill>
                <a:latin typeface="Times New Roman"/>
                <a:ea typeface="Times New Roman"/>
              </a:rPr>
              <a:t>max dose 100 mcg,</a:t>
            </a:r>
            <a:r>
              <a:rPr lang="en-US" b="1" dirty="0">
                <a:solidFill>
                  <a:srgbClr val="FF00FF"/>
                </a:solidFill>
                <a:latin typeface="Times New Roman"/>
                <a:ea typeface="Times New Roman"/>
              </a:rPr>
              <a:t> </a:t>
            </a:r>
            <a:r>
              <a:rPr lang="en-US" dirty="0">
                <a:solidFill>
                  <a:srgbClr val="FF00FF"/>
                </a:solidFill>
                <a:latin typeface="Times New Roman"/>
                <a:ea typeface="Times New Roman"/>
              </a:rPr>
              <a:t>if still in pain, appropriate SBP and a second drug bag is available.</a:t>
            </a:r>
            <a:endParaRPr lang="en-US" sz="1800" dirty="0">
              <a:latin typeface="Times New Roman"/>
              <a:ea typeface="Times New Roman"/>
            </a:endParaRPr>
          </a:p>
          <a:p>
            <a:pPr marL="342900" marR="0" lvl="0" indent="-342900" algn="just">
              <a:spcBef>
                <a:spcPts val="1200"/>
              </a:spcBef>
              <a:spcAft>
                <a:spcPts val="0"/>
              </a:spcAft>
              <a:buClr>
                <a:srgbClr val="FF00FF"/>
              </a:buClr>
              <a:buFont typeface="Symbol"/>
              <a:buChar char=""/>
              <a:tabLst>
                <a:tab pos="228600" algn="l"/>
                <a:tab pos="457200" algn="l"/>
              </a:tabLst>
            </a:pPr>
            <a:r>
              <a:rPr lang="en-US" dirty="0">
                <a:solidFill>
                  <a:srgbClr val="FF00FF"/>
                </a:solidFill>
                <a:latin typeface="Times New Roman"/>
                <a:ea typeface="Times New Roman"/>
                <a:cs typeface="Symbol"/>
              </a:rPr>
              <a:t>If unable to obtain IV: </a:t>
            </a:r>
            <a:r>
              <a:rPr lang="en-US" b="1" dirty="0">
                <a:solidFill>
                  <a:srgbClr val="FF00FF"/>
                </a:solidFill>
                <a:latin typeface="Times New Roman"/>
                <a:ea typeface="Times New Roman"/>
                <a:cs typeface="Symbol"/>
              </a:rPr>
              <a:t>IM FOR PEDS IS A LAST RESORT.</a:t>
            </a:r>
            <a:endParaRPr lang="en-US" sz="2000" dirty="0">
              <a:latin typeface="Times New Roman"/>
              <a:ea typeface="Times New Roman"/>
              <a:cs typeface="Symbol"/>
            </a:endParaRPr>
          </a:p>
          <a:p>
            <a:pPr lvl="1" algn="just" hangingPunct="0">
              <a:spcAft>
                <a:spcPts val="0"/>
              </a:spcAft>
              <a:buFont typeface="Courier New"/>
              <a:buChar char="o"/>
              <a:tabLst>
                <a:tab pos="685800" algn="l"/>
              </a:tabLst>
            </a:pPr>
            <a:r>
              <a:rPr lang="en-US" dirty="0">
                <a:solidFill>
                  <a:srgbClr val="FF00FF"/>
                </a:solidFill>
                <a:latin typeface="Times New Roman"/>
                <a:ea typeface="Times New Roman"/>
              </a:rPr>
              <a:t>Give </a:t>
            </a:r>
            <a:r>
              <a:rPr lang="en-US" b="1" dirty="0">
                <a:solidFill>
                  <a:srgbClr val="FF00FF"/>
                </a:solidFill>
                <a:latin typeface="Times New Roman"/>
                <a:ea typeface="Times New Roman"/>
              </a:rPr>
              <a:t>Fentanyl  1 mcg/kg IM, </a:t>
            </a:r>
            <a:r>
              <a:rPr lang="en-US" dirty="0">
                <a:solidFill>
                  <a:srgbClr val="FF00FF"/>
                </a:solidFill>
                <a:latin typeface="Times New Roman"/>
                <a:ea typeface="Times New Roman"/>
              </a:rPr>
              <a:t>max dose 100 mcg </a:t>
            </a:r>
            <a:endParaRPr lang="en-US" sz="1800" dirty="0">
              <a:latin typeface="Times New Roman"/>
              <a:ea typeface="Times New Roman"/>
            </a:endParaRPr>
          </a:p>
          <a:p>
            <a:pPr lvl="1" algn="just" hangingPunct="0">
              <a:spcAft>
                <a:spcPts val="0"/>
              </a:spcAft>
              <a:buFont typeface="Courier New"/>
              <a:buChar char="o"/>
              <a:tabLst>
                <a:tab pos="685800" algn="l"/>
              </a:tabLst>
            </a:pPr>
            <a:r>
              <a:rPr lang="en-US" dirty="0">
                <a:solidFill>
                  <a:srgbClr val="FF00FF"/>
                </a:solidFill>
                <a:latin typeface="Times New Roman"/>
                <a:ea typeface="Times New Roman"/>
              </a:rPr>
              <a:t>Repeat dose of </a:t>
            </a:r>
            <a:r>
              <a:rPr lang="en-US" b="1" dirty="0">
                <a:solidFill>
                  <a:srgbClr val="FF00FF"/>
                </a:solidFill>
                <a:latin typeface="Times New Roman"/>
                <a:ea typeface="Times New Roman"/>
              </a:rPr>
              <a:t>Fentanyl  1 mcg/kg IM,</a:t>
            </a:r>
            <a:r>
              <a:rPr lang="en-US" dirty="0">
                <a:solidFill>
                  <a:srgbClr val="FF00FF"/>
                </a:solidFill>
                <a:latin typeface="Times New Roman"/>
                <a:ea typeface="Times New Roman"/>
              </a:rPr>
              <a:t> max dose 100 mcg, repeat no sooner than 15 minutes if a second drug bag is available. </a:t>
            </a:r>
            <a:endParaRPr lang="en-US" sz="1800" dirty="0">
              <a:latin typeface="Times New Roman"/>
              <a:ea typeface="Times New Roman"/>
            </a:endParaRPr>
          </a:p>
          <a:p>
            <a:endParaRPr lang="en-US" dirty="0"/>
          </a:p>
        </p:txBody>
      </p:sp>
    </p:spTree>
    <p:extLst>
      <p:ext uri="{BB962C8B-B14F-4D97-AF65-F5344CB8AC3E}">
        <p14:creationId xmlns:p14="http://schemas.microsoft.com/office/powerpoint/2010/main" val="560404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518160"/>
            <a:ext cx="10972800" cy="1066800"/>
          </a:xfrm>
        </p:spPr>
        <p:txBody>
          <a:bodyPr>
            <a:normAutofit/>
          </a:bodyPr>
          <a:lstStyle/>
          <a:p>
            <a:r>
              <a:rPr lang="en-US" dirty="0" smtClean="0"/>
              <a:t>IO Insertion: T</a:t>
            </a:r>
            <a:r>
              <a:rPr lang="en-US" cap="none" dirty="0" smtClean="0"/>
              <a:t>hree 45’s</a:t>
            </a:r>
            <a:endParaRPr lang="en-US" dirty="0"/>
          </a:p>
        </p:txBody>
      </p:sp>
      <p:sp>
        <p:nvSpPr>
          <p:cNvPr id="3" name="Content Placeholder 2"/>
          <p:cNvSpPr>
            <a:spLocks noGrp="1"/>
          </p:cNvSpPr>
          <p:nvPr>
            <p:ph idx="1"/>
          </p:nvPr>
        </p:nvSpPr>
        <p:spPr>
          <a:xfrm>
            <a:off x="182880" y="1441704"/>
            <a:ext cx="7132320" cy="5096256"/>
          </a:xfrm>
        </p:spPr>
        <p:txBody>
          <a:bodyPr>
            <a:normAutofit/>
          </a:bodyPr>
          <a:lstStyle/>
          <a:p>
            <a:pPr marL="285750" lvl="1"/>
            <a:r>
              <a:rPr lang="en-US" sz="3200" dirty="0"/>
              <a:t>The longer yellow (45 mm) needle should be used for humeral IOs in adults</a:t>
            </a:r>
            <a:r>
              <a:rPr lang="en-US" sz="3200" dirty="0" smtClean="0"/>
              <a:t>.</a:t>
            </a:r>
          </a:p>
          <a:p>
            <a:pPr marL="285750" lvl="1"/>
            <a:endParaRPr lang="en-US" sz="2800" dirty="0">
              <a:solidFill>
                <a:schemeClr val="tx1"/>
              </a:solidFill>
            </a:endParaRPr>
          </a:p>
          <a:p>
            <a:pPr lvl="0">
              <a:buClrTx/>
              <a:buFont typeface="Arial" panose="020B0604020202020204" pitchFamily="34" charset="0"/>
              <a:buChar char="•"/>
            </a:pPr>
            <a:r>
              <a:rPr lang="en-US" b="1" dirty="0"/>
              <a:t>IO Insertion at Humeral Head Site</a:t>
            </a:r>
            <a:endParaRPr lang="en-US" dirty="0"/>
          </a:p>
          <a:p>
            <a:pPr lvl="1"/>
            <a:r>
              <a:rPr lang="en-US" sz="3200" dirty="0"/>
              <a:t>Insert the needle at a 45 degree angle to the frontal plane and aimed at the inferior portion of the </a:t>
            </a:r>
            <a:r>
              <a:rPr lang="en-US" sz="3200" dirty="0" smtClean="0"/>
              <a:t>sternum (roughly a 45</a:t>
            </a:r>
            <a:r>
              <a:rPr lang="en-US" sz="3200" baseline="30000" dirty="0" smtClean="0"/>
              <a:t>0 </a:t>
            </a:r>
            <a:r>
              <a:rPr lang="en-US" sz="3200" dirty="0" smtClean="0"/>
              <a:t>angle)</a:t>
            </a:r>
            <a:endParaRPr lang="en-US" sz="3200" dirty="0"/>
          </a:p>
          <a:p>
            <a:pPr lvl="1"/>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1480" y="731520"/>
            <a:ext cx="3230880" cy="307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1480" y="3804078"/>
            <a:ext cx="3230880" cy="284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079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ANd9GcRZ7i8RZByPfEmvZkv9k_pq0G9vGeMqCo4aNfRyFElOMgh57W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05" y="2299335"/>
            <a:ext cx="3583669" cy="268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2" name="Picture 4" descr="ANd9GcR4F0AysuVpGFgZeh0hyOzqd3VrnOqAtAv9-VN_bm8T0_vuwv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080" y="2299334"/>
            <a:ext cx="3596640" cy="268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3" name="Picture 5" descr="ANd9GcTbrq7hrO6mrQevb_aJrYPcZ4PTGTnXqWB1axHRh4tX2OVe7l5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2253" y="2319972"/>
            <a:ext cx="3572067" cy="266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Rectangle 3"/>
          <p:cNvSpPr/>
          <p:nvPr/>
        </p:nvSpPr>
        <p:spPr>
          <a:xfrm>
            <a:off x="807720" y="757534"/>
            <a:ext cx="10896600" cy="1384995"/>
          </a:xfrm>
          <a:prstGeom prst="rect">
            <a:avLst/>
          </a:prstGeom>
        </p:spPr>
        <p:txBody>
          <a:bodyPr wrap="square">
            <a:spAutoFit/>
          </a:bodyPr>
          <a:lstStyle/>
          <a:p>
            <a:r>
              <a:rPr lang="en-US" sz="2800" b="1" dirty="0" smtClean="0"/>
              <a:t>Position </a:t>
            </a:r>
            <a:r>
              <a:rPr lang="en-US" sz="2800" b="1" dirty="0"/>
              <a:t>patient’s shoulder adducted by placing the patient’s hand on their navel. </a:t>
            </a:r>
          </a:p>
          <a:p>
            <a:r>
              <a:rPr lang="en-US" sz="2800" dirty="0"/>
              <a:t> </a:t>
            </a:r>
          </a:p>
        </p:txBody>
      </p:sp>
      <p:sp>
        <p:nvSpPr>
          <p:cNvPr id="5" name="Rectangle 4"/>
          <p:cNvSpPr/>
          <p:nvPr/>
        </p:nvSpPr>
        <p:spPr>
          <a:xfrm>
            <a:off x="624205" y="5405734"/>
            <a:ext cx="10973435" cy="1200329"/>
          </a:xfrm>
          <a:prstGeom prst="rect">
            <a:avLst/>
          </a:prstGeom>
        </p:spPr>
        <p:txBody>
          <a:bodyPr wrap="square">
            <a:spAutoFit/>
          </a:bodyPr>
          <a:lstStyle/>
          <a:p>
            <a:r>
              <a:rPr lang="en-US" sz="2400" b="1" dirty="0"/>
              <a:t>Aim IO needle toward </a:t>
            </a:r>
            <a:r>
              <a:rPr lang="en-US" sz="2400" b="1" dirty="0" smtClean="0"/>
              <a:t>the inferior sternum </a:t>
            </a:r>
            <a:r>
              <a:rPr lang="en-US" sz="2400" b="1" dirty="0"/>
              <a:t>to obtain the correct angle.</a:t>
            </a:r>
            <a:endParaRPr lang="en-US" sz="2400" dirty="0"/>
          </a:p>
          <a:p>
            <a:r>
              <a:rPr lang="en-US" sz="2400" dirty="0"/>
              <a:t> </a:t>
            </a:r>
          </a:p>
        </p:txBody>
      </p:sp>
    </p:spTree>
    <p:extLst>
      <p:ext uri="{BB962C8B-B14F-4D97-AF65-F5344CB8AC3E}">
        <p14:creationId xmlns:p14="http://schemas.microsoft.com/office/powerpoint/2010/main" val="1071483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Several sections have been combined</a:t>
            </a:r>
            <a:endParaRPr lang="en-US" b="1" dirty="0"/>
          </a:p>
        </p:txBody>
      </p:sp>
      <p:sp>
        <p:nvSpPr>
          <p:cNvPr id="3" name="Content Placeholder 2"/>
          <p:cNvSpPr>
            <a:spLocks noGrp="1"/>
          </p:cNvSpPr>
          <p:nvPr>
            <p:ph idx="1"/>
          </p:nvPr>
        </p:nvSpPr>
        <p:spPr/>
        <p:txBody>
          <a:bodyPr>
            <a:normAutofit/>
          </a:bodyPr>
          <a:lstStyle/>
          <a:p>
            <a:pPr>
              <a:buClrTx/>
            </a:pPr>
            <a:r>
              <a:rPr lang="en-US" sz="3200" dirty="0" smtClean="0"/>
              <a:t>Cardiac arrest, smoke inhalation or suspected cyanide poisoning have been combined and then referenced throughout the book.</a:t>
            </a:r>
          </a:p>
          <a:p>
            <a:pPr>
              <a:buClrTx/>
            </a:pPr>
            <a:endParaRPr lang="en-US" sz="3200" dirty="0"/>
          </a:p>
          <a:p>
            <a:pPr>
              <a:buClrTx/>
            </a:pPr>
            <a:r>
              <a:rPr lang="en-US" sz="3200" dirty="0" smtClean="0"/>
              <a:t>Hypoglycemia is referenced throughout</a:t>
            </a:r>
            <a:endParaRPr lang="en-US" sz="3200" dirty="0"/>
          </a:p>
        </p:txBody>
      </p:sp>
    </p:spTree>
    <p:extLst>
      <p:ext uri="{BB962C8B-B14F-4D97-AF65-F5344CB8AC3E}">
        <p14:creationId xmlns:p14="http://schemas.microsoft.com/office/powerpoint/2010/main" val="2561076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ACLS H's</a:t>
            </a:r>
            <a:r>
              <a:rPr lang="en-US" cap="none" dirty="0" smtClean="0"/>
              <a:t> and T's </a:t>
            </a:r>
            <a:r>
              <a:rPr lang="en-US" dirty="0"/>
              <a:t>M</a:t>
            </a:r>
            <a:r>
              <a:rPr lang="en-US" cap="none" dirty="0" smtClean="0"/>
              <a:t>odified</a:t>
            </a:r>
            <a:endParaRPr lang="en-US" dirty="0"/>
          </a:p>
        </p:txBody>
      </p:sp>
      <p:sp>
        <p:nvSpPr>
          <p:cNvPr id="3" name="Content Placeholder 2"/>
          <p:cNvSpPr>
            <a:spLocks noGrp="1"/>
          </p:cNvSpPr>
          <p:nvPr>
            <p:ph idx="1"/>
          </p:nvPr>
        </p:nvSpPr>
        <p:spPr/>
        <p:txBody>
          <a:bodyPr anchor="t">
            <a:normAutofit/>
          </a:bodyPr>
          <a:lstStyle/>
          <a:p>
            <a:pPr>
              <a:buClrTx/>
            </a:pPr>
            <a:r>
              <a:rPr lang="en-US" sz="3200" dirty="0" smtClean="0"/>
              <a:t>Trauma and hypoglycemia were removed by AHA recommendations</a:t>
            </a:r>
            <a:endParaRPr lang="en-US" sz="3200" dirty="0"/>
          </a:p>
          <a:p>
            <a:pPr>
              <a:buClrTx/>
            </a:pPr>
            <a:endParaRPr lang="en-US" sz="3200" dirty="0" smtClean="0"/>
          </a:p>
          <a:p>
            <a:pPr marL="0" indent="0">
              <a:buClrTx/>
              <a:buNone/>
            </a:pPr>
            <a:r>
              <a:rPr lang="en-US" sz="3200" cap="all" dirty="0" smtClean="0"/>
              <a:t>Cpr</a:t>
            </a:r>
          </a:p>
          <a:p>
            <a:pPr>
              <a:buClrTx/>
            </a:pPr>
            <a:r>
              <a:rPr lang="en-US" sz="3200" dirty="0"/>
              <a:t>Compression rate  changed to 100-120 per minute</a:t>
            </a:r>
          </a:p>
          <a:p>
            <a:endParaRPr lang="en-US" sz="3200" cap="all" dirty="0"/>
          </a:p>
        </p:txBody>
      </p:sp>
    </p:spTree>
    <p:extLst>
      <p:ext uri="{BB962C8B-B14F-4D97-AF65-F5344CB8AC3E}">
        <p14:creationId xmlns:p14="http://schemas.microsoft.com/office/powerpoint/2010/main" val="2217434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307" y="733213"/>
            <a:ext cx="10131425" cy="5418667"/>
          </a:xfrm>
        </p:spPr>
        <p:txBody>
          <a:bodyPr>
            <a:normAutofit fontScale="92500" lnSpcReduction="10000"/>
          </a:bodyPr>
          <a:lstStyle/>
          <a:p>
            <a:pPr>
              <a:buClrTx/>
            </a:pPr>
            <a:r>
              <a:rPr lang="en-US" sz="2400" dirty="0"/>
              <a:t>What follows are the </a:t>
            </a:r>
            <a:r>
              <a:rPr lang="en-US" sz="2400" dirty="0" smtClean="0"/>
              <a:t>2017 </a:t>
            </a:r>
            <a:r>
              <a:rPr lang="en-US" sz="2400" dirty="0"/>
              <a:t>GMVEMSC Protocol updates</a:t>
            </a:r>
            <a:r>
              <a:rPr lang="en-US" sz="2400" dirty="0" smtClean="0"/>
              <a:t>.</a:t>
            </a:r>
          </a:p>
          <a:p>
            <a:pPr>
              <a:buClrTx/>
            </a:pPr>
            <a:endParaRPr lang="en-US" sz="2400" dirty="0"/>
          </a:p>
          <a:p>
            <a:pPr>
              <a:buClrTx/>
            </a:pPr>
            <a:r>
              <a:rPr lang="en-US" sz="2400" dirty="0"/>
              <a:t>This PowerPoint will cover topics related to all levels of Ohio EMS </a:t>
            </a:r>
            <a:r>
              <a:rPr lang="en-US" sz="2400" dirty="0" smtClean="0"/>
              <a:t>Providers </a:t>
            </a:r>
            <a:r>
              <a:rPr lang="en-US" sz="2400" dirty="0"/>
              <a:t>including EMR, EMT, AEMT, </a:t>
            </a:r>
            <a:r>
              <a:rPr lang="en-US" sz="2400" dirty="0" smtClean="0"/>
              <a:t>and PM.</a:t>
            </a:r>
          </a:p>
          <a:p>
            <a:pPr>
              <a:buClrTx/>
            </a:pPr>
            <a:endParaRPr lang="en-US" sz="2400" dirty="0"/>
          </a:p>
          <a:p>
            <a:pPr>
              <a:buClrTx/>
            </a:pPr>
            <a:r>
              <a:rPr lang="en-US" sz="2400" dirty="0"/>
              <a:t>Some of the material may be beyond your scope of practice and is presented herein so that you may understand what has changed within the GMVEMSC </a:t>
            </a:r>
            <a:r>
              <a:rPr lang="en-US" sz="2400" dirty="0" smtClean="0"/>
              <a:t>region, </a:t>
            </a:r>
            <a:r>
              <a:rPr lang="en-US" sz="2400" dirty="0"/>
              <a:t>and what you should expect to see when interfacing with other providers both above and below your level of certification</a:t>
            </a:r>
            <a:r>
              <a:rPr lang="en-US" sz="2400" dirty="0" smtClean="0"/>
              <a:t>.</a:t>
            </a:r>
          </a:p>
          <a:p>
            <a:pPr>
              <a:buClrTx/>
            </a:pPr>
            <a:endParaRPr lang="en-US" sz="2400" dirty="0"/>
          </a:p>
          <a:p>
            <a:pPr>
              <a:buClrTx/>
            </a:pPr>
            <a:r>
              <a:rPr lang="en-US" sz="2400" dirty="0"/>
              <a:t>If there is something you don't </a:t>
            </a:r>
            <a:r>
              <a:rPr lang="en-US" sz="2400" dirty="0" smtClean="0"/>
              <a:t>understand, ask </a:t>
            </a:r>
            <a:r>
              <a:rPr lang="en-US" sz="2400" dirty="0"/>
              <a:t>for clarification</a:t>
            </a:r>
            <a:r>
              <a:rPr lang="en-US" sz="2400" dirty="0" smtClean="0"/>
              <a:t>.</a:t>
            </a:r>
          </a:p>
          <a:p>
            <a:pPr>
              <a:buClrTx/>
            </a:pPr>
            <a:endParaRPr lang="en-US" sz="2400" dirty="0"/>
          </a:p>
          <a:p>
            <a:pPr>
              <a:buClrTx/>
            </a:pPr>
            <a:r>
              <a:rPr lang="en-US" sz="2400" dirty="0"/>
              <a:t>Optional skills are NOT included within this presentation, and are the responsibility of the Agency and its Medical Director to educate, train, skills verify, and test. Refer to the GMVEMSC Optional Skills Training Manual as needed.</a:t>
            </a:r>
          </a:p>
        </p:txBody>
      </p:sp>
      <p:pic>
        <p:nvPicPr>
          <p:cNvPr id="5" name="Picture 4"/>
          <p:cNvPicPr>
            <a:picLocks noChangeAspect="1"/>
          </p:cNvPicPr>
          <p:nvPr/>
        </p:nvPicPr>
        <p:blipFill>
          <a:blip r:embed="rId2"/>
          <a:stretch>
            <a:fillRect/>
          </a:stretch>
        </p:blipFill>
        <p:spPr>
          <a:xfrm>
            <a:off x="10796020" y="719632"/>
            <a:ext cx="1048756" cy="1002488"/>
          </a:xfrm>
          <a:prstGeom prst="rect">
            <a:avLst/>
          </a:prstGeom>
        </p:spPr>
      </p:pic>
    </p:spTree>
    <p:extLst>
      <p:ext uri="{BB962C8B-B14F-4D97-AF65-F5344CB8AC3E}">
        <p14:creationId xmlns:p14="http://schemas.microsoft.com/office/powerpoint/2010/main" val="1128647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5"/>
            <a:ext cx="10972800" cy="1186249"/>
          </a:xfrm>
        </p:spPr>
        <p:txBody>
          <a:bodyPr/>
          <a:lstStyle/>
          <a:p>
            <a:r>
              <a:rPr lang="en-US" cap="all" dirty="0" smtClean="0"/>
              <a:t>Medication notes and changes</a:t>
            </a:r>
            <a:endParaRPr lang="en-US" cap="all" dirty="0"/>
          </a:p>
        </p:txBody>
      </p:sp>
      <p:sp>
        <p:nvSpPr>
          <p:cNvPr id="3" name="Content Placeholder 2"/>
          <p:cNvSpPr>
            <a:spLocks noGrp="1"/>
          </p:cNvSpPr>
          <p:nvPr>
            <p:ph idx="1"/>
          </p:nvPr>
        </p:nvSpPr>
        <p:spPr/>
        <p:txBody>
          <a:bodyPr anchor="t">
            <a:normAutofit/>
          </a:bodyPr>
          <a:lstStyle/>
          <a:p>
            <a:pPr marL="109728" indent="0">
              <a:buNone/>
            </a:pPr>
            <a:r>
              <a:rPr lang="en-US" sz="3200" dirty="0" smtClean="0"/>
              <a:t>Calcium chloride: call for orders with a renal dialysis patient in </a:t>
            </a:r>
            <a:r>
              <a:rPr lang="en-US" sz="3200" dirty="0" smtClean="0"/>
              <a:t>wide complex bradycardia</a:t>
            </a:r>
            <a:r>
              <a:rPr lang="en-US" sz="3200" dirty="0" smtClean="0"/>
              <a:t>.</a:t>
            </a:r>
            <a:endParaRPr lang="en-US" sz="3200" dirty="0" smtClean="0"/>
          </a:p>
          <a:p>
            <a:endParaRPr lang="en-US" sz="3200" dirty="0"/>
          </a:p>
          <a:p>
            <a:pPr marL="0" indent="0">
              <a:buNone/>
            </a:pPr>
            <a:r>
              <a:rPr lang="en-US" sz="3200" dirty="0" smtClean="0"/>
              <a:t> Norepinephrine: max drip changed to 45 drops per minute.</a:t>
            </a:r>
          </a:p>
          <a:p>
            <a:pPr marL="109728" indent="0">
              <a:buNone/>
            </a:pPr>
            <a:endParaRPr lang="en-US" sz="3200" dirty="0" smtClean="0"/>
          </a:p>
          <a:p>
            <a:pPr marL="109728" indent="0">
              <a:buNone/>
            </a:pPr>
            <a:r>
              <a:rPr lang="en-US" sz="3200" dirty="0" smtClean="0"/>
              <a:t>Diazepam: removed </a:t>
            </a:r>
            <a:r>
              <a:rPr lang="en-US" sz="3200" dirty="0"/>
              <a:t>diazepam from protocol for seizures and crack cocaine OD</a:t>
            </a:r>
          </a:p>
          <a:p>
            <a:pPr marL="109728" indent="0">
              <a:buNone/>
            </a:pPr>
            <a:r>
              <a:rPr lang="en-US" sz="3200" dirty="0" smtClean="0"/>
              <a:t> </a:t>
            </a:r>
            <a:endParaRPr lang="en-US" sz="3200" dirty="0"/>
          </a:p>
        </p:txBody>
      </p:sp>
    </p:spTree>
    <p:extLst>
      <p:ext uri="{BB962C8B-B14F-4D97-AF65-F5344CB8AC3E}">
        <p14:creationId xmlns:p14="http://schemas.microsoft.com/office/powerpoint/2010/main" val="2034179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29050"/>
            <a:ext cx="10972800" cy="815546"/>
          </a:xfrm>
        </p:spPr>
        <p:txBody>
          <a:bodyPr/>
          <a:lstStyle/>
          <a:p>
            <a:r>
              <a:rPr lang="en-US" dirty="0"/>
              <a:t>Solu-medrol</a:t>
            </a:r>
          </a:p>
        </p:txBody>
      </p:sp>
      <p:sp>
        <p:nvSpPr>
          <p:cNvPr id="3" name="Content Placeholder 2"/>
          <p:cNvSpPr>
            <a:spLocks noGrp="1"/>
          </p:cNvSpPr>
          <p:nvPr>
            <p:ph idx="1"/>
          </p:nvPr>
        </p:nvSpPr>
        <p:spPr>
          <a:xfrm>
            <a:off x="271849" y="1655805"/>
            <a:ext cx="11714205" cy="4918731"/>
          </a:xfrm>
        </p:spPr>
        <p:txBody>
          <a:bodyPr/>
          <a:lstStyle/>
          <a:p>
            <a:pPr marL="571500" lvl="0" indent="-571500" algn="just" hangingPunct="0">
              <a:spcAft>
                <a:spcPts val="0"/>
              </a:spcAft>
              <a:buClrTx/>
              <a:buSzPct val="120000"/>
              <a:buFont typeface="Arial" panose="020B0604020202020204" pitchFamily="34" charset="0"/>
              <a:buChar char="•"/>
              <a:tabLst>
                <a:tab pos="457200" algn="l"/>
              </a:tabLst>
            </a:pPr>
            <a:r>
              <a:rPr lang="en-US" sz="3600" kern="1400" dirty="0" smtClean="0">
                <a:latin typeface="Times New Roman"/>
                <a:ea typeface="Times New Roman"/>
                <a:cs typeface="Symbol"/>
              </a:rPr>
              <a:t>Solu-Medrol </a:t>
            </a:r>
            <a:r>
              <a:rPr lang="en-US" sz="3600" kern="1400" dirty="0">
                <a:latin typeface="Times New Roman"/>
                <a:ea typeface="Times New Roman"/>
                <a:cs typeface="Symbol"/>
              </a:rPr>
              <a:t>will be given to all patients treated </a:t>
            </a:r>
            <a:r>
              <a:rPr lang="en-US" sz="3600" kern="1400" dirty="0" smtClean="0">
                <a:latin typeface="Times New Roman"/>
                <a:ea typeface="Times New Roman"/>
                <a:cs typeface="Symbol"/>
              </a:rPr>
              <a:t>within the </a:t>
            </a:r>
            <a:r>
              <a:rPr lang="en-US" sz="3600" kern="1400" dirty="0">
                <a:latin typeface="Times New Roman"/>
                <a:ea typeface="Times New Roman"/>
                <a:cs typeface="Symbol"/>
              </a:rPr>
              <a:t>allergic </a:t>
            </a:r>
            <a:r>
              <a:rPr lang="en-US" sz="3600" kern="1400" dirty="0" smtClean="0">
                <a:latin typeface="Times New Roman"/>
                <a:ea typeface="Times New Roman"/>
                <a:cs typeface="Symbol"/>
              </a:rPr>
              <a:t>reaction, anaphylaxis and asthma </a:t>
            </a:r>
            <a:r>
              <a:rPr lang="en-US" sz="3600" kern="1400" dirty="0">
                <a:latin typeface="Times New Roman"/>
                <a:ea typeface="Times New Roman"/>
                <a:cs typeface="Symbol"/>
              </a:rPr>
              <a:t>protocol only </a:t>
            </a:r>
            <a:r>
              <a:rPr lang="en-US" sz="3600" kern="1400" dirty="0" smtClean="0">
                <a:latin typeface="Times New Roman"/>
                <a:ea typeface="Times New Roman"/>
                <a:cs typeface="Symbol"/>
              </a:rPr>
              <a:t>after </a:t>
            </a:r>
            <a:r>
              <a:rPr lang="en-US" sz="3600" kern="1400" dirty="0" smtClean="0">
                <a:latin typeface="Times New Roman"/>
                <a:ea typeface="Times New Roman"/>
                <a:cs typeface="Symbol"/>
              </a:rPr>
              <a:t>any other </a:t>
            </a:r>
            <a:r>
              <a:rPr lang="en-US" sz="3600" kern="1400" dirty="0">
                <a:latin typeface="Times New Roman"/>
                <a:ea typeface="Times New Roman"/>
                <a:cs typeface="Symbol"/>
              </a:rPr>
              <a:t>applicable first-line medications have been </a:t>
            </a:r>
            <a:r>
              <a:rPr lang="en-US" sz="3600" kern="1400" dirty="0" smtClean="0">
                <a:latin typeface="Times New Roman"/>
                <a:ea typeface="Times New Roman"/>
                <a:cs typeface="Symbol"/>
              </a:rPr>
              <a:t> delivered:</a:t>
            </a:r>
            <a:endParaRPr lang="en-US" sz="3600" dirty="0">
              <a:latin typeface="Times New Roman"/>
              <a:ea typeface="Times New Roman"/>
              <a:cs typeface="Symbol"/>
            </a:endParaRPr>
          </a:p>
          <a:p>
            <a:pPr marL="571500" lvl="0" indent="-571500" hangingPunct="0">
              <a:spcAft>
                <a:spcPts val="0"/>
              </a:spcAft>
              <a:buClrTx/>
              <a:buSzPct val="120000"/>
              <a:buFont typeface="Arial" panose="020B0604020202020204" pitchFamily="34" charset="0"/>
              <a:buChar char="•"/>
              <a:tabLst>
                <a:tab pos="457200" algn="l"/>
              </a:tabLst>
            </a:pPr>
            <a:r>
              <a:rPr lang="en-US" sz="3600" b="1" kern="1400" dirty="0" smtClean="0">
                <a:latin typeface="Times New Roman"/>
                <a:ea typeface="Times New Roman"/>
              </a:rPr>
              <a:t>DO </a:t>
            </a:r>
            <a:r>
              <a:rPr lang="en-US" sz="3600" b="1" kern="1400" dirty="0">
                <a:latin typeface="Times New Roman"/>
                <a:ea typeface="Times New Roman"/>
              </a:rPr>
              <a:t>NOT EXPECT FIELD RESULTS </a:t>
            </a:r>
            <a:r>
              <a:rPr lang="en-US" sz="3600" b="1" kern="1400" dirty="0" smtClean="0">
                <a:latin typeface="Times New Roman"/>
                <a:ea typeface="Times New Roman"/>
              </a:rPr>
              <a:t>FROM SOLUMEDROL</a:t>
            </a:r>
            <a:r>
              <a:rPr lang="en-US" sz="3600" kern="1400" dirty="0">
                <a:latin typeface="Times New Roman"/>
                <a:ea typeface="Times New Roman"/>
              </a:rPr>
              <a:t>.</a:t>
            </a:r>
            <a:endParaRPr lang="en-US" sz="3600" dirty="0">
              <a:latin typeface="Times New Roman"/>
              <a:ea typeface="Times New Roman"/>
            </a:endParaRPr>
          </a:p>
          <a:p>
            <a:pPr marL="342900" lvl="0" indent="-342900" algn="just" fontAlgn="base" hangingPunct="0">
              <a:spcAft>
                <a:spcPts val="0"/>
              </a:spcAft>
              <a:buClrTx/>
              <a:buSzPct val="100000"/>
              <a:buFont typeface="Times New Roman"/>
              <a:buChar char="A"/>
              <a:tabLst>
                <a:tab pos="685800" algn="l"/>
              </a:tabLst>
            </a:pPr>
            <a:r>
              <a:rPr lang="en-US" sz="3600" b="1" kern="1400" dirty="0" smtClean="0">
                <a:latin typeface="Times New Roman"/>
                <a:ea typeface="Times New Roman"/>
              </a:rPr>
              <a:t>  Solu-Medrol </a:t>
            </a:r>
            <a:r>
              <a:rPr lang="en-US" sz="3600" b="1" kern="1400" dirty="0">
                <a:latin typeface="Times New Roman"/>
                <a:ea typeface="Times New Roman"/>
              </a:rPr>
              <a:t>80 mg IV.</a:t>
            </a:r>
            <a:endParaRPr lang="en-US" sz="3600" dirty="0">
              <a:latin typeface="Times New Roman"/>
              <a:ea typeface="Times New Roman"/>
            </a:endParaRPr>
          </a:p>
          <a:p>
            <a:pPr marL="342900" lvl="0" indent="-342900" algn="just" fontAlgn="base" hangingPunct="0">
              <a:spcAft>
                <a:spcPts val="0"/>
              </a:spcAft>
              <a:buClr>
                <a:srgbClr val="FF00FF"/>
              </a:buClr>
              <a:buSzPct val="100000"/>
              <a:buFont typeface="Symbol"/>
              <a:buChar char=""/>
              <a:tabLst>
                <a:tab pos="685800" algn="l"/>
              </a:tabLst>
            </a:pPr>
            <a:r>
              <a:rPr lang="en-US" sz="3600" b="1" kern="1400" dirty="0" smtClean="0">
                <a:solidFill>
                  <a:srgbClr val="FF00FF"/>
                </a:solidFill>
                <a:uFill>
                  <a:solidFill>
                    <a:srgbClr val="FFFFFF"/>
                  </a:solidFill>
                </a:uFill>
                <a:latin typeface="Times New Roman"/>
                <a:ea typeface="Times New Roman"/>
                <a:cs typeface="Symbol"/>
              </a:rPr>
              <a:t>  Solu-Medrol </a:t>
            </a:r>
            <a:r>
              <a:rPr lang="en-US" sz="3600" b="1" kern="1400" dirty="0">
                <a:solidFill>
                  <a:srgbClr val="FF00FF"/>
                </a:solidFill>
                <a:uFill>
                  <a:solidFill>
                    <a:srgbClr val="FFFFFF"/>
                  </a:solidFill>
                </a:uFill>
                <a:latin typeface="Times New Roman"/>
                <a:ea typeface="Times New Roman"/>
                <a:cs typeface="Symbol"/>
              </a:rPr>
              <a:t>2 mg/kg IV, </a:t>
            </a:r>
            <a:r>
              <a:rPr lang="en-US" sz="3600" kern="1400" dirty="0">
                <a:solidFill>
                  <a:srgbClr val="FF00FF"/>
                </a:solidFill>
                <a:uFill>
                  <a:solidFill>
                    <a:srgbClr val="FFFFFF"/>
                  </a:solidFill>
                </a:uFill>
                <a:latin typeface="Times New Roman"/>
                <a:ea typeface="Times New Roman"/>
                <a:cs typeface="Symbol"/>
              </a:rPr>
              <a:t>max dose 80 mg.</a:t>
            </a:r>
            <a:endParaRPr lang="en-US" sz="3600" dirty="0">
              <a:uFill>
                <a:solidFill>
                  <a:srgbClr val="FFFFFF"/>
                </a:solidFill>
              </a:uFill>
              <a:latin typeface="Times New Roman"/>
              <a:ea typeface="Times New Roman"/>
              <a:cs typeface="Symbol"/>
            </a:endParaRPr>
          </a:p>
          <a:p>
            <a:endParaRPr lang="en-US" dirty="0"/>
          </a:p>
        </p:txBody>
      </p:sp>
    </p:spTree>
    <p:extLst>
      <p:ext uri="{BB962C8B-B14F-4D97-AF65-F5344CB8AC3E}">
        <p14:creationId xmlns:p14="http://schemas.microsoft.com/office/powerpoint/2010/main" val="2496796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1" y="518984"/>
            <a:ext cx="10131425" cy="815547"/>
          </a:xfrm>
        </p:spPr>
        <p:txBody>
          <a:bodyPr>
            <a:normAutofit/>
          </a:bodyPr>
          <a:lstStyle/>
          <a:p>
            <a:r>
              <a:rPr lang="en-US" dirty="0" smtClean="0"/>
              <a:t>Sepsis: 1-6 million cases per year in U.S.</a:t>
            </a:r>
            <a:endParaRPr lang="en-US" dirty="0"/>
          </a:p>
        </p:txBody>
      </p:sp>
      <p:sp>
        <p:nvSpPr>
          <p:cNvPr id="3" name="Content Placeholder 2"/>
          <p:cNvSpPr>
            <a:spLocks noGrp="1"/>
          </p:cNvSpPr>
          <p:nvPr>
            <p:ph idx="1"/>
          </p:nvPr>
        </p:nvSpPr>
        <p:spPr>
          <a:xfrm>
            <a:off x="172996" y="1346887"/>
            <a:ext cx="11775988" cy="5288692"/>
          </a:xfrm>
        </p:spPr>
        <p:txBody>
          <a:bodyPr>
            <a:normAutofit/>
          </a:bodyPr>
          <a:lstStyle/>
          <a:p>
            <a:pPr lvl="0">
              <a:buClrTx/>
            </a:pPr>
            <a:r>
              <a:rPr lang="en-US" sz="2400" dirty="0"/>
              <a:t>A patient with a </a:t>
            </a:r>
            <a:r>
              <a:rPr lang="en-US" sz="2400" b="1" u="sng" dirty="0"/>
              <a:t>known or suspected infection </a:t>
            </a:r>
            <a:r>
              <a:rPr lang="en-US" sz="2400" dirty="0"/>
              <a:t>and an EtCO</a:t>
            </a:r>
            <a:r>
              <a:rPr lang="en-US" sz="2400" baseline="-25000" dirty="0"/>
              <a:t>2 </a:t>
            </a:r>
            <a:r>
              <a:rPr lang="en-US" sz="2400" dirty="0"/>
              <a:t>&lt; 32 or &gt; 47, with 2 or more of the following criteria:</a:t>
            </a:r>
          </a:p>
          <a:p>
            <a:pPr lvl="1" hangingPunct="0">
              <a:buClrTx/>
            </a:pPr>
            <a:r>
              <a:rPr lang="en-US" sz="2400" dirty="0"/>
              <a:t>Respiratory rate ≥ 22</a:t>
            </a:r>
          </a:p>
          <a:p>
            <a:pPr lvl="1" hangingPunct="0">
              <a:buClrTx/>
            </a:pPr>
            <a:r>
              <a:rPr lang="en-US" sz="2400" dirty="0"/>
              <a:t>Altered mental status (GCS &lt; 13) </a:t>
            </a:r>
          </a:p>
          <a:p>
            <a:pPr lvl="1" hangingPunct="0">
              <a:buClrTx/>
            </a:pPr>
            <a:r>
              <a:rPr lang="en-US" sz="2400" dirty="0"/>
              <a:t>Temperature &gt; 100.4 (38 C) or &lt; 96.8 (36 C)</a:t>
            </a:r>
          </a:p>
          <a:p>
            <a:pPr lvl="1" hangingPunct="0">
              <a:buClrTx/>
            </a:pPr>
            <a:r>
              <a:rPr lang="en-US" sz="2400" dirty="0"/>
              <a:t>Heart rate &gt; 90</a:t>
            </a:r>
          </a:p>
          <a:p>
            <a:pPr lvl="1" hangingPunct="0">
              <a:buClrTx/>
            </a:pPr>
            <a:r>
              <a:rPr lang="en-US" sz="2400" dirty="0"/>
              <a:t>Systolic BP &lt; 100 or MAP </a:t>
            </a:r>
            <a:r>
              <a:rPr lang="en-US" sz="2400" u="sng" dirty="0"/>
              <a:t>&lt;</a:t>
            </a:r>
            <a:r>
              <a:rPr lang="en-US" sz="2400" dirty="0"/>
              <a:t> 65. MAP (mean arterial pressure) is considered to be the organ perfusion pressure. MAP = (SBP + 2 X DBP) / 3 and is normally 70 – 110 mm/hg.</a:t>
            </a:r>
          </a:p>
          <a:p>
            <a:pPr lvl="0">
              <a:buClrTx/>
            </a:pPr>
            <a:r>
              <a:rPr lang="en-US" sz="2400" dirty="0"/>
              <a:t>Treatment:</a:t>
            </a:r>
          </a:p>
          <a:p>
            <a:pPr lvl="1" hangingPunct="0">
              <a:buClrTx/>
            </a:pPr>
            <a:r>
              <a:rPr lang="en-US" sz="2400" dirty="0"/>
              <a:t>1 liter of IV fluid</a:t>
            </a:r>
          </a:p>
          <a:p>
            <a:pPr lvl="1" hangingPunct="0"/>
            <a:r>
              <a:rPr lang="en-US" sz="2400" dirty="0"/>
              <a:t>O</a:t>
            </a:r>
            <a:r>
              <a:rPr lang="en-US" sz="2400" baseline="-25000" dirty="0"/>
              <a:t>2</a:t>
            </a:r>
            <a:r>
              <a:rPr lang="en-US" sz="2400" dirty="0"/>
              <a:t> </a:t>
            </a:r>
          </a:p>
          <a:p>
            <a:pPr lvl="1" hangingPunct="0"/>
            <a:r>
              <a:rPr lang="en-US" sz="2400" dirty="0"/>
              <a:t>♦ For additional fluids and or </a:t>
            </a:r>
            <a:r>
              <a:rPr lang="en-US" sz="2400" b="1" dirty="0"/>
              <a:t>Norepinephrine starting at 30 gtts/min.</a:t>
            </a:r>
            <a:endParaRPr lang="en-US" sz="2400" dirty="0"/>
          </a:p>
          <a:p>
            <a:endParaRPr lang="en-US" dirty="0"/>
          </a:p>
        </p:txBody>
      </p:sp>
    </p:spTree>
    <p:extLst>
      <p:ext uri="{BB962C8B-B14F-4D97-AF65-F5344CB8AC3E}">
        <p14:creationId xmlns:p14="http://schemas.microsoft.com/office/powerpoint/2010/main" val="3582315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556054"/>
            <a:ext cx="10972800" cy="803189"/>
          </a:xfrm>
        </p:spPr>
        <p:txBody>
          <a:bodyPr/>
          <a:lstStyle/>
          <a:p>
            <a:r>
              <a:rPr lang="en-US" b="1" cap="all" dirty="0" smtClean="0"/>
              <a:t>Trauma </a:t>
            </a:r>
            <a:r>
              <a:rPr lang="en-US" b="1" cap="all" dirty="0"/>
              <a:t>T</a:t>
            </a:r>
            <a:r>
              <a:rPr lang="en-US" b="1" cap="all" dirty="0" smtClean="0"/>
              <a:t>riage Criteria</a:t>
            </a:r>
            <a:r>
              <a:rPr lang="en-US" dirty="0" smtClean="0"/>
              <a:t>: modified by state</a:t>
            </a:r>
            <a:endParaRPr lang="en-US" dirty="0"/>
          </a:p>
        </p:txBody>
      </p:sp>
      <p:sp>
        <p:nvSpPr>
          <p:cNvPr id="3" name="Content Placeholder 2"/>
          <p:cNvSpPr>
            <a:spLocks noGrp="1"/>
          </p:cNvSpPr>
          <p:nvPr>
            <p:ph idx="1"/>
          </p:nvPr>
        </p:nvSpPr>
        <p:spPr>
          <a:xfrm>
            <a:off x="609600" y="1297459"/>
            <a:ext cx="10972800" cy="5277077"/>
          </a:xfrm>
        </p:spPr>
        <p:txBody>
          <a:bodyPr>
            <a:normAutofit/>
          </a:bodyPr>
          <a:lstStyle/>
          <a:p>
            <a:pPr marL="109728" lvl="0" indent="0">
              <a:buNone/>
            </a:pPr>
            <a:r>
              <a:rPr lang="en-US" sz="3600" b="1" dirty="0" smtClean="0">
                <a:latin typeface="Times New Roman" panose="02020603050405020304" pitchFamily="18" charset="0"/>
                <a:cs typeface="Times New Roman" panose="02020603050405020304" pitchFamily="18" charset="0"/>
              </a:rPr>
              <a:t>Anatomy of Injury</a:t>
            </a:r>
            <a:r>
              <a:rPr lang="en-US" sz="3600" dirty="0" smtClean="0"/>
              <a:t>: open </a:t>
            </a:r>
            <a:r>
              <a:rPr lang="en-US" sz="3600" dirty="0"/>
              <a:t>skull </a:t>
            </a:r>
            <a:r>
              <a:rPr lang="en-US" sz="3600" dirty="0" smtClean="0"/>
              <a:t>fracture</a:t>
            </a:r>
          </a:p>
          <a:p>
            <a:pPr marL="109728" lvl="0" indent="0">
              <a:buNone/>
            </a:pPr>
            <a:endParaRPr lang="en-US" sz="3600" dirty="0"/>
          </a:p>
          <a:p>
            <a:pPr marL="0" lvl="0" indent="0" algn="just" fontAlgn="base" hangingPunct="0">
              <a:spcAft>
                <a:spcPts val="0"/>
              </a:spcAft>
              <a:buSzPts val="1100"/>
              <a:buNone/>
              <a:tabLst>
                <a:tab pos="457200" algn="l"/>
              </a:tabLst>
            </a:pPr>
            <a:r>
              <a:rPr lang="en-US" sz="3600" dirty="0">
                <a:latin typeface="Times New Roman"/>
                <a:ea typeface="Times New Roman"/>
              </a:rPr>
              <a:t> </a:t>
            </a:r>
            <a:r>
              <a:rPr lang="en-US" sz="3600" b="1" dirty="0" smtClean="0">
                <a:latin typeface="Times New Roman"/>
                <a:ea typeface="Times New Roman"/>
              </a:rPr>
              <a:t>Physiological</a:t>
            </a:r>
            <a:r>
              <a:rPr lang="en-US" sz="3600" dirty="0" smtClean="0">
                <a:latin typeface="Times New Roman"/>
                <a:ea typeface="Times New Roman"/>
              </a:rPr>
              <a:t>: needs </a:t>
            </a:r>
            <a:r>
              <a:rPr lang="en-US" sz="3600" dirty="0">
                <a:latin typeface="Times New Roman"/>
                <a:ea typeface="Times New Roman"/>
              </a:rPr>
              <a:t>ventilatory support</a:t>
            </a:r>
          </a:p>
          <a:p>
            <a:pPr marL="0" lvl="0" indent="0">
              <a:lnSpc>
                <a:spcPct val="115000"/>
              </a:lnSpc>
              <a:spcAft>
                <a:spcPts val="0"/>
              </a:spcAft>
              <a:buClr>
                <a:srgbClr val="FF00FF"/>
              </a:buClr>
              <a:buNone/>
              <a:tabLst>
                <a:tab pos="457200" algn="l"/>
              </a:tabLst>
            </a:pPr>
            <a:r>
              <a:rPr lang="en-US" sz="3600" dirty="0" smtClean="0">
                <a:solidFill>
                  <a:srgbClr val="FF00FF"/>
                </a:solidFill>
                <a:latin typeface="Times New Roman"/>
                <a:ea typeface="Times New Roman"/>
              </a:rPr>
              <a:t> </a:t>
            </a:r>
            <a:r>
              <a:rPr lang="en-US" sz="3600" b="1" dirty="0" smtClean="0">
                <a:solidFill>
                  <a:srgbClr val="FF00FF"/>
                </a:solidFill>
                <a:latin typeface="Times New Roman"/>
                <a:ea typeface="Times New Roman"/>
              </a:rPr>
              <a:t>Physiological Peds</a:t>
            </a:r>
            <a:r>
              <a:rPr lang="en-US" sz="3600" dirty="0" smtClean="0">
                <a:solidFill>
                  <a:srgbClr val="FF00FF"/>
                </a:solidFill>
                <a:latin typeface="Times New Roman"/>
                <a:ea typeface="Times New Roman"/>
              </a:rPr>
              <a:t>: respiratory </a:t>
            </a:r>
            <a:r>
              <a:rPr lang="en-US" sz="3600" dirty="0">
                <a:solidFill>
                  <a:srgbClr val="FF00FF"/>
                </a:solidFill>
                <a:latin typeface="Times New Roman"/>
                <a:ea typeface="Times New Roman"/>
              </a:rPr>
              <a:t>rate less than 20 per </a:t>
            </a:r>
            <a:endParaRPr lang="en-US" sz="3600" dirty="0" smtClean="0">
              <a:solidFill>
                <a:srgbClr val="FF00FF"/>
              </a:solidFill>
              <a:latin typeface="Times New Roman"/>
              <a:ea typeface="Times New Roman"/>
            </a:endParaRPr>
          </a:p>
          <a:p>
            <a:pPr marL="0" lvl="0" indent="0">
              <a:lnSpc>
                <a:spcPct val="115000"/>
              </a:lnSpc>
              <a:spcAft>
                <a:spcPts val="0"/>
              </a:spcAft>
              <a:buClr>
                <a:srgbClr val="FF00FF"/>
              </a:buClr>
              <a:buNone/>
              <a:tabLst>
                <a:tab pos="457200" algn="l"/>
              </a:tabLst>
            </a:pPr>
            <a:r>
              <a:rPr lang="en-US" sz="3600" dirty="0" smtClean="0">
                <a:solidFill>
                  <a:srgbClr val="FF00FF"/>
                </a:solidFill>
                <a:latin typeface="Times New Roman"/>
                <a:ea typeface="Times New Roman"/>
              </a:rPr>
              <a:t> minute </a:t>
            </a:r>
            <a:r>
              <a:rPr lang="en-US" sz="3600" dirty="0">
                <a:solidFill>
                  <a:srgbClr val="FF00FF"/>
                </a:solidFill>
                <a:latin typeface="Times New Roman"/>
                <a:ea typeface="Times New Roman"/>
              </a:rPr>
              <a:t>in infants less than 1 year old</a:t>
            </a:r>
            <a:r>
              <a:rPr lang="en-US" sz="3600" dirty="0" smtClean="0">
                <a:solidFill>
                  <a:srgbClr val="FF00FF"/>
                </a:solidFill>
                <a:latin typeface="Times New Roman"/>
                <a:ea typeface="Times New Roman"/>
              </a:rPr>
              <a:t>.</a:t>
            </a:r>
          </a:p>
          <a:p>
            <a:pPr marL="0" lvl="0" indent="0">
              <a:lnSpc>
                <a:spcPct val="115000"/>
              </a:lnSpc>
              <a:spcAft>
                <a:spcPts val="0"/>
              </a:spcAft>
              <a:buClr>
                <a:srgbClr val="FF00FF"/>
              </a:buClr>
              <a:buNone/>
              <a:tabLst>
                <a:tab pos="457200" algn="l"/>
              </a:tabLst>
            </a:pPr>
            <a:endParaRPr lang="en-US" sz="3600" dirty="0" smtClean="0">
              <a:solidFill>
                <a:srgbClr val="FF00FF"/>
              </a:solidFill>
              <a:latin typeface="Times New Roman"/>
              <a:ea typeface="Times New Roman"/>
            </a:endParaRPr>
          </a:p>
          <a:p>
            <a:pPr marL="0" lvl="0" indent="0" algn="just">
              <a:spcAft>
                <a:spcPts val="0"/>
              </a:spcAft>
              <a:buNone/>
              <a:tabLst>
                <a:tab pos="457200" algn="l"/>
              </a:tabLst>
            </a:pPr>
            <a:r>
              <a:rPr lang="en-US" sz="3600" dirty="0" smtClean="0">
                <a:latin typeface="Times New Roman"/>
                <a:ea typeface="Times New Roman"/>
                <a:cs typeface="Symbol"/>
              </a:rPr>
              <a:t> </a:t>
            </a:r>
            <a:r>
              <a:rPr lang="en-US" sz="3600" b="1" dirty="0" smtClean="0">
                <a:latin typeface="Times New Roman"/>
                <a:ea typeface="Times New Roman"/>
                <a:cs typeface="Symbol"/>
              </a:rPr>
              <a:t>Mechanism of Injury</a:t>
            </a:r>
            <a:r>
              <a:rPr lang="en-US" sz="3600" dirty="0" smtClean="0">
                <a:latin typeface="Times New Roman"/>
                <a:ea typeface="Times New Roman"/>
                <a:cs typeface="Symbol"/>
              </a:rPr>
              <a:t>: vehicle </a:t>
            </a:r>
            <a:r>
              <a:rPr lang="en-US" sz="3600" dirty="0">
                <a:latin typeface="Times New Roman"/>
                <a:ea typeface="Times New Roman"/>
                <a:cs typeface="Symbol"/>
              </a:rPr>
              <a:t>telemetry data </a:t>
            </a:r>
            <a:r>
              <a:rPr lang="en-US" sz="3600" dirty="0" smtClean="0">
                <a:latin typeface="Times New Roman"/>
                <a:ea typeface="Times New Roman"/>
                <a:cs typeface="Symbol"/>
              </a:rPr>
              <a:t>consistent</a:t>
            </a:r>
          </a:p>
          <a:p>
            <a:pPr marL="0" lvl="0" indent="0" algn="just">
              <a:spcAft>
                <a:spcPts val="0"/>
              </a:spcAft>
              <a:buNone/>
              <a:tabLst>
                <a:tab pos="457200" algn="l"/>
              </a:tabLst>
            </a:pPr>
            <a:r>
              <a:rPr lang="en-US" sz="3600" dirty="0" smtClean="0">
                <a:latin typeface="Times New Roman"/>
                <a:ea typeface="Times New Roman"/>
                <a:cs typeface="Symbol"/>
              </a:rPr>
              <a:t> with </a:t>
            </a:r>
            <a:r>
              <a:rPr lang="en-US" sz="3600" dirty="0">
                <a:latin typeface="Times New Roman"/>
                <a:ea typeface="Times New Roman"/>
                <a:cs typeface="Symbol"/>
              </a:rPr>
              <a:t>high risk of injury</a:t>
            </a:r>
          </a:p>
          <a:p>
            <a:pPr marL="342900" lvl="0" indent="-342900" algn="just">
              <a:lnSpc>
                <a:spcPct val="115000"/>
              </a:lnSpc>
              <a:spcAft>
                <a:spcPts val="0"/>
              </a:spcAft>
              <a:buClr>
                <a:srgbClr val="FF00FF"/>
              </a:buClr>
              <a:buFont typeface="Symbol"/>
              <a:buChar char=""/>
              <a:tabLst>
                <a:tab pos="457200" algn="l"/>
              </a:tabLst>
            </a:pPr>
            <a:endParaRPr lang="en-US" sz="2000" dirty="0">
              <a:latin typeface="Times New Roman"/>
              <a:ea typeface="Times New Roman"/>
            </a:endParaRPr>
          </a:p>
          <a:p>
            <a:endParaRPr lang="en-US" dirty="0"/>
          </a:p>
        </p:txBody>
      </p:sp>
    </p:spTree>
    <p:extLst>
      <p:ext uri="{BB962C8B-B14F-4D97-AF65-F5344CB8AC3E}">
        <p14:creationId xmlns:p14="http://schemas.microsoft.com/office/powerpoint/2010/main" val="1578547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66" y="304800"/>
            <a:ext cx="11578281" cy="2560320"/>
          </a:xfrm>
        </p:spPr>
        <p:txBody>
          <a:bodyPr>
            <a:normAutofit/>
          </a:bodyPr>
          <a:lstStyle/>
          <a:p>
            <a:r>
              <a:rPr lang="en-US" b="1" cap="all" dirty="0" smtClean="0"/>
              <a:t>Crush syndrome</a:t>
            </a:r>
            <a:r>
              <a:rPr lang="en-US" b="1" dirty="0" smtClean="0"/>
              <a:t>: </a:t>
            </a:r>
            <a:br>
              <a:rPr lang="en-US" b="1" dirty="0" smtClean="0"/>
            </a:br>
            <a:r>
              <a:rPr lang="en-US" b="1" dirty="0" smtClean="0"/>
              <a:t>- </a:t>
            </a:r>
            <a:r>
              <a:rPr lang="en-US" dirty="0" smtClean="0"/>
              <a:t>D</a:t>
            </a:r>
            <a:r>
              <a:rPr lang="en-US" cap="none" dirty="0" smtClean="0"/>
              <a:t>eleted time frames</a:t>
            </a:r>
            <a:br>
              <a:rPr lang="en-US" cap="none" dirty="0" smtClean="0"/>
            </a:br>
            <a:r>
              <a:rPr lang="en-US" dirty="0" smtClean="0"/>
              <a:t>- R</a:t>
            </a:r>
            <a:r>
              <a:rPr lang="en-US" cap="none" dirty="0" smtClean="0"/>
              <a:t>emoved Versed</a:t>
            </a:r>
            <a:br>
              <a:rPr lang="en-US" cap="none" dirty="0" smtClean="0"/>
            </a:br>
            <a:r>
              <a:rPr lang="en-US" dirty="0" smtClean="0"/>
              <a:t>- A</a:t>
            </a:r>
            <a:r>
              <a:rPr lang="en-US" cap="none" dirty="0" smtClean="0"/>
              <a:t>dded sedation</a:t>
            </a:r>
            <a:endParaRPr lang="en-US" dirty="0"/>
          </a:p>
        </p:txBody>
      </p:sp>
      <p:sp>
        <p:nvSpPr>
          <p:cNvPr id="3" name="Content Placeholder 2"/>
          <p:cNvSpPr>
            <a:spLocks noGrp="1"/>
          </p:cNvSpPr>
          <p:nvPr>
            <p:ph idx="1"/>
          </p:nvPr>
        </p:nvSpPr>
        <p:spPr>
          <a:xfrm>
            <a:off x="409009" y="2941320"/>
            <a:ext cx="11565924" cy="3352800"/>
          </a:xfrm>
        </p:spPr>
        <p:txBody>
          <a:bodyPr>
            <a:normAutofit/>
          </a:bodyPr>
          <a:lstStyle/>
          <a:p>
            <a:pPr marL="228600" indent="0" algn="ctr">
              <a:spcAft>
                <a:spcPts val="0"/>
              </a:spcAft>
              <a:buNone/>
            </a:pPr>
            <a:r>
              <a:rPr lang="en-US" sz="3200" b="1" dirty="0" smtClean="0">
                <a:latin typeface="Times New Roman"/>
                <a:ea typeface="Times New Roman"/>
              </a:rPr>
              <a:t>CRUSH </a:t>
            </a:r>
            <a:r>
              <a:rPr lang="en-US" sz="3200" b="1" dirty="0">
                <a:latin typeface="Times New Roman"/>
                <a:ea typeface="Times New Roman"/>
              </a:rPr>
              <a:t>SYNDROME </a:t>
            </a:r>
            <a:r>
              <a:rPr lang="en-US" sz="3200" b="1" dirty="0" smtClean="0">
                <a:latin typeface="Times New Roman"/>
                <a:ea typeface="Times New Roman"/>
              </a:rPr>
              <a:t>TRAUMA</a:t>
            </a:r>
            <a:r>
              <a:rPr lang="en-US" sz="3200" b="1" dirty="0">
                <a:latin typeface="Times New Roman"/>
                <a:ea typeface="Times New Roman"/>
              </a:rPr>
              <a:t> </a:t>
            </a:r>
            <a:endParaRPr lang="en-US" sz="3200" dirty="0">
              <a:latin typeface="Times New Roman"/>
              <a:ea typeface="Times New Roman"/>
            </a:endParaRPr>
          </a:p>
          <a:p>
            <a:pPr marL="342900" lvl="0" indent="-342900">
              <a:buClrTx/>
              <a:buFont typeface="Symbol"/>
              <a:buChar char=""/>
            </a:pPr>
            <a:r>
              <a:rPr lang="en-US" sz="3200" b="1" dirty="0">
                <a:ea typeface="Times New Roman"/>
              </a:rPr>
              <a:t>History:</a:t>
            </a:r>
            <a:r>
              <a:rPr lang="en-US" sz="3200" dirty="0">
                <a:ea typeface="Times New Roman"/>
              </a:rPr>
              <a:t> Entrapped or under an extreme load and crushed.</a:t>
            </a:r>
            <a:endParaRPr lang="en-US" sz="3200" dirty="0"/>
          </a:p>
          <a:p>
            <a:pPr marL="342900" lvl="0" indent="-342900">
              <a:buClrTx/>
              <a:buFont typeface="Symbol"/>
              <a:buChar char=""/>
            </a:pPr>
            <a:r>
              <a:rPr lang="en-US" sz="3200" dirty="0">
                <a:ea typeface="Times New Roman"/>
              </a:rPr>
              <a:t>♦ Contact MCP immediately and prior to relieving the load</a:t>
            </a:r>
            <a:r>
              <a:rPr lang="en-US" sz="3200" dirty="0" smtClean="0">
                <a:ea typeface="Times New Roman"/>
              </a:rPr>
              <a:t>.</a:t>
            </a:r>
          </a:p>
          <a:p>
            <a:pPr marL="342900" lvl="0" indent="-342900">
              <a:buClrTx/>
              <a:buFont typeface="Symbol"/>
              <a:buChar char=""/>
            </a:pPr>
            <a:r>
              <a:rPr lang="en-US" sz="3200" b="1" dirty="0">
                <a:ea typeface="Times New Roman"/>
              </a:rPr>
              <a:t>♦ Consider </a:t>
            </a:r>
            <a:r>
              <a:rPr lang="en-US" sz="3200" b="1" dirty="0" smtClean="0">
                <a:ea typeface="Times New Roman"/>
              </a:rPr>
              <a:t>sedation:</a:t>
            </a:r>
            <a:endParaRPr lang="en-US" sz="3200" dirty="0" smtClean="0"/>
          </a:p>
          <a:p>
            <a:pPr marL="457200" lvl="1" indent="0" algn="just" fontAlgn="base">
              <a:spcAft>
                <a:spcPts val="0"/>
              </a:spcAft>
              <a:buSzPts val="1100"/>
              <a:buNone/>
              <a:tabLst>
                <a:tab pos="228600" algn="l"/>
                <a:tab pos="685800" algn="l"/>
              </a:tabLst>
            </a:pPr>
            <a:r>
              <a:rPr lang="en-US" sz="3200" b="1" dirty="0" smtClean="0">
                <a:solidFill>
                  <a:schemeClr val="tx1"/>
                </a:solidFill>
                <a:latin typeface="Times New Roman"/>
                <a:ea typeface="Times New Roman"/>
              </a:rPr>
              <a:t>A</a:t>
            </a:r>
            <a:r>
              <a:rPr lang="en-US" sz="3200" b="1" dirty="0" smtClean="0">
                <a:latin typeface="Times New Roman"/>
                <a:ea typeface="Times New Roman"/>
              </a:rPr>
              <a:t>  Ketamine 250 mg IM, </a:t>
            </a:r>
            <a:r>
              <a:rPr lang="en-US" sz="3200" dirty="0" smtClean="0">
                <a:latin typeface="Times New Roman"/>
                <a:ea typeface="Times New Roman"/>
              </a:rPr>
              <a:t>may repeat after 2 minutes</a:t>
            </a:r>
          </a:p>
          <a:p>
            <a:pPr lvl="1" algn="just">
              <a:spcAft>
                <a:spcPts val="0"/>
              </a:spcAft>
              <a:buClr>
                <a:srgbClr val="FF00FF"/>
              </a:buClr>
              <a:buFont typeface="Times New Roman"/>
              <a:buChar char="P"/>
              <a:tabLst>
                <a:tab pos="228600" algn="l"/>
                <a:tab pos="685800" algn="l"/>
              </a:tabLst>
            </a:pPr>
            <a:r>
              <a:rPr lang="en-US" sz="3200" b="1" dirty="0" smtClean="0">
                <a:solidFill>
                  <a:srgbClr val="FF00FF"/>
                </a:solidFill>
                <a:latin typeface="Times New Roman"/>
                <a:ea typeface="Times New Roman"/>
              </a:rPr>
              <a:t>   Ketamine </a:t>
            </a:r>
            <a:r>
              <a:rPr lang="en-US" sz="3200" b="1" dirty="0">
                <a:solidFill>
                  <a:srgbClr val="FF00FF"/>
                </a:solidFill>
                <a:latin typeface="Times New Roman"/>
                <a:ea typeface="Times New Roman"/>
              </a:rPr>
              <a:t>5 mg/kg IM, </a:t>
            </a:r>
            <a:r>
              <a:rPr lang="en-US" sz="3200" dirty="0">
                <a:solidFill>
                  <a:srgbClr val="FF00FF"/>
                </a:solidFill>
                <a:latin typeface="Times New Roman"/>
                <a:ea typeface="Times New Roman"/>
              </a:rPr>
              <a:t>max dose of  500 mg</a:t>
            </a:r>
            <a:endParaRPr lang="en-US" sz="3200" dirty="0">
              <a:latin typeface="Times New Roman"/>
              <a:ea typeface="Times New Roman"/>
            </a:endParaRPr>
          </a:p>
          <a:p>
            <a:pPr marL="109728" indent="0">
              <a:buNone/>
            </a:pPr>
            <a:endParaRPr lang="en-US" sz="3200" dirty="0"/>
          </a:p>
        </p:txBody>
      </p:sp>
    </p:spTree>
    <p:extLst>
      <p:ext uri="{BB962C8B-B14F-4D97-AF65-F5344CB8AC3E}">
        <p14:creationId xmlns:p14="http://schemas.microsoft.com/office/powerpoint/2010/main" val="1539582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1" y="535049"/>
            <a:ext cx="11358330" cy="836552"/>
          </a:xfrm>
        </p:spPr>
        <p:txBody>
          <a:bodyPr>
            <a:normAutofit fontScale="90000"/>
          </a:bodyPr>
          <a:lstStyle/>
          <a:p>
            <a:r>
              <a:rPr lang="en-US" b="1" cap="all" dirty="0" smtClean="0"/>
              <a:t>Anaphylaxis</a:t>
            </a:r>
            <a:r>
              <a:rPr lang="en-US" cap="none" dirty="0" smtClean="0"/>
              <a:t>: weight ranges and doses modified</a:t>
            </a:r>
            <a:endParaRPr lang="en-US" dirty="0"/>
          </a:p>
        </p:txBody>
      </p:sp>
      <p:sp>
        <p:nvSpPr>
          <p:cNvPr id="3" name="Content Placeholder 2"/>
          <p:cNvSpPr>
            <a:spLocks noGrp="1"/>
          </p:cNvSpPr>
          <p:nvPr>
            <p:ph idx="1"/>
          </p:nvPr>
        </p:nvSpPr>
        <p:spPr>
          <a:xfrm>
            <a:off x="370703" y="1359243"/>
            <a:ext cx="11343502" cy="5498757"/>
          </a:xfrm>
        </p:spPr>
        <p:txBody>
          <a:bodyPr>
            <a:normAutofit/>
          </a:bodyPr>
          <a:lstStyle/>
          <a:p>
            <a:pPr marL="457200" lvl="0" indent="-457200" algn="just" fontAlgn="base">
              <a:spcAft>
                <a:spcPts val="0"/>
              </a:spcAft>
              <a:buClrTx/>
              <a:buSzPct val="100000"/>
              <a:buFont typeface="Times New Roman" panose="02020603050405020304" pitchFamily="18" charset="0"/>
              <a:buChar char="●"/>
              <a:tabLst>
                <a:tab pos="457200" algn="l"/>
              </a:tabLst>
            </a:pPr>
            <a:r>
              <a:rPr lang="en-US" sz="2800" dirty="0" smtClean="0">
                <a:latin typeface="Times New Roman"/>
                <a:ea typeface="Times New Roman"/>
                <a:cs typeface="Symbol"/>
              </a:rPr>
              <a:t>If </a:t>
            </a:r>
            <a:r>
              <a:rPr lang="en-US" sz="2800" dirty="0">
                <a:latin typeface="Times New Roman"/>
                <a:ea typeface="Times New Roman"/>
                <a:cs typeface="Symbol"/>
              </a:rPr>
              <a:t>severe allergic reaction</a:t>
            </a:r>
            <a:r>
              <a:rPr lang="en-US" sz="2800" dirty="0" smtClean="0">
                <a:latin typeface="Times New Roman"/>
                <a:ea typeface="Times New Roman"/>
                <a:cs typeface="Symbol"/>
              </a:rPr>
              <a:t>:</a:t>
            </a:r>
            <a:endParaRPr lang="en-US" dirty="0">
              <a:latin typeface="Times New Roman"/>
              <a:ea typeface="Times New Roman"/>
              <a:cs typeface="Symbol"/>
            </a:endParaRPr>
          </a:p>
          <a:p>
            <a:pPr marL="635508" lvl="1" indent="-342900" algn="just" fontAlgn="base" hangingPunct="0">
              <a:buClr>
                <a:srgbClr val="FF00FF"/>
              </a:buClr>
              <a:buSzPct val="90000"/>
              <a:buFont typeface="Symbol"/>
              <a:buChar char=""/>
              <a:tabLst>
                <a:tab pos="457200" algn="l"/>
                <a:tab pos="685800" algn="l"/>
              </a:tabLst>
            </a:pPr>
            <a:r>
              <a:rPr lang="en-US" dirty="0">
                <a:solidFill>
                  <a:srgbClr val="FF00FF"/>
                </a:solidFill>
                <a:uFill>
                  <a:solidFill>
                    <a:srgbClr val="FFFFFF"/>
                  </a:solidFill>
                </a:uFill>
                <a:latin typeface="Times New Roman"/>
                <a:ea typeface="Times New Roman"/>
                <a:cs typeface="Symbol"/>
              </a:rPr>
              <a:t> If &lt; 15 kg,</a:t>
            </a:r>
            <a:r>
              <a:rPr lang="en-US" b="1" dirty="0">
                <a:solidFill>
                  <a:srgbClr val="FF00FF"/>
                </a:solidFill>
                <a:uFill>
                  <a:solidFill>
                    <a:srgbClr val="FFFFFF"/>
                  </a:solidFill>
                </a:uFill>
                <a:latin typeface="Times New Roman"/>
                <a:ea typeface="Times New Roman"/>
                <a:cs typeface="Symbol"/>
              </a:rPr>
              <a:t> EpiPen Jr or Epi (1:1,000) 0.01 mg/kg IM (</a:t>
            </a:r>
            <a:r>
              <a:rPr lang="en-US" dirty="0">
                <a:solidFill>
                  <a:srgbClr val="FF00FF"/>
                </a:solidFill>
                <a:uFill>
                  <a:solidFill>
                    <a:srgbClr val="FFFFFF"/>
                  </a:solidFill>
                </a:uFill>
                <a:latin typeface="Times New Roman"/>
                <a:ea typeface="Times New Roman"/>
                <a:cs typeface="Symbol"/>
              </a:rPr>
              <a:t>max</a:t>
            </a:r>
            <a:r>
              <a:rPr lang="en-US" b="1" dirty="0">
                <a:solidFill>
                  <a:srgbClr val="FF00FF"/>
                </a:solidFill>
                <a:uFill>
                  <a:solidFill>
                    <a:srgbClr val="FFFFFF"/>
                  </a:solidFill>
                </a:uFill>
                <a:latin typeface="Times New Roman"/>
                <a:ea typeface="Times New Roman"/>
                <a:cs typeface="Symbol"/>
              </a:rPr>
              <a:t> </a:t>
            </a:r>
            <a:r>
              <a:rPr lang="en-US" dirty="0">
                <a:solidFill>
                  <a:srgbClr val="FF00FF"/>
                </a:solidFill>
                <a:uFill>
                  <a:solidFill>
                    <a:srgbClr val="FFFFFF"/>
                  </a:solidFill>
                </a:uFill>
                <a:latin typeface="Times New Roman"/>
                <a:ea typeface="Times New Roman"/>
                <a:cs typeface="Symbol"/>
              </a:rPr>
              <a:t>0.15 mg). </a:t>
            </a:r>
            <a:endParaRPr lang="en-US" dirty="0">
              <a:uFill>
                <a:solidFill>
                  <a:srgbClr val="FFFFFF"/>
                </a:solidFill>
              </a:uFill>
              <a:latin typeface="Times New Roman"/>
              <a:ea typeface="Times New Roman"/>
              <a:cs typeface="Symbol"/>
            </a:endParaRPr>
          </a:p>
          <a:p>
            <a:pPr marL="635508" lvl="1" indent="-342900" algn="just" fontAlgn="base" hangingPunct="0">
              <a:buClr>
                <a:srgbClr val="FF00FF"/>
              </a:buClr>
              <a:buSzPct val="90000"/>
              <a:buFont typeface="Symbol"/>
              <a:buChar char=""/>
              <a:tabLst>
                <a:tab pos="457200" algn="l"/>
                <a:tab pos="685800" algn="l"/>
              </a:tabLst>
            </a:pPr>
            <a:r>
              <a:rPr lang="en-US" dirty="0">
                <a:solidFill>
                  <a:srgbClr val="FF00FF"/>
                </a:solidFill>
                <a:uFill>
                  <a:solidFill>
                    <a:srgbClr val="FFFFFF"/>
                  </a:solidFill>
                </a:uFill>
                <a:latin typeface="Times New Roman"/>
                <a:ea typeface="Times New Roman"/>
                <a:cs typeface="Symbol"/>
              </a:rPr>
              <a:t> If ≥ 15 kg and &lt; 30 kg, Adult EpiPen or Epi (1:1,000) 0.01 mg/kg IM (max 0.3 mg)</a:t>
            </a:r>
          </a:p>
          <a:p>
            <a:pPr marL="749808" lvl="1" indent="-457200" algn="just" fontAlgn="base" hangingPunct="0">
              <a:buClr>
                <a:srgbClr val="FF00FF"/>
              </a:buClr>
              <a:buSzPct val="100000"/>
              <a:buFont typeface="Symbol"/>
              <a:buChar char="¨"/>
              <a:tabLst>
                <a:tab pos="457200" algn="l"/>
                <a:tab pos="685800" algn="l"/>
              </a:tabLst>
            </a:pPr>
            <a:r>
              <a:rPr lang="en-US" dirty="0">
                <a:solidFill>
                  <a:srgbClr val="FF00FF"/>
                </a:solidFill>
                <a:uFill>
                  <a:solidFill>
                    <a:srgbClr val="FFFFFF"/>
                  </a:solidFill>
                </a:uFill>
                <a:latin typeface="Times New Roman"/>
                <a:ea typeface="Times New Roman"/>
                <a:cs typeface="Symbol"/>
              </a:rPr>
              <a:t>May repeat</a:t>
            </a:r>
            <a:r>
              <a:rPr lang="en-US" b="1" dirty="0">
                <a:solidFill>
                  <a:srgbClr val="FF00FF"/>
                </a:solidFill>
                <a:uFill>
                  <a:solidFill>
                    <a:srgbClr val="FFFFFF"/>
                  </a:solidFill>
                </a:uFill>
                <a:latin typeface="Times New Roman"/>
                <a:ea typeface="Times New Roman"/>
                <a:cs typeface="Symbol"/>
              </a:rPr>
              <a:t> Epi (1:1,000) 0.01 mg/kg IM (</a:t>
            </a:r>
            <a:r>
              <a:rPr lang="en-US" dirty="0">
                <a:solidFill>
                  <a:srgbClr val="FF00FF"/>
                </a:solidFill>
                <a:uFill>
                  <a:solidFill>
                    <a:srgbClr val="FFFFFF"/>
                  </a:solidFill>
                </a:uFill>
                <a:latin typeface="Times New Roman"/>
                <a:ea typeface="Times New Roman"/>
                <a:cs typeface="Symbol"/>
              </a:rPr>
              <a:t>max</a:t>
            </a:r>
            <a:r>
              <a:rPr lang="en-US" b="1" dirty="0">
                <a:solidFill>
                  <a:srgbClr val="FF00FF"/>
                </a:solidFill>
                <a:uFill>
                  <a:solidFill>
                    <a:srgbClr val="FFFFFF"/>
                  </a:solidFill>
                </a:uFill>
                <a:latin typeface="Times New Roman"/>
                <a:ea typeface="Times New Roman"/>
                <a:cs typeface="Symbol"/>
              </a:rPr>
              <a:t> </a:t>
            </a:r>
            <a:r>
              <a:rPr lang="en-US" dirty="0">
                <a:solidFill>
                  <a:srgbClr val="FF00FF"/>
                </a:solidFill>
                <a:uFill>
                  <a:solidFill>
                    <a:srgbClr val="FFFFFF"/>
                  </a:solidFill>
                </a:uFill>
                <a:latin typeface="Times New Roman"/>
                <a:ea typeface="Times New Roman"/>
                <a:cs typeface="Symbol"/>
              </a:rPr>
              <a:t>0.5 mg)</a:t>
            </a:r>
            <a:r>
              <a:rPr lang="en-US" b="1" dirty="0">
                <a:solidFill>
                  <a:srgbClr val="FF00FF"/>
                </a:solidFill>
                <a:uFill>
                  <a:solidFill>
                    <a:srgbClr val="FFFFFF"/>
                  </a:solidFill>
                </a:uFill>
                <a:latin typeface="Times New Roman"/>
                <a:ea typeface="Times New Roman"/>
                <a:cs typeface="Symbol"/>
              </a:rPr>
              <a:t> </a:t>
            </a:r>
            <a:r>
              <a:rPr lang="en-US" dirty="0">
                <a:solidFill>
                  <a:srgbClr val="FF00FF"/>
                </a:solidFill>
                <a:uFill>
                  <a:solidFill>
                    <a:srgbClr val="FFFFFF"/>
                  </a:solidFill>
                </a:uFill>
                <a:latin typeface="Times New Roman"/>
                <a:ea typeface="Times New Roman"/>
                <a:cs typeface="Symbol"/>
              </a:rPr>
              <a:t>after 5 minutes</a:t>
            </a:r>
            <a:r>
              <a:rPr lang="en-US" b="1" dirty="0">
                <a:solidFill>
                  <a:srgbClr val="FF00FF"/>
                </a:solidFill>
                <a:uFill>
                  <a:solidFill>
                    <a:srgbClr val="FFFFFF"/>
                  </a:solidFill>
                </a:uFill>
                <a:latin typeface="Times New Roman"/>
                <a:ea typeface="Times New Roman"/>
                <a:cs typeface="Symbol"/>
              </a:rPr>
              <a:t>.</a:t>
            </a:r>
            <a:r>
              <a:rPr lang="en-US" sz="3200" dirty="0">
                <a:latin typeface="Times New Roman"/>
                <a:ea typeface="Times New Roman"/>
                <a:cs typeface="Symbol"/>
              </a:rPr>
              <a:t> </a:t>
            </a:r>
          </a:p>
          <a:p>
            <a:pPr marL="0" lvl="0" indent="0" algn="just" fontAlgn="base">
              <a:spcAft>
                <a:spcPts val="0"/>
              </a:spcAft>
              <a:buClrTx/>
              <a:buSzPct val="100000"/>
              <a:buNone/>
              <a:tabLst>
                <a:tab pos="457200" algn="l"/>
              </a:tabLst>
            </a:pPr>
            <a:endParaRPr lang="en-US" sz="2800" dirty="0" smtClean="0">
              <a:latin typeface="Times New Roman"/>
              <a:ea typeface="Times New Roman"/>
              <a:cs typeface="Symbol"/>
            </a:endParaRPr>
          </a:p>
          <a:p>
            <a:pPr marL="457200" indent="-457200" algn="just" fontAlgn="base">
              <a:buClrTx/>
              <a:buSzPct val="100000"/>
              <a:buFont typeface="Times New Roman" panose="02020603050405020304" pitchFamily="18" charset="0"/>
              <a:buChar char="●"/>
              <a:tabLst>
                <a:tab pos="457200" algn="l"/>
              </a:tabLst>
            </a:pPr>
            <a:r>
              <a:rPr lang="en-US" dirty="0">
                <a:latin typeface="Times New Roman"/>
                <a:ea typeface="Times New Roman"/>
                <a:cs typeface="Symbol"/>
              </a:rPr>
              <a:t>If</a:t>
            </a:r>
            <a:r>
              <a:rPr lang="en-US" b="1" dirty="0">
                <a:latin typeface="Times New Roman"/>
                <a:ea typeface="Times New Roman"/>
                <a:cs typeface="Symbol"/>
              </a:rPr>
              <a:t> ≥</a:t>
            </a:r>
            <a:r>
              <a:rPr lang="en-US" dirty="0">
                <a:latin typeface="Times New Roman"/>
                <a:ea typeface="Times New Roman"/>
                <a:cs typeface="Symbol"/>
              </a:rPr>
              <a:t> 30 kg, give both</a:t>
            </a:r>
            <a:r>
              <a:rPr lang="en-US" b="1" dirty="0">
                <a:latin typeface="Times New Roman"/>
                <a:ea typeface="Times New Roman"/>
                <a:cs typeface="Symbol"/>
              </a:rPr>
              <a:t> Adult EpiPen and EpiPen Jr or</a:t>
            </a:r>
            <a:r>
              <a:rPr lang="en-US" dirty="0">
                <a:latin typeface="Times New Roman"/>
                <a:ea typeface="Times New Roman"/>
                <a:cs typeface="Symbol"/>
              </a:rPr>
              <a:t> </a:t>
            </a:r>
            <a:r>
              <a:rPr lang="en-US" b="1" dirty="0">
                <a:latin typeface="Times New Roman"/>
                <a:ea typeface="Times New Roman"/>
                <a:cs typeface="Symbol"/>
              </a:rPr>
              <a:t>Epi (1:1,000) 0.5 mg IM </a:t>
            </a:r>
            <a:endParaRPr lang="en-US" dirty="0">
              <a:latin typeface="Times New Roman"/>
              <a:ea typeface="Times New Roman"/>
              <a:cs typeface="Symbol"/>
            </a:endParaRPr>
          </a:p>
          <a:p>
            <a:pPr marL="457200" indent="-457200" algn="just" fontAlgn="base">
              <a:buClrTx/>
              <a:buSzPct val="100000"/>
              <a:buFont typeface="Times New Roman" panose="02020603050405020304" pitchFamily="18" charset="0"/>
              <a:buChar char="●"/>
              <a:tabLst>
                <a:tab pos="457200" algn="l"/>
              </a:tabLst>
            </a:pPr>
            <a:r>
              <a:rPr lang="en-US" dirty="0">
                <a:latin typeface="Times New Roman"/>
                <a:ea typeface="Times New Roman"/>
                <a:cs typeface="Symbol"/>
                <a:sym typeface="Symbol"/>
              </a:rPr>
              <a:t></a:t>
            </a:r>
            <a:r>
              <a:rPr lang="en-US" b="1" dirty="0">
                <a:latin typeface="Times New Roman"/>
                <a:ea typeface="Times New Roman"/>
                <a:cs typeface="Symbol"/>
              </a:rPr>
              <a:t> </a:t>
            </a:r>
            <a:r>
              <a:rPr lang="en-US" dirty="0">
                <a:latin typeface="Times New Roman"/>
                <a:ea typeface="Times New Roman"/>
                <a:cs typeface="Symbol"/>
              </a:rPr>
              <a:t>May repeat</a:t>
            </a:r>
            <a:r>
              <a:rPr lang="en-US" b="1" dirty="0">
                <a:latin typeface="Times New Roman"/>
                <a:ea typeface="Times New Roman"/>
                <a:cs typeface="Symbol"/>
              </a:rPr>
              <a:t> Epi (1:1,000) 0.5 mg IM </a:t>
            </a:r>
            <a:r>
              <a:rPr lang="en-US" dirty="0">
                <a:latin typeface="Times New Roman"/>
                <a:ea typeface="Times New Roman"/>
                <a:cs typeface="Symbol"/>
              </a:rPr>
              <a:t>after 5 minutes</a:t>
            </a:r>
            <a:r>
              <a:rPr lang="en-US" b="1" dirty="0">
                <a:latin typeface="Times New Roman"/>
                <a:ea typeface="Times New Roman"/>
                <a:cs typeface="Symbol"/>
              </a:rPr>
              <a:t>.</a:t>
            </a:r>
          </a:p>
          <a:p>
            <a:pPr marL="457200" lvl="0" indent="-457200" algn="just" fontAlgn="base" hangingPunct="0">
              <a:spcAft>
                <a:spcPts val="0"/>
              </a:spcAft>
              <a:buClrTx/>
              <a:buSzPct val="90000"/>
              <a:buFont typeface="Times New Roman" panose="02020603050405020304" pitchFamily="18" charset="0"/>
              <a:buChar char="A"/>
              <a:tabLst>
                <a:tab pos="457200" algn="l"/>
              </a:tabLst>
            </a:pPr>
            <a:r>
              <a:rPr lang="en-US" sz="3200" dirty="0" smtClean="0">
                <a:latin typeface="Times New Roman"/>
                <a:ea typeface="Times New Roman"/>
              </a:rPr>
              <a:t> If </a:t>
            </a:r>
            <a:r>
              <a:rPr lang="en-US" sz="3200" dirty="0">
                <a:latin typeface="Times New Roman"/>
                <a:ea typeface="Times New Roman"/>
              </a:rPr>
              <a:t>patient remains hypotensive after IV fluid, </a:t>
            </a:r>
            <a:r>
              <a:rPr lang="en-US" sz="3200" b="1" dirty="0">
                <a:latin typeface="Times New Roman"/>
                <a:ea typeface="Times New Roman"/>
              </a:rPr>
              <a:t>Epi (1:10,000) 0.1 mg, slow IV, </a:t>
            </a:r>
            <a:r>
              <a:rPr lang="en-US" sz="3200" dirty="0">
                <a:latin typeface="Times New Roman"/>
                <a:ea typeface="Times New Roman"/>
              </a:rPr>
              <a:t>every 3 minutes up to 0.5 </a:t>
            </a:r>
            <a:r>
              <a:rPr lang="en-US" sz="3200" dirty="0" smtClean="0">
                <a:latin typeface="Times New Roman"/>
                <a:ea typeface="Times New Roman"/>
              </a:rPr>
              <a:t>mg</a:t>
            </a:r>
            <a:endParaRPr lang="en-US" sz="3200" dirty="0">
              <a:latin typeface="Times New Roman"/>
              <a:ea typeface="Times New Roman"/>
            </a:endParaRPr>
          </a:p>
        </p:txBody>
      </p:sp>
    </p:spTree>
    <p:extLst>
      <p:ext uri="{BB962C8B-B14F-4D97-AF65-F5344CB8AC3E}">
        <p14:creationId xmlns:p14="http://schemas.microsoft.com/office/powerpoint/2010/main" val="3772012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07452"/>
            <a:ext cx="11289956" cy="642550"/>
          </a:xfrm>
        </p:spPr>
        <p:txBody>
          <a:bodyPr>
            <a:normAutofit fontScale="90000"/>
          </a:bodyPr>
          <a:lstStyle/>
          <a:p>
            <a:r>
              <a:rPr lang="en-US" b="1" cap="all" dirty="0" smtClean="0"/>
              <a:t>OD or Poisoning</a:t>
            </a:r>
            <a:r>
              <a:rPr lang="en-US" dirty="0" smtClean="0"/>
              <a:t>: </a:t>
            </a:r>
            <a:r>
              <a:rPr lang="en-US" dirty="0"/>
              <a:t>A</a:t>
            </a:r>
            <a:r>
              <a:rPr lang="en-US" cap="none" dirty="0" smtClean="0"/>
              <a:t>dded Routes for Initial Narcan</a:t>
            </a:r>
            <a:endParaRPr lang="en-US" dirty="0"/>
          </a:p>
        </p:txBody>
      </p:sp>
      <p:sp>
        <p:nvSpPr>
          <p:cNvPr id="3" name="Content Placeholder 2"/>
          <p:cNvSpPr>
            <a:spLocks noGrp="1"/>
          </p:cNvSpPr>
          <p:nvPr>
            <p:ph idx="1"/>
          </p:nvPr>
        </p:nvSpPr>
        <p:spPr>
          <a:xfrm>
            <a:off x="321277" y="1235677"/>
            <a:ext cx="11430000" cy="5338118"/>
          </a:xfrm>
        </p:spPr>
        <p:txBody>
          <a:bodyPr>
            <a:noAutofit/>
          </a:bodyPr>
          <a:lstStyle/>
          <a:p>
            <a:pPr marL="0" algn="just">
              <a:spcAft>
                <a:spcPts val="0"/>
              </a:spcAft>
              <a:buClrTx/>
              <a:buSzPct val="130000"/>
            </a:pPr>
            <a:r>
              <a:rPr lang="en-US" b="1" dirty="0">
                <a:latin typeface="Times New Roman"/>
                <a:ea typeface="Times New Roman"/>
              </a:rPr>
              <a:t>Narcotic Overdose</a:t>
            </a:r>
            <a:endParaRPr lang="en-US" dirty="0">
              <a:latin typeface="Times New Roman"/>
              <a:ea typeface="Times New Roman"/>
            </a:endParaRPr>
          </a:p>
          <a:p>
            <a:pPr marL="342900" lvl="0" indent="-342900" algn="just">
              <a:spcAft>
                <a:spcPts val="0"/>
              </a:spcAft>
              <a:buClrTx/>
              <a:buFont typeface="Symbol"/>
              <a:buChar char=""/>
              <a:tabLst>
                <a:tab pos="457200" algn="l"/>
              </a:tabLst>
            </a:pPr>
            <a:r>
              <a:rPr lang="en-US" dirty="0">
                <a:latin typeface="Times New Roman"/>
                <a:ea typeface="Times New Roman"/>
                <a:cs typeface="Symbol"/>
              </a:rPr>
              <a:t>If patient has a pulse, </a:t>
            </a:r>
            <a:r>
              <a:rPr lang="en-US" b="1" dirty="0">
                <a:latin typeface="Times New Roman"/>
                <a:ea typeface="Times New Roman"/>
                <a:cs typeface="Symbol"/>
              </a:rPr>
              <a:t>Naloxone</a:t>
            </a:r>
            <a:r>
              <a:rPr lang="en-US" dirty="0">
                <a:latin typeface="Times New Roman"/>
                <a:ea typeface="Times New Roman"/>
                <a:cs typeface="Symbol"/>
              </a:rPr>
              <a:t> should be administered </a:t>
            </a:r>
            <a:r>
              <a:rPr lang="en-US" i="1" dirty="0">
                <a:latin typeface="Times New Roman"/>
                <a:ea typeface="Times New Roman"/>
                <a:cs typeface="Symbol"/>
              </a:rPr>
              <a:t>before</a:t>
            </a:r>
            <a:r>
              <a:rPr lang="en-US" dirty="0">
                <a:latin typeface="Times New Roman"/>
                <a:ea typeface="Times New Roman"/>
                <a:cs typeface="Symbol"/>
              </a:rPr>
              <a:t> inserting an ETT.</a:t>
            </a:r>
          </a:p>
          <a:p>
            <a:pPr marL="342900" lvl="0" indent="-342900" algn="just">
              <a:spcAft>
                <a:spcPts val="0"/>
              </a:spcAft>
              <a:buClrTx/>
              <a:buFont typeface="Symbol"/>
              <a:buChar char=""/>
              <a:tabLst>
                <a:tab pos="457200" algn="l"/>
              </a:tabLst>
            </a:pPr>
            <a:r>
              <a:rPr lang="en-US" dirty="0">
                <a:latin typeface="Times New Roman"/>
                <a:ea typeface="Times New Roman"/>
                <a:cs typeface="Symbol"/>
              </a:rPr>
              <a:t>Consider patient restraint before administration of </a:t>
            </a:r>
            <a:r>
              <a:rPr lang="en-US" b="1" dirty="0">
                <a:latin typeface="Times New Roman"/>
                <a:ea typeface="Times New Roman"/>
                <a:cs typeface="Symbol"/>
              </a:rPr>
              <a:t>Naloxone</a:t>
            </a:r>
            <a:r>
              <a:rPr lang="en-US" dirty="0">
                <a:latin typeface="Times New Roman"/>
                <a:ea typeface="Times New Roman"/>
                <a:cs typeface="Symbol"/>
              </a:rPr>
              <a:t>:</a:t>
            </a:r>
          </a:p>
          <a:p>
            <a:pPr marL="457200" lvl="0" indent="-457200" algn="just" fontAlgn="base" hangingPunct="0">
              <a:spcAft>
                <a:spcPts val="0"/>
              </a:spcAft>
              <a:buClrTx/>
              <a:buSzPct val="100000"/>
              <a:buFont typeface="Times New Roman" panose="02020603050405020304" pitchFamily="18" charset="0"/>
              <a:buChar char="A"/>
              <a:tabLst>
                <a:tab pos="685800" algn="l"/>
              </a:tabLst>
            </a:pPr>
            <a:r>
              <a:rPr lang="en-US" dirty="0">
                <a:latin typeface="Times New Roman"/>
                <a:ea typeface="Times New Roman"/>
              </a:rPr>
              <a:t>If respirations are impaired or there is suspicion of narcotic overdose, administer </a:t>
            </a:r>
            <a:r>
              <a:rPr lang="en-US" b="1" dirty="0">
                <a:latin typeface="Times New Roman"/>
                <a:ea typeface="Times New Roman"/>
              </a:rPr>
              <a:t>Naloxone, </a:t>
            </a:r>
            <a:r>
              <a:rPr lang="en-US" dirty="0">
                <a:latin typeface="Times New Roman"/>
                <a:ea typeface="Times New Roman"/>
              </a:rPr>
              <a:t>up to</a:t>
            </a:r>
            <a:r>
              <a:rPr lang="en-US" b="1" dirty="0">
                <a:latin typeface="Times New Roman"/>
                <a:ea typeface="Times New Roman"/>
              </a:rPr>
              <a:t> 2 mg IN, 2 mg IV</a:t>
            </a:r>
            <a:r>
              <a:rPr lang="en-US" dirty="0">
                <a:latin typeface="Times New Roman"/>
                <a:ea typeface="Times New Roman"/>
              </a:rPr>
              <a:t> or</a:t>
            </a:r>
            <a:r>
              <a:rPr lang="en-US" b="1" dirty="0">
                <a:latin typeface="Times New Roman"/>
                <a:ea typeface="Times New Roman"/>
              </a:rPr>
              <a:t> 4 mg IM.</a:t>
            </a:r>
            <a:endParaRPr lang="en-US" dirty="0">
              <a:latin typeface="Times New Roman"/>
              <a:ea typeface="Times New Roman"/>
            </a:endParaRPr>
          </a:p>
          <a:p>
            <a:pPr marL="342900" lvl="0" indent="-342900" algn="just" fontAlgn="base" hangingPunct="0">
              <a:spcAft>
                <a:spcPts val="0"/>
              </a:spcAft>
              <a:buClrTx/>
              <a:buSzPct val="100000"/>
              <a:buFont typeface="Times New Roman"/>
              <a:buChar char="A"/>
              <a:tabLst>
                <a:tab pos="685800" algn="l"/>
              </a:tabLst>
            </a:pPr>
            <a:r>
              <a:rPr lang="en-US" dirty="0">
                <a:latin typeface="Times New Roman"/>
                <a:ea typeface="Times New Roman"/>
              </a:rPr>
              <a:t>If respirations don’t improve after three minutes,  </a:t>
            </a:r>
            <a:r>
              <a:rPr lang="en-US" b="1" dirty="0">
                <a:latin typeface="Times New Roman"/>
                <a:ea typeface="Times New Roman"/>
              </a:rPr>
              <a:t>Naloxone 2 mg IV</a:t>
            </a:r>
            <a:r>
              <a:rPr lang="en-US" dirty="0">
                <a:latin typeface="Times New Roman"/>
                <a:ea typeface="Times New Roman"/>
              </a:rPr>
              <a:t> or </a:t>
            </a:r>
            <a:r>
              <a:rPr lang="en-US" b="1" dirty="0" smtClean="0">
                <a:latin typeface="Times New Roman"/>
                <a:ea typeface="Times New Roman"/>
              </a:rPr>
              <a:t>4mg </a:t>
            </a:r>
            <a:r>
              <a:rPr lang="en-US" b="1" dirty="0">
                <a:latin typeface="Times New Roman"/>
                <a:ea typeface="Times New Roman"/>
              </a:rPr>
              <a:t>IM. </a:t>
            </a:r>
            <a:r>
              <a:rPr lang="en-US" dirty="0">
                <a:latin typeface="Times New Roman"/>
                <a:ea typeface="Times New Roman"/>
              </a:rPr>
              <a:t>Titrate to adequate respirations.  </a:t>
            </a:r>
          </a:p>
          <a:p>
            <a:pPr marL="342900" lvl="0" indent="-342900" algn="just" fontAlgn="base" hangingPunct="0">
              <a:spcAft>
                <a:spcPts val="0"/>
              </a:spcAft>
              <a:buClrTx/>
              <a:buSzPct val="100000"/>
              <a:buFont typeface="Times New Roman"/>
              <a:buChar char="A"/>
              <a:tabLst>
                <a:tab pos="685800" algn="l"/>
              </a:tabLst>
            </a:pPr>
            <a:r>
              <a:rPr lang="en-US" dirty="0" smtClean="0">
                <a:latin typeface="Times New Roman"/>
                <a:ea typeface="Times New Roman"/>
              </a:rPr>
              <a:t>May </a:t>
            </a:r>
            <a:r>
              <a:rPr lang="en-US" dirty="0">
                <a:latin typeface="Times New Roman"/>
                <a:ea typeface="Times New Roman"/>
              </a:rPr>
              <a:t>repeat Naloxone doses.</a:t>
            </a:r>
          </a:p>
          <a:p>
            <a:pPr marL="342900" lvl="0" indent="-342900" algn="just">
              <a:spcAft>
                <a:spcPts val="0"/>
              </a:spcAft>
              <a:buFont typeface="Symbol"/>
              <a:buChar char=""/>
              <a:tabLst>
                <a:tab pos="457200" algn="l"/>
              </a:tabLst>
            </a:pPr>
            <a:endParaRPr lang="en-US" dirty="0" smtClean="0">
              <a:latin typeface="Times New Roman"/>
              <a:ea typeface="Times New Roman"/>
              <a:cs typeface="Symbol"/>
            </a:endParaRPr>
          </a:p>
          <a:p>
            <a:pPr marL="342900" lvl="0" indent="-342900" algn="just">
              <a:spcAft>
                <a:spcPts val="0"/>
              </a:spcAft>
              <a:buClrTx/>
              <a:buFont typeface="Symbol"/>
              <a:buChar char=""/>
              <a:tabLst>
                <a:tab pos="457200" algn="l"/>
              </a:tabLst>
            </a:pPr>
            <a:r>
              <a:rPr lang="en-US" dirty="0" smtClean="0">
                <a:latin typeface="Times New Roman"/>
                <a:ea typeface="Times New Roman"/>
                <a:cs typeface="Symbol"/>
              </a:rPr>
              <a:t>After </a:t>
            </a:r>
            <a:r>
              <a:rPr lang="en-US" dirty="0">
                <a:latin typeface="Times New Roman"/>
                <a:ea typeface="Times New Roman"/>
                <a:cs typeface="Symbol"/>
              </a:rPr>
              <a:t>administration of </a:t>
            </a:r>
            <a:r>
              <a:rPr lang="en-US" b="1" dirty="0">
                <a:latin typeface="Times New Roman"/>
                <a:ea typeface="Times New Roman"/>
                <a:cs typeface="Symbol"/>
              </a:rPr>
              <a:t>Naloxone</a:t>
            </a:r>
            <a:r>
              <a:rPr lang="en-US" dirty="0">
                <a:latin typeface="Times New Roman"/>
                <a:ea typeface="Times New Roman"/>
                <a:cs typeface="Symbol"/>
              </a:rPr>
              <a:t>, patient transport by EMS is encouraged.</a:t>
            </a:r>
          </a:p>
          <a:p>
            <a:endParaRPr lang="en-US" dirty="0"/>
          </a:p>
        </p:txBody>
      </p:sp>
    </p:spTree>
    <p:extLst>
      <p:ext uri="{BB962C8B-B14F-4D97-AF65-F5344CB8AC3E}">
        <p14:creationId xmlns:p14="http://schemas.microsoft.com/office/powerpoint/2010/main" val="4248547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685800"/>
            <a:ext cx="10972800" cy="1066800"/>
          </a:xfrm>
        </p:spPr>
        <p:txBody>
          <a:bodyPr/>
          <a:lstStyle/>
          <a:p>
            <a:r>
              <a:rPr lang="en-US" dirty="0"/>
              <a:t>OD or </a:t>
            </a:r>
            <a:r>
              <a:rPr lang="en-US" dirty="0" smtClean="0"/>
              <a:t>Poisoning (cont.)</a:t>
            </a:r>
            <a:endParaRPr lang="en-US" dirty="0"/>
          </a:p>
        </p:txBody>
      </p:sp>
      <p:sp>
        <p:nvSpPr>
          <p:cNvPr id="3" name="Content Placeholder 2"/>
          <p:cNvSpPr>
            <a:spLocks noGrp="1"/>
          </p:cNvSpPr>
          <p:nvPr>
            <p:ph idx="1"/>
          </p:nvPr>
        </p:nvSpPr>
        <p:spPr/>
        <p:txBody>
          <a:bodyPr/>
          <a:lstStyle/>
          <a:p>
            <a:pPr marL="0" indent="0" algn="just">
              <a:buClr>
                <a:srgbClr val="FF00FF"/>
              </a:buClr>
              <a:buNone/>
              <a:tabLst>
                <a:tab pos="685800" algn="l"/>
              </a:tabLst>
            </a:pPr>
            <a:r>
              <a:rPr lang="en-US" sz="2400" b="1" dirty="0">
                <a:latin typeface="Times New Roman"/>
                <a:ea typeface="Times New Roman"/>
              </a:rPr>
              <a:t>Narcotic </a:t>
            </a:r>
            <a:r>
              <a:rPr lang="en-US" sz="2400" b="1" dirty="0" smtClean="0">
                <a:latin typeface="Times New Roman"/>
                <a:ea typeface="Times New Roman"/>
              </a:rPr>
              <a:t>Overdose – Pediatric</a:t>
            </a:r>
          </a:p>
          <a:p>
            <a:pPr marL="0" indent="0" algn="just">
              <a:buClr>
                <a:srgbClr val="FF00FF"/>
              </a:buClr>
              <a:buNone/>
              <a:tabLst>
                <a:tab pos="685800" algn="l"/>
              </a:tabLst>
            </a:pPr>
            <a:endParaRPr lang="en-US" sz="2400" dirty="0">
              <a:latin typeface="Times New Roman"/>
              <a:ea typeface="Times New Roman"/>
            </a:endParaRPr>
          </a:p>
          <a:p>
            <a:pPr marL="342900" lvl="0" indent="-342900" algn="just">
              <a:spcAft>
                <a:spcPts val="0"/>
              </a:spcAft>
              <a:buClr>
                <a:srgbClr val="FF00FF"/>
              </a:buClr>
              <a:buFont typeface="Symbol"/>
              <a:buChar char=""/>
              <a:tabLst>
                <a:tab pos="685800" algn="l"/>
              </a:tabLst>
            </a:pPr>
            <a:r>
              <a:rPr lang="en-US" sz="2400" b="1" dirty="0" smtClean="0">
                <a:solidFill>
                  <a:srgbClr val="FF00FF"/>
                </a:solidFill>
                <a:latin typeface="Times New Roman"/>
                <a:ea typeface="Times New Roman"/>
                <a:cs typeface="Symbol"/>
              </a:rPr>
              <a:t>Naloxone</a:t>
            </a:r>
            <a:r>
              <a:rPr lang="en-US" sz="2400" b="1" dirty="0">
                <a:solidFill>
                  <a:srgbClr val="FF00FF"/>
                </a:solidFill>
                <a:latin typeface="Times New Roman"/>
                <a:ea typeface="Times New Roman"/>
                <a:cs typeface="Symbol"/>
              </a:rPr>
              <a:t>:</a:t>
            </a:r>
            <a:endParaRPr lang="en-US" sz="2400" dirty="0">
              <a:latin typeface="Times New Roman"/>
              <a:ea typeface="Times New Roman"/>
              <a:cs typeface="Symbol"/>
            </a:endParaRPr>
          </a:p>
          <a:p>
            <a:pPr lvl="1" algn="just">
              <a:spcAft>
                <a:spcPts val="0"/>
              </a:spcAft>
              <a:buClr>
                <a:srgbClr val="FF00FF"/>
              </a:buClr>
              <a:buFont typeface="Courier New"/>
              <a:buChar char="o"/>
              <a:tabLst>
                <a:tab pos="914400" algn="l"/>
              </a:tabLst>
            </a:pPr>
            <a:r>
              <a:rPr lang="en-US" sz="2400" b="1" dirty="0">
                <a:solidFill>
                  <a:srgbClr val="FF00FF"/>
                </a:solidFill>
                <a:latin typeface="Times New Roman"/>
                <a:ea typeface="Times New Roman"/>
              </a:rPr>
              <a:t>≤ 20 kg 0.1 mg/kg  IN, IV, IM  </a:t>
            </a:r>
            <a:r>
              <a:rPr lang="en-US" sz="2400" dirty="0">
                <a:solidFill>
                  <a:srgbClr val="FF00FF"/>
                </a:solidFill>
                <a:latin typeface="Times New Roman"/>
                <a:ea typeface="Times New Roman"/>
              </a:rPr>
              <a:t>(max dose 2</a:t>
            </a:r>
            <a:r>
              <a:rPr lang="en-US" sz="2400" baseline="-25000" dirty="0">
                <a:solidFill>
                  <a:srgbClr val="FF00FF"/>
                </a:solidFill>
                <a:latin typeface="Times New Roman"/>
                <a:ea typeface="Times New Roman"/>
              </a:rPr>
              <a:t> </a:t>
            </a:r>
            <a:r>
              <a:rPr lang="en-US" sz="2400" dirty="0">
                <a:solidFill>
                  <a:srgbClr val="FF00FF"/>
                </a:solidFill>
                <a:latin typeface="Times New Roman"/>
                <a:ea typeface="Times New Roman"/>
              </a:rPr>
              <a:t>mg), may repeat x one</a:t>
            </a:r>
            <a:endParaRPr lang="en-US" sz="2400" dirty="0">
              <a:latin typeface="Times New Roman"/>
              <a:ea typeface="Times New Roman"/>
            </a:endParaRPr>
          </a:p>
          <a:p>
            <a:pPr lvl="1" algn="just">
              <a:spcAft>
                <a:spcPts val="0"/>
              </a:spcAft>
              <a:buClr>
                <a:srgbClr val="FF00FF"/>
              </a:buClr>
              <a:buFont typeface="Courier New"/>
              <a:buChar char="o"/>
              <a:tabLst>
                <a:tab pos="914400" algn="l"/>
              </a:tabLst>
            </a:pPr>
            <a:r>
              <a:rPr lang="en-US" sz="2400" dirty="0">
                <a:solidFill>
                  <a:srgbClr val="FF00FF"/>
                </a:solidFill>
                <a:latin typeface="Times New Roman"/>
                <a:ea typeface="Times New Roman"/>
              </a:rPr>
              <a:t>&gt; 20 kg </a:t>
            </a:r>
            <a:r>
              <a:rPr lang="en-US" sz="2400" b="1" dirty="0">
                <a:solidFill>
                  <a:srgbClr val="FF00FF"/>
                </a:solidFill>
                <a:latin typeface="Times New Roman"/>
                <a:ea typeface="Times New Roman"/>
              </a:rPr>
              <a:t>2 mg,  IN, IV, IM,  </a:t>
            </a:r>
            <a:r>
              <a:rPr lang="en-US" sz="2400" dirty="0">
                <a:solidFill>
                  <a:srgbClr val="FF00FF"/>
                </a:solidFill>
                <a:latin typeface="Times New Roman"/>
                <a:ea typeface="Times New Roman"/>
              </a:rPr>
              <a:t>may repeat x one</a:t>
            </a:r>
            <a:r>
              <a:rPr lang="en-US" sz="2400" b="1" dirty="0">
                <a:solidFill>
                  <a:srgbClr val="FF00FF"/>
                </a:solidFill>
                <a:latin typeface="Times New Roman"/>
                <a:ea typeface="Times New Roman"/>
              </a:rPr>
              <a:t>      </a:t>
            </a:r>
            <a:endParaRPr lang="en-US" sz="2400" dirty="0">
              <a:latin typeface="Times New Roman"/>
              <a:ea typeface="Times New Roman"/>
            </a:endParaRPr>
          </a:p>
          <a:p>
            <a:pPr lvl="1" algn="just">
              <a:spcAft>
                <a:spcPts val="0"/>
              </a:spcAft>
              <a:buClr>
                <a:srgbClr val="FF00FF"/>
              </a:buClr>
              <a:buFont typeface="Courier New"/>
              <a:buChar char="o"/>
              <a:tabLst>
                <a:tab pos="914400" algn="l"/>
              </a:tabLst>
            </a:pPr>
            <a:r>
              <a:rPr lang="en-US" sz="2400" b="1" dirty="0">
                <a:solidFill>
                  <a:srgbClr val="FF00FF"/>
                </a:solidFill>
                <a:latin typeface="Times New Roman"/>
                <a:ea typeface="Times New Roman"/>
              </a:rPr>
              <a:t>Naloxone slow IV </a:t>
            </a:r>
            <a:r>
              <a:rPr lang="en-US" sz="2400" dirty="0">
                <a:solidFill>
                  <a:srgbClr val="FF00FF"/>
                </a:solidFill>
                <a:latin typeface="Times New Roman"/>
                <a:ea typeface="Times New Roman"/>
              </a:rPr>
              <a:t>is preferred, but it</a:t>
            </a:r>
            <a:r>
              <a:rPr lang="en-US" sz="2400" b="1" dirty="0">
                <a:solidFill>
                  <a:srgbClr val="FF00FF"/>
                </a:solidFill>
                <a:latin typeface="Times New Roman"/>
                <a:ea typeface="Times New Roman"/>
              </a:rPr>
              <a:t> </a:t>
            </a:r>
            <a:r>
              <a:rPr lang="en-US" sz="2400" dirty="0">
                <a:solidFill>
                  <a:srgbClr val="FF00FF"/>
                </a:solidFill>
                <a:latin typeface="Times New Roman"/>
                <a:ea typeface="Times New Roman"/>
              </a:rPr>
              <a:t>may be given </a:t>
            </a:r>
            <a:r>
              <a:rPr lang="en-US" sz="2400" b="1" dirty="0">
                <a:solidFill>
                  <a:srgbClr val="FF00FF"/>
                </a:solidFill>
                <a:latin typeface="Times New Roman"/>
                <a:ea typeface="Times New Roman"/>
              </a:rPr>
              <a:t>IN</a:t>
            </a:r>
            <a:r>
              <a:rPr lang="en-US" sz="2400" dirty="0">
                <a:solidFill>
                  <a:srgbClr val="FF00FF"/>
                </a:solidFill>
                <a:latin typeface="Times New Roman"/>
                <a:ea typeface="Times New Roman"/>
              </a:rPr>
              <a:t> before</a:t>
            </a:r>
            <a:r>
              <a:rPr lang="en-US" sz="2400" b="1" dirty="0">
                <a:solidFill>
                  <a:srgbClr val="FF00FF"/>
                </a:solidFill>
                <a:latin typeface="Times New Roman"/>
                <a:ea typeface="Times New Roman"/>
              </a:rPr>
              <a:t> IV</a:t>
            </a:r>
            <a:r>
              <a:rPr lang="en-US" sz="2400" dirty="0">
                <a:solidFill>
                  <a:srgbClr val="FF00FF"/>
                </a:solidFill>
                <a:latin typeface="Times New Roman"/>
                <a:ea typeface="Times New Roman"/>
              </a:rPr>
              <a:t> is established.</a:t>
            </a:r>
            <a:endParaRPr lang="en-US" sz="2400" dirty="0">
              <a:latin typeface="Times New Roman"/>
              <a:ea typeface="Times New Roman"/>
            </a:endParaRPr>
          </a:p>
          <a:p>
            <a:pPr lvl="1" algn="just">
              <a:spcAft>
                <a:spcPts val="0"/>
              </a:spcAft>
              <a:buClr>
                <a:srgbClr val="FF00FF"/>
              </a:buClr>
              <a:buFont typeface="Courier New"/>
              <a:buChar char="o"/>
              <a:tabLst>
                <a:tab pos="914400" algn="l"/>
              </a:tabLst>
            </a:pPr>
            <a:r>
              <a:rPr lang="en-US" sz="2400" dirty="0">
                <a:solidFill>
                  <a:srgbClr val="FF00FF"/>
                </a:solidFill>
                <a:latin typeface="Times New Roman"/>
                <a:ea typeface="Times New Roman"/>
              </a:rPr>
              <a:t>Titrate to adequate respirations.</a:t>
            </a:r>
            <a:endParaRPr lang="en-US" sz="2400" dirty="0">
              <a:latin typeface="Times New Roman"/>
              <a:ea typeface="Times New Roman"/>
            </a:endParaRPr>
          </a:p>
          <a:p>
            <a:pPr lvl="1" algn="just">
              <a:spcAft>
                <a:spcPts val="0"/>
              </a:spcAft>
              <a:buClr>
                <a:srgbClr val="FF00FF"/>
              </a:buClr>
              <a:buFont typeface="Courier New"/>
              <a:buChar char="o"/>
              <a:tabLst>
                <a:tab pos="914400" algn="l"/>
              </a:tabLst>
            </a:pPr>
            <a:r>
              <a:rPr lang="en-US" sz="2400" dirty="0">
                <a:solidFill>
                  <a:srgbClr val="FF00FF"/>
                </a:solidFill>
                <a:latin typeface="Times New Roman"/>
                <a:ea typeface="Times New Roman"/>
              </a:rPr>
              <a:t>If using </a:t>
            </a:r>
            <a:r>
              <a:rPr lang="en-US" sz="2400" b="1" dirty="0">
                <a:solidFill>
                  <a:srgbClr val="FF00FF"/>
                </a:solidFill>
                <a:latin typeface="Times New Roman"/>
                <a:ea typeface="Times New Roman"/>
              </a:rPr>
              <a:t>IN </a:t>
            </a:r>
            <a:r>
              <a:rPr lang="en-US" sz="2400" dirty="0">
                <a:solidFill>
                  <a:srgbClr val="FF00FF"/>
                </a:solidFill>
                <a:latin typeface="Times New Roman"/>
                <a:ea typeface="Times New Roman"/>
              </a:rPr>
              <a:t>route and respirations don’t improve after 3 minutes, establish </a:t>
            </a:r>
            <a:r>
              <a:rPr lang="en-US" sz="2400" b="1" dirty="0">
                <a:solidFill>
                  <a:srgbClr val="FF00FF"/>
                </a:solidFill>
                <a:latin typeface="Times New Roman"/>
                <a:ea typeface="Times New Roman"/>
              </a:rPr>
              <a:t>IV </a:t>
            </a:r>
            <a:r>
              <a:rPr lang="en-US" sz="2400" dirty="0">
                <a:solidFill>
                  <a:srgbClr val="FF00FF"/>
                </a:solidFill>
                <a:latin typeface="Times New Roman"/>
                <a:ea typeface="Times New Roman"/>
              </a:rPr>
              <a:t>and administer </a:t>
            </a:r>
            <a:r>
              <a:rPr lang="en-US" sz="2400" b="1" dirty="0">
                <a:solidFill>
                  <a:srgbClr val="FF00FF"/>
                </a:solidFill>
                <a:latin typeface="Times New Roman"/>
                <a:ea typeface="Times New Roman"/>
              </a:rPr>
              <a:t>IV</a:t>
            </a:r>
            <a:r>
              <a:rPr lang="en-US" sz="2400" dirty="0">
                <a:solidFill>
                  <a:srgbClr val="FF00FF"/>
                </a:solidFill>
                <a:latin typeface="Times New Roman"/>
                <a:ea typeface="Times New Roman"/>
              </a:rPr>
              <a:t> dose.</a:t>
            </a:r>
            <a:endParaRPr lang="en-US" sz="2400" dirty="0">
              <a:latin typeface="Times New Roman"/>
              <a:ea typeface="Times New Roman"/>
            </a:endParaRPr>
          </a:p>
          <a:p>
            <a:endParaRPr lang="en-US" dirty="0"/>
          </a:p>
        </p:txBody>
      </p:sp>
    </p:spTree>
    <p:extLst>
      <p:ext uri="{BB962C8B-B14F-4D97-AF65-F5344CB8AC3E}">
        <p14:creationId xmlns:p14="http://schemas.microsoft.com/office/powerpoint/2010/main" val="3336967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84206"/>
            <a:ext cx="10131425" cy="1173891"/>
          </a:xfrm>
        </p:spPr>
        <p:txBody>
          <a:bodyPr/>
          <a:lstStyle/>
          <a:p>
            <a:r>
              <a:rPr lang="en-US" dirty="0" smtClean="0"/>
              <a:t>OD name changed to Stimulant OD</a:t>
            </a:r>
            <a:endParaRPr lang="en-US" dirty="0"/>
          </a:p>
        </p:txBody>
      </p:sp>
      <p:sp>
        <p:nvSpPr>
          <p:cNvPr id="3" name="Content Placeholder 2"/>
          <p:cNvSpPr>
            <a:spLocks noGrp="1"/>
          </p:cNvSpPr>
          <p:nvPr>
            <p:ph idx="1"/>
          </p:nvPr>
        </p:nvSpPr>
        <p:spPr/>
        <p:txBody>
          <a:bodyPr/>
          <a:lstStyle/>
          <a:p>
            <a:pPr marL="0" algn="just">
              <a:spcAft>
                <a:spcPts val="0"/>
              </a:spcAft>
              <a:buClrTx/>
            </a:pPr>
            <a:r>
              <a:rPr lang="en-US" sz="3200" b="1" dirty="0">
                <a:latin typeface="Times New Roman"/>
                <a:ea typeface="Times New Roman"/>
              </a:rPr>
              <a:t>Stimulant Overdose </a:t>
            </a:r>
            <a:r>
              <a:rPr lang="en-US" sz="3200" dirty="0">
                <a:latin typeface="Times New Roman"/>
                <a:ea typeface="Times New Roman"/>
              </a:rPr>
              <a:t>(cocaine, methamphetamines,</a:t>
            </a:r>
            <a:r>
              <a:rPr lang="en-US" sz="3200" b="1" dirty="0">
                <a:latin typeface="Times New Roman"/>
                <a:ea typeface="Times New Roman"/>
              </a:rPr>
              <a:t> </a:t>
            </a:r>
            <a:r>
              <a:rPr lang="en-US" sz="3200" dirty="0">
                <a:latin typeface="Times New Roman"/>
                <a:ea typeface="Times New Roman"/>
              </a:rPr>
              <a:t>amphetamines, crack cocaine):</a:t>
            </a:r>
          </a:p>
          <a:p>
            <a:endParaRPr lang="en-US" dirty="0"/>
          </a:p>
        </p:txBody>
      </p:sp>
    </p:spTree>
    <p:extLst>
      <p:ext uri="{BB962C8B-B14F-4D97-AF65-F5344CB8AC3E}">
        <p14:creationId xmlns:p14="http://schemas.microsoft.com/office/powerpoint/2010/main" val="3864235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205" y="3291839"/>
            <a:ext cx="10261875" cy="2935965"/>
          </a:xfrm>
        </p:spPr>
        <p:txBody>
          <a:bodyPr/>
          <a:lstStyle/>
          <a:p>
            <a:pPr marL="0" indent="0" algn="ctr">
              <a:spcAft>
                <a:spcPts val="0"/>
              </a:spcAft>
              <a:buNone/>
            </a:pPr>
            <a:r>
              <a:rPr lang="en-US" sz="3600" b="1" dirty="0">
                <a:latin typeface="Times New Roman"/>
              </a:rPr>
              <a:t>OBSTETRICAL EMERGENCIES</a:t>
            </a:r>
          </a:p>
          <a:p>
            <a:pPr marL="0" indent="0">
              <a:spcAft>
                <a:spcPts val="0"/>
              </a:spcAft>
              <a:buNone/>
            </a:pPr>
            <a:r>
              <a:rPr lang="en-US" sz="3600" dirty="0">
                <a:latin typeface="Times New Roman"/>
                <a:ea typeface="Times New Roman"/>
              </a:rPr>
              <a:t> </a:t>
            </a:r>
            <a:endParaRPr lang="en-US" sz="3600" dirty="0" smtClean="0">
              <a:latin typeface="Times New Roman"/>
              <a:ea typeface="Times New Roman"/>
            </a:endParaRPr>
          </a:p>
          <a:p>
            <a:pPr marL="342900" lvl="0" indent="-342900" algn="ctr">
              <a:spcAft>
                <a:spcPts val="0"/>
              </a:spcAft>
              <a:buClrTx/>
              <a:buFont typeface="Symbol"/>
              <a:buChar char=""/>
              <a:tabLst>
                <a:tab pos="457200" algn="l"/>
              </a:tabLst>
            </a:pPr>
            <a:r>
              <a:rPr lang="en-US" sz="3600" b="1" dirty="0" smtClean="0">
                <a:latin typeface="Times New Roman"/>
                <a:ea typeface="Times New Roman"/>
                <a:cs typeface="Symbol"/>
              </a:rPr>
              <a:t>ABSOLUTELY NO PREGNANT PATIENTS TO DAYTON CHILDREN’S HOSPITAL</a:t>
            </a:r>
            <a:endParaRPr lang="en-US" sz="3600" dirty="0" smtClean="0">
              <a:latin typeface="Times New Roman"/>
              <a:ea typeface="Times New Roman"/>
              <a:cs typeface="Symbol"/>
            </a:endParaRPr>
          </a:p>
          <a:p>
            <a:pPr algn="ct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398" y="706275"/>
            <a:ext cx="4306561"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160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09459"/>
            <a:ext cx="10131425" cy="1272746"/>
          </a:xfrm>
        </p:spPr>
        <p:txBody>
          <a:bodyPr/>
          <a:lstStyle/>
          <a:p>
            <a:r>
              <a:rPr lang="en-US" dirty="0" smtClean="0"/>
              <a:t>Transferring Patients Into The ED</a:t>
            </a:r>
            <a:endParaRPr lang="en-US" dirty="0"/>
          </a:p>
        </p:txBody>
      </p:sp>
      <p:sp>
        <p:nvSpPr>
          <p:cNvPr id="3" name="Content Placeholder 2"/>
          <p:cNvSpPr>
            <a:spLocks noGrp="1"/>
          </p:cNvSpPr>
          <p:nvPr>
            <p:ph idx="1"/>
          </p:nvPr>
        </p:nvSpPr>
        <p:spPr>
          <a:xfrm>
            <a:off x="465669" y="1402081"/>
            <a:ext cx="10000396" cy="5049520"/>
          </a:xfrm>
        </p:spPr>
        <p:txBody>
          <a:bodyPr>
            <a:normAutofit/>
          </a:bodyPr>
          <a:lstStyle/>
          <a:p>
            <a:pPr>
              <a:buClrTx/>
            </a:pPr>
            <a:r>
              <a:rPr lang="en-US" sz="2400" dirty="0" smtClean="0"/>
              <a:t>For all patients, especially those who are intubated, provide a summary report. For any department whose monitors have summary capabilities, that summary report must be presented with the patient. </a:t>
            </a:r>
          </a:p>
          <a:p>
            <a:pPr lvl="1"/>
            <a:r>
              <a:rPr lang="en-US" sz="2000" dirty="0" smtClean="0">
                <a:solidFill>
                  <a:srgbClr val="FF0000"/>
                </a:solidFill>
              </a:rPr>
              <a:t>Any patient in respiratory distress on oxygen or whose O</a:t>
            </a:r>
            <a:r>
              <a:rPr lang="en-US" sz="2000" baseline="-25000" dirty="0" smtClean="0">
                <a:solidFill>
                  <a:srgbClr val="FF0000"/>
                </a:solidFill>
              </a:rPr>
              <a:t>2</a:t>
            </a:r>
            <a:r>
              <a:rPr lang="en-US" sz="2000" dirty="0" smtClean="0">
                <a:solidFill>
                  <a:srgbClr val="FF0000"/>
                </a:solidFill>
              </a:rPr>
              <a:t> sats indicate a need for oxygen, shall remain on oxygen until care is transferred to the hospital.</a:t>
            </a:r>
          </a:p>
          <a:p>
            <a:pPr lvl="1"/>
            <a:r>
              <a:rPr lang="en-US" sz="2000" dirty="0" smtClean="0"/>
              <a:t>Help to </a:t>
            </a:r>
            <a:r>
              <a:rPr lang="en-US" sz="2000" dirty="0"/>
              <a:t>e</a:t>
            </a:r>
            <a:r>
              <a:rPr lang="en-US" sz="2000" dirty="0" smtClean="0"/>
              <a:t>nsure adequate ventilation &amp; oxygenation.</a:t>
            </a:r>
          </a:p>
          <a:p>
            <a:pPr lvl="1"/>
            <a:r>
              <a:rPr lang="en-US" sz="2000" dirty="0" smtClean="0"/>
              <a:t>Help to </a:t>
            </a:r>
            <a:r>
              <a:rPr lang="en-US" sz="2000" dirty="0"/>
              <a:t>i</a:t>
            </a:r>
            <a:r>
              <a:rPr lang="en-US" sz="2000" dirty="0" smtClean="0"/>
              <a:t>dentify </a:t>
            </a:r>
            <a:r>
              <a:rPr lang="en-US" sz="2000" dirty="0"/>
              <a:t>t</a:t>
            </a:r>
            <a:r>
              <a:rPr lang="en-US" sz="2000" dirty="0" smtClean="0"/>
              <a:t>ube </a:t>
            </a:r>
            <a:r>
              <a:rPr lang="en-US" sz="2000" dirty="0"/>
              <a:t>d</a:t>
            </a:r>
            <a:r>
              <a:rPr lang="en-US" sz="2000" dirty="0" smtClean="0"/>
              <a:t>isplacement during patient transfer. </a:t>
            </a:r>
          </a:p>
          <a:p>
            <a:pPr lvl="1"/>
            <a:r>
              <a:rPr lang="en-US" sz="2000" dirty="0" smtClean="0"/>
              <a:t>Print a summary </a:t>
            </a:r>
            <a:r>
              <a:rPr lang="en-US" sz="2000" dirty="0"/>
              <a:t>r</a:t>
            </a:r>
            <a:r>
              <a:rPr lang="en-US" sz="2000" dirty="0" smtClean="0"/>
              <a:t>eport </a:t>
            </a:r>
            <a:r>
              <a:rPr lang="en-US" sz="2000" dirty="0"/>
              <a:t>t</a:t>
            </a:r>
            <a:r>
              <a:rPr lang="en-US" sz="2000" dirty="0" smtClean="0"/>
              <a:t>o include ETCO2 </a:t>
            </a:r>
            <a:r>
              <a:rPr lang="en-US" sz="2000" dirty="0"/>
              <a:t>r</a:t>
            </a:r>
            <a:r>
              <a:rPr lang="en-US" sz="2000" dirty="0" smtClean="0"/>
              <a:t>eadings. </a:t>
            </a:r>
          </a:p>
          <a:p>
            <a:pPr lvl="1"/>
            <a:endParaRPr lang="en-US" sz="2000" dirty="0" smtClean="0"/>
          </a:p>
          <a:p>
            <a:pPr lvl="1"/>
            <a:r>
              <a:rPr lang="en-US" sz="2000" dirty="0" smtClean="0"/>
              <a:t>Attach summary report to EMS run sheet.</a:t>
            </a:r>
            <a:endParaRPr lang="en-US" sz="2000" dirty="0"/>
          </a:p>
          <a:p>
            <a:pPr lvl="2"/>
            <a:r>
              <a:rPr lang="en-US" dirty="0" smtClean="0">
                <a:solidFill>
                  <a:srgbClr val="FF0000"/>
                </a:solidFill>
              </a:rPr>
              <a:t>Transferring patients to the hospital</a:t>
            </a:r>
          </a:p>
          <a:p>
            <a:pPr marL="704088" lvl="2" indent="0">
              <a:buNone/>
            </a:pPr>
            <a:r>
              <a:rPr lang="en-US" dirty="0">
                <a:solidFill>
                  <a:srgbClr val="FF0000"/>
                </a:solidFill>
              </a:rPr>
              <a:t> </a:t>
            </a:r>
            <a:r>
              <a:rPr lang="en-US" dirty="0" smtClean="0">
                <a:solidFill>
                  <a:srgbClr val="FF0000"/>
                </a:solidFill>
              </a:rPr>
              <a:t>   continues to be a problem.</a:t>
            </a:r>
            <a:endParaRPr lang="en-US" dirty="0">
              <a:solidFill>
                <a:srgbClr val="FF0000"/>
              </a:solidFill>
            </a:endParaRPr>
          </a:p>
          <a:p>
            <a:pPr lvl="1"/>
            <a:endParaRPr lang="en-US" dirty="0" smtClean="0"/>
          </a:p>
          <a:p>
            <a:pPr lvl="1"/>
            <a:endParaRPr lang="en-US" dirty="0"/>
          </a:p>
          <a:p>
            <a:pPr lvl="1"/>
            <a:endParaRPr lang="en-US" dirty="0" smtClean="0"/>
          </a:p>
          <a:p>
            <a:pPr lvl="1"/>
            <a:endParaRPr lang="en-US" dirty="0"/>
          </a:p>
          <a:p>
            <a:pPr marL="457200" lvl="1" indent="0">
              <a:buNone/>
            </a:pPr>
            <a:endParaRPr lang="en-US" dirty="0" smtClean="0"/>
          </a:p>
          <a:p>
            <a:pPr marL="457200" lvl="1"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914" y="3170594"/>
            <a:ext cx="4413250" cy="3504121"/>
          </a:xfrm>
          <a:prstGeom prst="rect">
            <a:avLst/>
          </a:prstGeom>
        </p:spPr>
      </p:pic>
      <p:pic>
        <p:nvPicPr>
          <p:cNvPr id="4" name="Picture 3"/>
          <p:cNvPicPr>
            <a:picLocks noChangeAspect="1"/>
          </p:cNvPicPr>
          <p:nvPr/>
        </p:nvPicPr>
        <p:blipFill>
          <a:blip r:embed="rId3"/>
          <a:stretch>
            <a:fillRect/>
          </a:stretch>
        </p:blipFill>
        <p:spPr>
          <a:xfrm>
            <a:off x="10622280" y="778192"/>
            <a:ext cx="1143391" cy="1090821"/>
          </a:xfrm>
          <a:prstGeom prst="rect">
            <a:avLst/>
          </a:prstGeom>
        </p:spPr>
      </p:pic>
    </p:spTree>
    <p:extLst>
      <p:ext uri="{BB962C8B-B14F-4D97-AF65-F5344CB8AC3E}">
        <p14:creationId xmlns:p14="http://schemas.microsoft.com/office/powerpoint/2010/main" val="33992065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883920"/>
            <a:ext cx="10972800" cy="1066800"/>
          </a:xfrm>
        </p:spPr>
        <p:txBody>
          <a:bodyPr/>
          <a:lstStyle/>
          <a:p>
            <a:r>
              <a:rPr lang="en-US" dirty="0" smtClean="0"/>
              <a:t>Abdominal Pain:</a:t>
            </a:r>
            <a:endParaRPr lang="en-US" dirty="0"/>
          </a:p>
        </p:txBody>
      </p:sp>
      <p:sp>
        <p:nvSpPr>
          <p:cNvPr id="3" name="Content Placeholder 2"/>
          <p:cNvSpPr>
            <a:spLocks noGrp="1"/>
          </p:cNvSpPr>
          <p:nvPr>
            <p:ph idx="1"/>
          </p:nvPr>
        </p:nvSpPr>
        <p:spPr>
          <a:xfrm>
            <a:off x="571294" y="2883472"/>
            <a:ext cx="10985157" cy="2587688"/>
          </a:xfrm>
        </p:spPr>
        <p:txBody>
          <a:bodyPr/>
          <a:lstStyle/>
          <a:p>
            <a:pPr marL="342900" lvl="0" indent="-342900" algn="just">
              <a:spcAft>
                <a:spcPts val="0"/>
              </a:spcAft>
              <a:buClrTx/>
              <a:buFont typeface="Symbol"/>
              <a:buChar char=""/>
              <a:tabLst>
                <a:tab pos="457200" algn="l"/>
              </a:tabLst>
            </a:pPr>
            <a:r>
              <a:rPr lang="en-US" sz="3600" dirty="0">
                <a:latin typeface="Times New Roman"/>
                <a:ea typeface="Times New Roman"/>
                <a:cs typeface="Symbol"/>
              </a:rPr>
              <a:t>Ensure an abdominal exam which includes inspection, auscultation and palpation is performed and documented on every patient with abdominal pain. </a:t>
            </a:r>
          </a:p>
        </p:txBody>
      </p:sp>
    </p:spTree>
    <p:extLst>
      <p:ext uri="{BB962C8B-B14F-4D97-AF65-F5344CB8AC3E}">
        <p14:creationId xmlns:p14="http://schemas.microsoft.com/office/powerpoint/2010/main" val="1384323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31985"/>
            <a:ext cx="10131425" cy="1062682"/>
          </a:xfrm>
        </p:spPr>
        <p:txBody>
          <a:bodyPr/>
          <a:lstStyle/>
          <a:p>
            <a:r>
              <a:rPr lang="en-US" dirty="0" smtClean="0"/>
              <a:t>Apparent Life Threatening Event - </a:t>
            </a:r>
            <a:r>
              <a:rPr lang="en-US" b="1" dirty="0" smtClean="0"/>
              <a:t>ALTE</a:t>
            </a:r>
            <a:endParaRPr lang="en-US" b="1" dirty="0"/>
          </a:p>
        </p:txBody>
      </p:sp>
      <p:sp>
        <p:nvSpPr>
          <p:cNvPr id="3" name="Content Placeholder 2"/>
          <p:cNvSpPr>
            <a:spLocks noGrp="1"/>
          </p:cNvSpPr>
          <p:nvPr>
            <p:ph idx="1"/>
          </p:nvPr>
        </p:nvSpPr>
        <p:spPr>
          <a:xfrm>
            <a:off x="279675" y="1224966"/>
            <a:ext cx="11677135" cy="6005383"/>
          </a:xfrm>
        </p:spPr>
        <p:txBody>
          <a:bodyPr>
            <a:normAutofit lnSpcReduction="10000"/>
          </a:bodyPr>
          <a:lstStyle/>
          <a:p>
            <a:pPr marL="0" algn="just">
              <a:spcAft>
                <a:spcPts val="0"/>
              </a:spcAft>
              <a:buClr>
                <a:srgbClr val="FF00FF"/>
              </a:buClr>
            </a:pPr>
            <a:r>
              <a:rPr lang="en-US" dirty="0" smtClean="0">
                <a:solidFill>
                  <a:srgbClr val="FF00FF"/>
                </a:solidFill>
                <a:latin typeface="Times New Roman"/>
                <a:ea typeface="Times New Roman"/>
              </a:rPr>
              <a:t>An </a:t>
            </a:r>
            <a:r>
              <a:rPr lang="en-US" dirty="0">
                <a:solidFill>
                  <a:srgbClr val="FF00FF"/>
                </a:solidFill>
                <a:latin typeface="Times New Roman"/>
                <a:ea typeface="Times New Roman"/>
              </a:rPr>
              <a:t>Apparent Life Threatening Event involves any infant &lt; 1 year of age that is witnessed with a frightening event by an observer and involves some combination of the following</a:t>
            </a:r>
            <a:r>
              <a:rPr lang="en-US" dirty="0" smtClean="0">
                <a:solidFill>
                  <a:srgbClr val="FF00FF"/>
                </a:solidFill>
                <a:latin typeface="Times New Roman"/>
                <a:ea typeface="Times New Roman"/>
              </a:rPr>
              <a:t>:</a:t>
            </a:r>
            <a:endParaRPr lang="en-US" sz="2000" dirty="0" smtClean="0">
              <a:latin typeface="Times New Roman"/>
              <a:ea typeface="Times New Roman"/>
            </a:endParaRPr>
          </a:p>
          <a:p>
            <a:pPr marL="457200" algn="just">
              <a:spcAft>
                <a:spcPts val="0"/>
              </a:spcAft>
              <a:buClr>
                <a:srgbClr val="FF00FF"/>
              </a:buClr>
            </a:pPr>
            <a:r>
              <a:rPr lang="en-US" dirty="0" smtClean="0">
                <a:solidFill>
                  <a:srgbClr val="FF00FF"/>
                </a:solidFill>
                <a:latin typeface="Times New Roman"/>
                <a:ea typeface="Times New Roman"/>
              </a:rPr>
              <a:t>Apnea</a:t>
            </a:r>
            <a:endParaRPr lang="en-US" sz="2000" dirty="0">
              <a:latin typeface="Times New Roman"/>
              <a:ea typeface="Times New Roman"/>
            </a:endParaRPr>
          </a:p>
          <a:p>
            <a:pPr marL="457200" algn="just">
              <a:spcAft>
                <a:spcPts val="0"/>
              </a:spcAft>
              <a:buClr>
                <a:srgbClr val="FF00FF"/>
              </a:buClr>
            </a:pPr>
            <a:r>
              <a:rPr lang="en-US" dirty="0">
                <a:solidFill>
                  <a:srgbClr val="FF00FF"/>
                </a:solidFill>
                <a:latin typeface="Times New Roman"/>
                <a:ea typeface="Times New Roman"/>
              </a:rPr>
              <a:t>Choking or gagging</a:t>
            </a:r>
            <a:endParaRPr lang="en-US" sz="2000" dirty="0">
              <a:latin typeface="Times New Roman"/>
              <a:ea typeface="Times New Roman"/>
            </a:endParaRPr>
          </a:p>
          <a:p>
            <a:pPr marL="457200" algn="just">
              <a:spcAft>
                <a:spcPts val="0"/>
              </a:spcAft>
              <a:buClr>
                <a:srgbClr val="FF00FF"/>
              </a:buClr>
            </a:pPr>
            <a:r>
              <a:rPr lang="en-US" dirty="0">
                <a:solidFill>
                  <a:srgbClr val="FF00FF"/>
                </a:solidFill>
                <a:latin typeface="Times New Roman"/>
                <a:ea typeface="Times New Roman"/>
              </a:rPr>
              <a:t>Color change (cyanosis, pallor)</a:t>
            </a:r>
            <a:endParaRPr lang="en-US" sz="2000" dirty="0">
              <a:latin typeface="Times New Roman"/>
              <a:ea typeface="Times New Roman"/>
            </a:endParaRPr>
          </a:p>
          <a:p>
            <a:pPr marL="457200" algn="just">
              <a:spcAft>
                <a:spcPts val="0"/>
              </a:spcAft>
              <a:buClr>
                <a:srgbClr val="FF00FF"/>
              </a:buClr>
            </a:pPr>
            <a:r>
              <a:rPr lang="en-US" dirty="0">
                <a:solidFill>
                  <a:srgbClr val="FF00FF"/>
                </a:solidFill>
                <a:latin typeface="Times New Roman"/>
                <a:ea typeface="Times New Roman"/>
              </a:rPr>
              <a:t>Change in muscle tone (limpness, sometimes rigidity) </a:t>
            </a:r>
            <a:endParaRPr lang="en-US" sz="2000" dirty="0">
              <a:latin typeface="Times New Roman"/>
              <a:ea typeface="Times New Roman"/>
            </a:endParaRPr>
          </a:p>
          <a:p>
            <a:pPr marL="457200" algn="just">
              <a:spcAft>
                <a:spcPts val="0"/>
              </a:spcAft>
              <a:buClr>
                <a:srgbClr val="FF00FF"/>
              </a:buClr>
            </a:pPr>
            <a:endParaRPr lang="en-US" sz="2000" dirty="0">
              <a:latin typeface="Times New Roman"/>
              <a:ea typeface="Times New Roman"/>
            </a:endParaRPr>
          </a:p>
          <a:p>
            <a:pPr marL="0" algn="just">
              <a:spcAft>
                <a:spcPts val="0"/>
              </a:spcAft>
              <a:buClr>
                <a:srgbClr val="FF00FF"/>
              </a:buClr>
            </a:pPr>
            <a:r>
              <a:rPr lang="en-US" dirty="0">
                <a:solidFill>
                  <a:srgbClr val="FF00FF"/>
                </a:solidFill>
                <a:latin typeface="Times New Roman"/>
                <a:ea typeface="Times New Roman"/>
              </a:rPr>
              <a:t>*</a:t>
            </a:r>
            <a:r>
              <a:rPr lang="en-US" b="1" dirty="0">
                <a:solidFill>
                  <a:srgbClr val="FF00FF"/>
                </a:solidFill>
                <a:latin typeface="Times New Roman"/>
                <a:ea typeface="Times New Roman"/>
              </a:rPr>
              <a:t>Children who experience an ALTE event often times have a normal exam on assessment. However, they should be transported to the hospital for further assessment. It is possible they have a serious underlying condition and the observed symptoms may reoccur. Assume the history given by the caregiver is accurate. Be persistent about the seriousness of the event and the need to transport</a:t>
            </a:r>
            <a:r>
              <a:rPr lang="en-US" b="1" dirty="0" smtClean="0">
                <a:solidFill>
                  <a:srgbClr val="FF00FF"/>
                </a:solidFill>
                <a:latin typeface="Times New Roman"/>
                <a:ea typeface="Times New Roman"/>
              </a:rPr>
              <a:t>.</a:t>
            </a:r>
            <a:endParaRPr lang="en-US" sz="2000" dirty="0">
              <a:latin typeface="Times New Roman"/>
              <a:ea typeface="Times New Roman"/>
            </a:endParaRPr>
          </a:p>
        </p:txBody>
      </p:sp>
    </p:spTree>
    <p:extLst>
      <p:ext uri="{BB962C8B-B14F-4D97-AF65-F5344CB8AC3E}">
        <p14:creationId xmlns:p14="http://schemas.microsoft.com/office/powerpoint/2010/main" val="3129235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594360"/>
            <a:ext cx="10972800" cy="1066800"/>
          </a:xfrm>
        </p:spPr>
        <p:txBody>
          <a:bodyPr>
            <a:normAutofit/>
          </a:bodyPr>
          <a:lstStyle/>
          <a:p>
            <a:r>
              <a:rPr lang="en-US" b="1" dirty="0" smtClean="0"/>
              <a:t>ALTE </a:t>
            </a:r>
            <a:r>
              <a:rPr lang="en-US" dirty="0" smtClean="0"/>
              <a:t>(cont.)</a:t>
            </a:r>
            <a:endParaRPr lang="en-US" dirty="0"/>
          </a:p>
        </p:txBody>
      </p:sp>
      <p:sp>
        <p:nvSpPr>
          <p:cNvPr id="3" name="Content Placeholder 2"/>
          <p:cNvSpPr>
            <a:spLocks noGrp="1"/>
          </p:cNvSpPr>
          <p:nvPr>
            <p:ph idx="1"/>
          </p:nvPr>
        </p:nvSpPr>
        <p:spPr>
          <a:xfrm>
            <a:off x="548640" y="1883664"/>
            <a:ext cx="10972800" cy="4325112"/>
          </a:xfrm>
        </p:spPr>
        <p:txBody>
          <a:bodyPr>
            <a:normAutofit lnSpcReduction="10000"/>
          </a:bodyPr>
          <a:lstStyle/>
          <a:p>
            <a:pPr marL="342900" lvl="0" indent="-342900" algn="just">
              <a:spcAft>
                <a:spcPts val="0"/>
              </a:spcAft>
              <a:buClr>
                <a:srgbClr val="FF00FF"/>
              </a:buClr>
              <a:buFont typeface="Symbol"/>
              <a:buChar char=""/>
            </a:pPr>
            <a:r>
              <a:rPr lang="en-US" dirty="0">
                <a:solidFill>
                  <a:srgbClr val="FF00FF"/>
                </a:solidFill>
                <a:latin typeface="Times New Roman"/>
                <a:ea typeface="Times New Roman"/>
              </a:rPr>
              <a:t>Also referred to as a </a:t>
            </a:r>
            <a:r>
              <a:rPr lang="en-US" b="1" u="sng" dirty="0">
                <a:solidFill>
                  <a:srgbClr val="FF00FF"/>
                </a:solidFill>
                <a:latin typeface="Times New Roman"/>
                <a:ea typeface="Times New Roman"/>
              </a:rPr>
              <a:t>BRUE</a:t>
            </a:r>
            <a:r>
              <a:rPr lang="en-US" dirty="0">
                <a:solidFill>
                  <a:srgbClr val="FF00FF"/>
                </a:solidFill>
                <a:latin typeface="Times New Roman"/>
                <a:ea typeface="Times New Roman"/>
              </a:rPr>
              <a:t> (Brief Resolved Unexplained Event)</a:t>
            </a:r>
            <a:endParaRPr lang="en-US" sz="2000" dirty="0">
              <a:latin typeface="Times New Roman"/>
              <a:ea typeface="Times New Roman"/>
            </a:endParaRPr>
          </a:p>
          <a:p>
            <a:pPr marL="342900" lvl="0" indent="-342900" algn="just">
              <a:spcAft>
                <a:spcPts val="0"/>
              </a:spcAft>
              <a:buClr>
                <a:srgbClr val="FF00FF"/>
              </a:buClr>
              <a:buFont typeface="Symbol"/>
              <a:buChar char=""/>
            </a:pPr>
            <a:r>
              <a:rPr lang="en-US" dirty="0">
                <a:solidFill>
                  <a:srgbClr val="FF00FF"/>
                </a:solidFill>
                <a:latin typeface="Times New Roman"/>
                <a:ea typeface="Times New Roman"/>
              </a:rPr>
              <a:t>Support ABCs</a:t>
            </a:r>
            <a:endParaRPr lang="en-US" sz="2000" dirty="0">
              <a:latin typeface="Times New Roman"/>
              <a:ea typeface="Times New Roman"/>
            </a:endParaRPr>
          </a:p>
          <a:p>
            <a:pPr marL="342900" lvl="0" indent="-342900" algn="just">
              <a:spcAft>
                <a:spcPts val="0"/>
              </a:spcAft>
              <a:buClr>
                <a:srgbClr val="FF00FF"/>
              </a:buClr>
              <a:buFont typeface="Symbol"/>
              <a:buChar char=""/>
            </a:pPr>
            <a:r>
              <a:rPr lang="en-US" dirty="0">
                <a:solidFill>
                  <a:srgbClr val="FF00FF"/>
                </a:solidFill>
                <a:latin typeface="Times New Roman"/>
                <a:ea typeface="Times New Roman"/>
              </a:rPr>
              <a:t>Obtain a medical history- most common causes of ALTE include: gastroesophageal reflux disease (GERD), nervous system disorders (such as seizures or brain tumors), and infections (such as meningitis). Less common causes include heart disorders, metabolic disorders, child abuse, and narrowing or blockage of the airways. A cause cannot be determined in 50% of ALTE cases.</a:t>
            </a:r>
            <a:endParaRPr lang="en-US" sz="2000" dirty="0">
              <a:latin typeface="Times New Roman"/>
              <a:ea typeface="Times New Roman"/>
            </a:endParaRPr>
          </a:p>
          <a:p>
            <a:pPr marL="342900" lvl="0" indent="-342900" algn="just">
              <a:spcAft>
                <a:spcPts val="0"/>
              </a:spcAft>
              <a:buClr>
                <a:srgbClr val="FF00FF"/>
              </a:buClr>
              <a:buFont typeface="Symbol"/>
              <a:buChar char=""/>
            </a:pPr>
            <a:r>
              <a:rPr lang="en-US" dirty="0">
                <a:solidFill>
                  <a:srgbClr val="FF00FF"/>
                </a:solidFill>
                <a:latin typeface="Times New Roman"/>
                <a:ea typeface="Times New Roman"/>
              </a:rPr>
              <a:t>Perform a complete a Head–to-Toe physical exam.  </a:t>
            </a:r>
            <a:endParaRPr lang="en-US" sz="2000" dirty="0">
              <a:latin typeface="Times New Roman"/>
              <a:ea typeface="Times New Roman"/>
            </a:endParaRPr>
          </a:p>
          <a:p>
            <a:pPr marL="342900" lvl="0" indent="-342900" algn="just">
              <a:spcAft>
                <a:spcPts val="0"/>
              </a:spcAft>
              <a:buClr>
                <a:srgbClr val="FF00FF"/>
              </a:buClr>
              <a:buFont typeface="Symbol"/>
              <a:buChar char=""/>
            </a:pPr>
            <a:r>
              <a:rPr lang="en-US" dirty="0">
                <a:solidFill>
                  <a:srgbClr val="FF00FF"/>
                </a:solidFill>
                <a:latin typeface="Times New Roman"/>
                <a:ea typeface="Times New Roman"/>
              </a:rPr>
              <a:t>Keep warm, transport to the hospital</a:t>
            </a:r>
            <a:endParaRPr lang="en-US" sz="2000" dirty="0">
              <a:latin typeface="Times New Roman"/>
              <a:ea typeface="Times New Roman"/>
            </a:endParaRPr>
          </a:p>
          <a:p>
            <a:pPr marL="0" algn="just">
              <a:spcAft>
                <a:spcPts val="0"/>
              </a:spcAft>
            </a:pPr>
            <a:endParaRPr lang="en-US" sz="2000" dirty="0">
              <a:latin typeface="Times New Roman"/>
              <a:ea typeface="Times New Roman"/>
            </a:endParaRPr>
          </a:p>
          <a:p>
            <a:endParaRPr lang="en-US" dirty="0"/>
          </a:p>
          <a:p>
            <a:endParaRPr lang="en-US" dirty="0"/>
          </a:p>
        </p:txBody>
      </p:sp>
    </p:spTree>
    <p:extLst>
      <p:ext uri="{BB962C8B-B14F-4D97-AF65-F5344CB8AC3E}">
        <p14:creationId xmlns:p14="http://schemas.microsoft.com/office/powerpoint/2010/main" val="2152116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755823"/>
            <a:ext cx="10768913" cy="432897"/>
          </a:xfrm>
        </p:spPr>
        <p:txBody>
          <a:bodyPr>
            <a:normAutofit fontScale="90000"/>
          </a:bodyPr>
          <a:lstStyle/>
          <a:p>
            <a:r>
              <a:rPr lang="en-US" b="1" dirty="0" smtClean="0"/>
              <a:t>ALTE </a:t>
            </a:r>
            <a:r>
              <a:rPr lang="en-US" dirty="0"/>
              <a:t>(cont.)</a:t>
            </a:r>
            <a:r>
              <a:rPr lang="en-US" dirty="0" smtClean="0"/>
              <a:t>	</a:t>
            </a:r>
            <a:r>
              <a:rPr lang="en-US" sz="2200" b="1" dirty="0" smtClean="0">
                <a:solidFill>
                  <a:srgbClr val="FF00FF"/>
                </a:solidFill>
                <a:latin typeface="Times New Roman"/>
                <a:ea typeface="Times New Roman"/>
              </a:rPr>
              <a:t>THE </a:t>
            </a:r>
            <a:r>
              <a:rPr lang="en-US" sz="2200" b="1" dirty="0">
                <a:solidFill>
                  <a:srgbClr val="FF00FF"/>
                </a:solidFill>
                <a:latin typeface="Times New Roman"/>
                <a:ea typeface="Times New Roman"/>
              </a:rPr>
              <a:t>FOLLOWING SHOULD BE NOTED, BUT NOT LIMITED </a:t>
            </a:r>
            <a:r>
              <a:rPr lang="en-US" sz="2200" b="1" dirty="0" smtClean="0">
                <a:solidFill>
                  <a:srgbClr val="FF00FF"/>
                </a:solidFill>
                <a:latin typeface="Times New Roman"/>
                <a:ea typeface="Times New Roman"/>
              </a:rPr>
              <a:t>TO:</a:t>
            </a:r>
            <a:r>
              <a:rPr lang="en-US" dirty="0" smtClean="0"/>
              <a:t>	</a:t>
            </a:r>
            <a:endParaRPr lang="en-US" dirty="0">
              <a:solidFill>
                <a:schemeClr val="tx1"/>
              </a:solidFill>
            </a:endParaRPr>
          </a:p>
        </p:txBody>
      </p:sp>
      <p:sp>
        <p:nvSpPr>
          <p:cNvPr id="3" name="Content Placeholder 2"/>
          <p:cNvSpPr>
            <a:spLocks noGrp="1"/>
          </p:cNvSpPr>
          <p:nvPr>
            <p:ph idx="1"/>
          </p:nvPr>
        </p:nvSpPr>
        <p:spPr>
          <a:xfrm>
            <a:off x="281323" y="1188720"/>
            <a:ext cx="10706717" cy="5151120"/>
          </a:xfrm>
        </p:spPr>
        <p:txBody>
          <a:bodyPr>
            <a:normAutofit fontScale="25000" lnSpcReduction="20000"/>
          </a:bodyPr>
          <a:lstStyle/>
          <a:p>
            <a:pPr marL="0" indent="0" algn="just">
              <a:spcAft>
                <a:spcPts val="0"/>
              </a:spcAft>
              <a:buNone/>
            </a:pPr>
            <a:r>
              <a:rPr lang="en-US" b="1" dirty="0">
                <a:solidFill>
                  <a:srgbClr val="FF00FF"/>
                </a:solidFill>
                <a:latin typeface="Times New Roman"/>
                <a:ea typeface="Times New Roman"/>
              </a:rPr>
              <a:t> </a:t>
            </a:r>
            <a:endParaRPr lang="en-US" sz="2000" dirty="0">
              <a:latin typeface="Times New Roman"/>
              <a:ea typeface="Times New Roman"/>
            </a:endParaRPr>
          </a:p>
          <a:p>
            <a:pPr marL="0" indent="0" algn="just">
              <a:spcAft>
                <a:spcPts val="0"/>
              </a:spcAft>
              <a:buNone/>
            </a:pPr>
            <a:r>
              <a:rPr lang="en-US" sz="9600" b="1" dirty="0">
                <a:solidFill>
                  <a:srgbClr val="FF00FF"/>
                </a:solidFill>
                <a:latin typeface="Times New Roman"/>
                <a:ea typeface="Calibri"/>
              </a:rPr>
              <a:t>Document symptoms of the event given by the observer:</a:t>
            </a:r>
            <a:endParaRPr lang="en-US" sz="9600" dirty="0">
              <a:latin typeface="Times New Roman"/>
              <a:ea typeface="Times New Roman"/>
            </a:endParaRPr>
          </a:p>
          <a:p>
            <a:pPr marL="342900" lvl="0" indent="-342900" algn="just">
              <a:spcAft>
                <a:spcPts val="0"/>
              </a:spcAft>
              <a:buClr>
                <a:srgbClr val="FF00FF"/>
              </a:buClr>
              <a:buFont typeface="Symbol"/>
              <a:buChar char=""/>
            </a:pPr>
            <a:r>
              <a:rPr lang="en-US" sz="9600" dirty="0">
                <a:solidFill>
                  <a:srgbClr val="FF00FF"/>
                </a:solidFill>
                <a:latin typeface="Times New Roman"/>
                <a:ea typeface="Calibri"/>
              </a:rPr>
              <a:t>Was the child apneic, cyanotic or limp during event?</a:t>
            </a:r>
            <a:endParaRPr lang="en-US" sz="9600" dirty="0">
              <a:latin typeface="Times New Roman"/>
              <a:ea typeface="Times New Roman"/>
            </a:endParaRPr>
          </a:p>
          <a:p>
            <a:pPr marL="342900" lvl="0" indent="-342900" algn="just">
              <a:spcAft>
                <a:spcPts val="0"/>
              </a:spcAft>
              <a:buClr>
                <a:srgbClr val="FF00FF"/>
              </a:buClr>
              <a:buFont typeface="Symbol"/>
              <a:buChar char=""/>
            </a:pPr>
            <a:r>
              <a:rPr lang="en-US" sz="9600" dirty="0">
                <a:solidFill>
                  <a:srgbClr val="FF00FF"/>
                </a:solidFill>
                <a:latin typeface="Times New Roman"/>
                <a:ea typeface="Calibri"/>
              </a:rPr>
              <a:t>Infant’s color, respirations and muscle tone</a:t>
            </a:r>
            <a:endParaRPr lang="en-US" sz="9600" dirty="0">
              <a:latin typeface="Times New Roman"/>
              <a:ea typeface="Times New Roman"/>
            </a:endParaRPr>
          </a:p>
          <a:p>
            <a:pPr marL="342900" lvl="0" indent="-342900" algn="just">
              <a:spcAft>
                <a:spcPts val="0"/>
              </a:spcAft>
              <a:buClr>
                <a:srgbClr val="FF00FF"/>
              </a:buClr>
              <a:buFont typeface="Symbol"/>
              <a:buChar char=""/>
            </a:pPr>
            <a:r>
              <a:rPr lang="en-US" sz="9600" dirty="0">
                <a:solidFill>
                  <a:srgbClr val="FF00FF"/>
                </a:solidFill>
                <a:latin typeface="Times New Roman"/>
                <a:ea typeface="Calibri"/>
              </a:rPr>
              <a:t>Was seizure-like activity noted?</a:t>
            </a:r>
            <a:endParaRPr lang="en-US" sz="9600" dirty="0">
              <a:latin typeface="Times New Roman"/>
              <a:ea typeface="Times New Roman"/>
            </a:endParaRPr>
          </a:p>
          <a:p>
            <a:pPr marL="342900" lvl="0" indent="-342900" algn="just">
              <a:spcAft>
                <a:spcPts val="0"/>
              </a:spcAft>
              <a:buClr>
                <a:srgbClr val="FF00FF"/>
              </a:buClr>
              <a:buFont typeface="Symbol"/>
              <a:buChar char=""/>
            </a:pPr>
            <a:r>
              <a:rPr lang="en-US" sz="9600" dirty="0">
                <a:solidFill>
                  <a:srgbClr val="FF00FF"/>
                </a:solidFill>
                <a:latin typeface="Times New Roman"/>
                <a:ea typeface="Calibri"/>
              </a:rPr>
              <a:t>Was any resuscitation attempted or did event resolve spontaneously?</a:t>
            </a:r>
            <a:endParaRPr lang="en-US" sz="9600" dirty="0">
              <a:latin typeface="Times New Roman"/>
              <a:ea typeface="Times New Roman"/>
            </a:endParaRPr>
          </a:p>
          <a:p>
            <a:pPr marL="342900" lvl="0" indent="-342900" algn="just">
              <a:spcAft>
                <a:spcPts val="0"/>
              </a:spcAft>
              <a:buClr>
                <a:srgbClr val="FF00FF"/>
              </a:buClr>
              <a:buFont typeface="Symbol"/>
              <a:buChar char=""/>
            </a:pPr>
            <a:r>
              <a:rPr lang="en-US" sz="9600" dirty="0">
                <a:solidFill>
                  <a:srgbClr val="FF00FF"/>
                </a:solidFill>
                <a:latin typeface="Times New Roman"/>
                <a:ea typeface="Calibri"/>
              </a:rPr>
              <a:t>How long did the event last</a:t>
            </a:r>
            <a:r>
              <a:rPr lang="en-US" sz="9600" dirty="0" smtClean="0">
                <a:solidFill>
                  <a:srgbClr val="FF00FF"/>
                </a:solidFill>
                <a:latin typeface="Times New Roman"/>
                <a:ea typeface="Calibri"/>
              </a:rPr>
              <a:t>?</a:t>
            </a:r>
          </a:p>
          <a:p>
            <a:pPr marL="342900" lvl="0" indent="-342900" algn="just">
              <a:spcAft>
                <a:spcPts val="0"/>
              </a:spcAft>
              <a:buClr>
                <a:srgbClr val="FF00FF"/>
              </a:buClr>
              <a:buFont typeface="Symbol"/>
              <a:buChar char=""/>
            </a:pPr>
            <a:endParaRPr lang="en-US" sz="9600" dirty="0">
              <a:latin typeface="Times New Roman"/>
              <a:ea typeface="Times New Roman"/>
            </a:endParaRPr>
          </a:p>
          <a:p>
            <a:pPr marL="0" algn="just">
              <a:spcAft>
                <a:spcPts val="0"/>
              </a:spcAft>
              <a:buClr>
                <a:srgbClr val="FF00FF"/>
              </a:buClr>
            </a:pPr>
            <a:endParaRPr lang="en-US" sz="2000" dirty="0">
              <a:latin typeface="Times New Roman"/>
              <a:ea typeface="Times New Roman"/>
            </a:endParaRPr>
          </a:p>
          <a:p>
            <a:pPr marL="0" indent="0" algn="just">
              <a:spcAft>
                <a:spcPts val="0"/>
              </a:spcAft>
              <a:buClr>
                <a:srgbClr val="FF00FF"/>
              </a:buClr>
              <a:buNone/>
            </a:pPr>
            <a:r>
              <a:rPr lang="en-US" sz="9600" b="1" dirty="0">
                <a:solidFill>
                  <a:srgbClr val="FF00FF"/>
                </a:solidFill>
                <a:latin typeface="Times New Roman"/>
                <a:ea typeface="Calibri"/>
              </a:rPr>
              <a:t>Past Medical History:</a:t>
            </a:r>
            <a:endParaRPr lang="en-US" sz="9600" dirty="0">
              <a:latin typeface="Times New Roman"/>
              <a:ea typeface="Times New Roman"/>
            </a:endParaRPr>
          </a:p>
          <a:p>
            <a:pPr marL="342900" lvl="0" indent="-342900" algn="just">
              <a:spcAft>
                <a:spcPts val="0"/>
              </a:spcAft>
              <a:buClr>
                <a:srgbClr val="FF00FF"/>
              </a:buClr>
              <a:buFont typeface="Symbol"/>
              <a:buChar char=""/>
            </a:pPr>
            <a:r>
              <a:rPr lang="en-US" sz="9600" dirty="0">
                <a:solidFill>
                  <a:srgbClr val="FF00FF"/>
                </a:solidFill>
                <a:latin typeface="Times New Roman"/>
                <a:ea typeface="Calibri"/>
              </a:rPr>
              <a:t>Recent trauma, infection (e.g., fever, cough</a:t>
            </a:r>
            <a:r>
              <a:rPr lang="en-US" sz="9600" dirty="0" smtClean="0">
                <a:solidFill>
                  <a:srgbClr val="FF00FF"/>
                </a:solidFill>
                <a:latin typeface="Times New Roman"/>
                <a:ea typeface="Calibri"/>
              </a:rPr>
              <a:t>)</a:t>
            </a:r>
            <a:endParaRPr lang="en-US" sz="9600" dirty="0">
              <a:latin typeface="Times New Roman"/>
              <a:ea typeface="Times New Roman"/>
            </a:endParaRPr>
          </a:p>
          <a:p>
            <a:pPr marL="342900" lvl="0" indent="-342900" algn="just">
              <a:spcAft>
                <a:spcPts val="0"/>
              </a:spcAft>
              <a:buClr>
                <a:srgbClr val="FF00FF"/>
              </a:buClr>
              <a:buFont typeface="Symbol"/>
              <a:buChar char=""/>
            </a:pPr>
            <a:r>
              <a:rPr lang="en-US" sz="9600" dirty="0">
                <a:solidFill>
                  <a:srgbClr val="FF00FF"/>
                </a:solidFill>
                <a:latin typeface="Times New Roman"/>
                <a:ea typeface="Calibri"/>
              </a:rPr>
              <a:t>History of gastroesophageal reflux (GERD</a:t>
            </a:r>
            <a:r>
              <a:rPr lang="en-US" sz="9600" dirty="0" smtClean="0">
                <a:solidFill>
                  <a:srgbClr val="FF00FF"/>
                </a:solidFill>
                <a:latin typeface="Times New Roman"/>
                <a:ea typeface="Calibri"/>
              </a:rPr>
              <a:t>)</a:t>
            </a:r>
            <a:endParaRPr lang="en-US" sz="9600" dirty="0">
              <a:latin typeface="Times New Roman"/>
              <a:ea typeface="Times New Roman"/>
            </a:endParaRPr>
          </a:p>
          <a:p>
            <a:pPr marL="342900" lvl="0" indent="-342900" algn="just">
              <a:spcAft>
                <a:spcPts val="0"/>
              </a:spcAft>
              <a:buClr>
                <a:srgbClr val="FF00FF"/>
              </a:buClr>
              <a:buFont typeface="Symbol"/>
              <a:buChar char=""/>
            </a:pPr>
            <a:r>
              <a:rPr lang="en-US" sz="9600" dirty="0">
                <a:solidFill>
                  <a:srgbClr val="FF00FF"/>
                </a:solidFill>
                <a:latin typeface="Times New Roman"/>
                <a:ea typeface="Calibri"/>
              </a:rPr>
              <a:t>History of congenital heart disease</a:t>
            </a:r>
            <a:r>
              <a:rPr lang="en-US" sz="9600" i="1" dirty="0">
                <a:solidFill>
                  <a:srgbClr val="FF00FF"/>
                </a:solidFill>
                <a:latin typeface="Times New Roman"/>
                <a:ea typeface="Calibri"/>
              </a:rPr>
              <a:t>		</a:t>
            </a:r>
            <a:endParaRPr lang="en-US" sz="9600" dirty="0">
              <a:latin typeface="Times New Roman"/>
              <a:ea typeface="Times New Roman"/>
            </a:endParaRPr>
          </a:p>
          <a:p>
            <a:pPr marL="342900" lvl="0" indent="-342900" algn="just">
              <a:spcAft>
                <a:spcPts val="0"/>
              </a:spcAft>
              <a:buClr>
                <a:srgbClr val="FF00FF"/>
              </a:buClr>
              <a:buFont typeface="Symbol"/>
              <a:buChar char=""/>
            </a:pPr>
            <a:r>
              <a:rPr lang="en-US" sz="9600" dirty="0">
                <a:solidFill>
                  <a:srgbClr val="FF00FF"/>
                </a:solidFill>
                <a:latin typeface="Times New Roman"/>
                <a:ea typeface="Calibri"/>
              </a:rPr>
              <a:t>History of seizures		</a:t>
            </a:r>
            <a:endParaRPr lang="en-US" sz="9600" dirty="0">
              <a:latin typeface="Times New Roman"/>
              <a:ea typeface="Times New Roman"/>
            </a:endParaRPr>
          </a:p>
          <a:p>
            <a:pPr marL="342900" lvl="0" indent="-342900" algn="just">
              <a:spcAft>
                <a:spcPts val="0"/>
              </a:spcAft>
              <a:buClr>
                <a:srgbClr val="FF00FF"/>
              </a:buClr>
              <a:buFont typeface="Symbol"/>
              <a:buChar char=""/>
            </a:pPr>
            <a:r>
              <a:rPr lang="en-US" sz="9600" dirty="0">
                <a:solidFill>
                  <a:srgbClr val="FF00FF"/>
                </a:solidFill>
                <a:latin typeface="Times New Roman"/>
                <a:ea typeface="Calibri"/>
              </a:rPr>
              <a:t>Medication history</a:t>
            </a:r>
            <a:endParaRPr lang="en-US" sz="9600" dirty="0">
              <a:latin typeface="Times New Roman"/>
              <a:ea typeface="Times New Roman"/>
            </a:endParaRPr>
          </a:p>
          <a:p>
            <a:pPr marL="342900" lvl="0" indent="-342900" algn="just">
              <a:spcAft>
                <a:spcPts val="0"/>
              </a:spcAft>
              <a:buClr>
                <a:srgbClr val="FF00FF"/>
              </a:buClr>
              <a:buFont typeface="Symbol"/>
              <a:buChar char=""/>
            </a:pPr>
            <a:r>
              <a:rPr lang="en-US" sz="9600" dirty="0">
                <a:solidFill>
                  <a:srgbClr val="FF00FF"/>
                </a:solidFill>
                <a:latin typeface="Times New Roman"/>
                <a:ea typeface="Calibri"/>
              </a:rPr>
              <a:t>Birth </a:t>
            </a:r>
            <a:r>
              <a:rPr lang="en-US" sz="9600" dirty="0" smtClean="0">
                <a:solidFill>
                  <a:srgbClr val="FF00FF"/>
                </a:solidFill>
                <a:latin typeface="Times New Roman"/>
                <a:ea typeface="Calibri"/>
              </a:rPr>
              <a:t>defects</a:t>
            </a:r>
            <a:endParaRPr lang="en-US" dirty="0"/>
          </a:p>
        </p:txBody>
      </p:sp>
    </p:spTree>
    <p:extLst>
      <p:ext uri="{BB962C8B-B14F-4D97-AF65-F5344CB8AC3E}">
        <p14:creationId xmlns:p14="http://schemas.microsoft.com/office/powerpoint/2010/main" val="4041614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
            <a:ext cx="10972800" cy="1066800"/>
          </a:xfrm>
        </p:spPr>
        <p:txBody>
          <a:bodyPr>
            <a:normAutofit/>
          </a:bodyPr>
          <a:lstStyle/>
          <a:p>
            <a:r>
              <a:rPr lang="en-US" b="1" dirty="0"/>
              <a:t>ALTE </a:t>
            </a:r>
            <a:r>
              <a:rPr lang="en-US" dirty="0"/>
              <a:t>(cont</a:t>
            </a:r>
            <a:r>
              <a:rPr lang="en-US" dirty="0" smtClean="0"/>
              <a:t>.)</a:t>
            </a:r>
            <a:r>
              <a:rPr lang="en-US" sz="2000" b="1" dirty="0" smtClean="0">
                <a:solidFill>
                  <a:srgbClr val="FF00FF"/>
                </a:solidFill>
                <a:latin typeface="Times New Roman"/>
                <a:ea typeface="Times New Roman"/>
              </a:rPr>
              <a:t>THE </a:t>
            </a:r>
            <a:r>
              <a:rPr lang="en-US" sz="2000" b="1" dirty="0">
                <a:solidFill>
                  <a:srgbClr val="FF00FF"/>
                </a:solidFill>
                <a:latin typeface="Times New Roman"/>
                <a:ea typeface="Times New Roman"/>
              </a:rPr>
              <a:t>FOLLOWING SHOULD BE NOTED, BUT NOT LIMITED TO:</a:t>
            </a:r>
            <a:endParaRPr lang="en-US" sz="2000" dirty="0"/>
          </a:p>
        </p:txBody>
      </p:sp>
      <p:sp>
        <p:nvSpPr>
          <p:cNvPr id="3" name="Content Placeholder 2"/>
          <p:cNvSpPr>
            <a:spLocks noGrp="1"/>
          </p:cNvSpPr>
          <p:nvPr>
            <p:ph idx="1"/>
          </p:nvPr>
        </p:nvSpPr>
        <p:spPr>
          <a:xfrm>
            <a:off x="609600" y="1898904"/>
            <a:ext cx="10972800" cy="4325112"/>
          </a:xfrm>
        </p:spPr>
        <p:txBody>
          <a:bodyPr/>
          <a:lstStyle/>
          <a:p>
            <a:pPr marL="0" indent="0" algn="just">
              <a:spcAft>
                <a:spcPts val="0"/>
              </a:spcAft>
              <a:buNone/>
            </a:pPr>
            <a:r>
              <a:rPr lang="en-US" b="1" dirty="0">
                <a:solidFill>
                  <a:srgbClr val="FF00FF"/>
                </a:solidFill>
                <a:latin typeface="Times New Roman"/>
                <a:ea typeface="Calibri"/>
              </a:rPr>
              <a:t>Examination/Assessment:</a:t>
            </a:r>
            <a:endParaRPr lang="en-US" sz="2000" dirty="0">
              <a:latin typeface="Times New Roman"/>
              <a:ea typeface="Times New Roman"/>
            </a:endParaRPr>
          </a:p>
          <a:p>
            <a:pPr marL="342900" lvl="0" indent="-342900" algn="just">
              <a:spcAft>
                <a:spcPts val="0"/>
              </a:spcAft>
              <a:buClr>
                <a:srgbClr val="FF00FF"/>
              </a:buClr>
              <a:buFont typeface="Symbol"/>
              <a:buChar char=""/>
            </a:pPr>
            <a:r>
              <a:rPr lang="en-US" dirty="0">
                <a:solidFill>
                  <a:srgbClr val="FF00FF"/>
                </a:solidFill>
                <a:latin typeface="Times New Roman"/>
                <a:ea typeface="Calibri"/>
              </a:rPr>
              <a:t>Head-to-Toe exam for trauma, bruising, or skin lesions</a:t>
            </a:r>
            <a:endParaRPr lang="en-US" sz="2000" dirty="0">
              <a:latin typeface="Times New Roman"/>
              <a:ea typeface="Times New Roman"/>
            </a:endParaRPr>
          </a:p>
          <a:p>
            <a:pPr marL="342900" lvl="0" indent="-342900" algn="just">
              <a:spcAft>
                <a:spcPts val="0"/>
              </a:spcAft>
              <a:buClr>
                <a:srgbClr val="FF00FF"/>
              </a:buClr>
              <a:buFont typeface="Symbol"/>
              <a:buChar char=""/>
            </a:pPr>
            <a:r>
              <a:rPr lang="en-US" dirty="0">
                <a:solidFill>
                  <a:srgbClr val="FF00FF"/>
                </a:solidFill>
                <a:latin typeface="Times New Roman"/>
                <a:ea typeface="Calibri"/>
              </a:rPr>
              <a:t>Check anterior fontanel: is it bulging, flat or sunken?</a:t>
            </a:r>
            <a:endParaRPr lang="en-US" sz="2000" dirty="0">
              <a:latin typeface="Times New Roman"/>
              <a:ea typeface="Times New Roman"/>
            </a:endParaRPr>
          </a:p>
          <a:p>
            <a:pPr marL="342900" lvl="0" indent="-342900" algn="just">
              <a:spcAft>
                <a:spcPts val="0"/>
              </a:spcAft>
              <a:buClr>
                <a:srgbClr val="FF00FF"/>
              </a:buClr>
              <a:buFont typeface="Symbol"/>
              <a:buChar char=""/>
            </a:pPr>
            <a:r>
              <a:rPr lang="en-US" dirty="0">
                <a:solidFill>
                  <a:srgbClr val="FF00FF"/>
                </a:solidFill>
                <a:latin typeface="Times New Roman"/>
                <a:ea typeface="Calibri"/>
              </a:rPr>
              <a:t>Pupillary exam</a:t>
            </a:r>
            <a:endParaRPr lang="en-US" sz="2000" dirty="0">
              <a:latin typeface="Times New Roman"/>
              <a:ea typeface="Times New Roman"/>
            </a:endParaRPr>
          </a:p>
          <a:p>
            <a:pPr marL="342900" lvl="0" indent="-342900" algn="just">
              <a:spcAft>
                <a:spcPts val="0"/>
              </a:spcAft>
              <a:buClr>
                <a:srgbClr val="FF00FF"/>
              </a:buClr>
              <a:buFont typeface="Symbol"/>
              <a:buChar char=""/>
            </a:pPr>
            <a:r>
              <a:rPr lang="en-US" dirty="0">
                <a:solidFill>
                  <a:srgbClr val="FF00FF"/>
                </a:solidFill>
                <a:latin typeface="Times New Roman"/>
                <a:ea typeface="Calibri"/>
              </a:rPr>
              <a:t>Respiratory exam for rate, pattern, work of breathing and lung sounds</a:t>
            </a:r>
            <a:endParaRPr lang="en-US" sz="2000" dirty="0">
              <a:latin typeface="Times New Roman"/>
              <a:ea typeface="Times New Roman"/>
            </a:endParaRPr>
          </a:p>
          <a:p>
            <a:pPr marL="342900" lvl="0" indent="-342900" algn="just">
              <a:spcAft>
                <a:spcPts val="0"/>
              </a:spcAft>
              <a:buClr>
                <a:srgbClr val="FF00FF"/>
              </a:buClr>
              <a:buFont typeface="Symbol"/>
              <a:buChar char=""/>
            </a:pPr>
            <a:r>
              <a:rPr lang="en-US" dirty="0">
                <a:solidFill>
                  <a:srgbClr val="FF00FF"/>
                </a:solidFill>
                <a:latin typeface="Times New Roman"/>
                <a:ea typeface="Calibri"/>
              </a:rPr>
              <a:t>Cardiovascular exam symmetry of brachial and femoral pulses</a:t>
            </a:r>
            <a:endParaRPr lang="en-US" sz="2000" dirty="0">
              <a:latin typeface="Times New Roman"/>
              <a:ea typeface="Times New Roman"/>
            </a:endParaRPr>
          </a:p>
          <a:p>
            <a:pPr marL="342900" lvl="0" indent="-342900" algn="just">
              <a:spcAft>
                <a:spcPts val="0"/>
              </a:spcAft>
              <a:buClr>
                <a:srgbClr val="FF00FF"/>
              </a:buClr>
              <a:buFont typeface="Symbol"/>
              <a:buChar char=""/>
            </a:pPr>
            <a:r>
              <a:rPr lang="en-US" dirty="0">
                <a:solidFill>
                  <a:srgbClr val="FF00FF"/>
                </a:solidFill>
                <a:latin typeface="Times New Roman"/>
                <a:ea typeface="Calibri"/>
              </a:rPr>
              <a:t>Neuro exam for level of consciousness</a:t>
            </a:r>
            <a:endParaRPr lang="en-US" sz="2000" dirty="0">
              <a:latin typeface="Times New Roman"/>
              <a:ea typeface="Times New Roman"/>
            </a:endParaRPr>
          </a:p>
          <a:p>
            <a:pPr marL="0" indent="0" algn="just">
              <a:spcAft>
                <a:spcPts val="0"/>
              </a:spcAft>
              <a:buClr>
                <a:srgbClr val="FF00FF"/>
              </a:buClr>
              <a:buNone/>
            </a:pPr>
            <a:r>
              <a:rPr lang="en-US" dirty="0">
                <a:solidFill>
                  <a:srgbClr val="FF00FF"/>
                </a:solidFill>
                <a:latin typeface="Times New Roman"/>
                <a:ea typeface="Calibri"/>
              </a:rPr>
              <a:t> </a:t>
            </a:r>
            <a:endParaRPr lang="en-US" sz="2000" dirty="0">
              <a:latin typeface="Times New Roman"/>
              <a:ea typeface="Times New Roman"/>
            </a:endParaRPr>
          </a:p>
          <a:p>
            <a:pPr marL="0" algn="just">
              <a:spcAft>
                <a:spcPts val="0"/>
              </a:spcAft>
              <a:buClr>
                <a:srgbClr val="FF00FF"/>
              </a:buClr>
              <a:buSzPct val="120000"/>
            </a:pPr>
            <a:r>
              <a:rPr lang="en-US" dirty="0">
                <a:solidFill>
                  <a:srgbClr val="FF00FF"/>
                </a:solidFill>
                <a:latin typeface="Times New Roman"/>
                <a:ea typeface="Calibri"/>
              </a:rPr>
              <a:t> Observe for repeated event of reported occurrences </a:t>
            </a:r>
            <a:endParaRPr lang="en-US" sz="2000" dirty="0">
              <a:latin typeface="Times New Roman"/>
              <a:ea typeface="Times New Roman"/>
            </a:endParaRPr>
          </a:p>
          <a:p>
            <a:endParaRPr lang="en-US" dirty="0"/>
          </a:p>
          <a:p>
            <a:endParaRPr lang="en-US" dirty="0"/>
          </a:p>
        </p:txBody>
      </p:sp>
    </p:spTree>
    <p:extLst>
      <p:ext uri="{BB962C8B-B14F-4D97-AF65-F5344CB8AC3E}">
        <p14:creationId xmlns:p14="http://schemas.microsoft.com/office/powerpoint/2010/main" val="1815852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60" y="551937"/>
            <a:ext cx="10131425" cy="630194"/>
          </a:xfrm>
        </p:spPr>
        <p:txBody>
          <a:bodyPr>
            <a:normAutofit fontScale="90000"/>
          </a:bodyPr>
          <a:lstStyle/>
          <a:p>
            <a:r>
              <a:rPr lang="en-US" dirty="0" smtClean="0"/>
              <a:t>Combative patients: </a:t>
            </a:r>
            <a:r>
              <a:rPr lang="en-US" dirty="0"/>
              <a:t>A</a:t>
            </a:r>
            <a:r>
              <a:rPr lang="en-US" cap="none" dirty="0" smtClean="0"/>
              <a:t>dded Excited </a:t>
            </a:r>
            <a:r>
              <a:rPr lang="en-US" dirty="0"/>
              <a:t>D</a:t>
            </a:r>
            <a:r>
              <a:rPr lang="en-US" cap="none" dirty="0" smtClean="0"/>
              <a:t>elirium</a:t>
            </a:r>
            <a:endParaRPr lang="en-US" dirty="0"/>
          </a:p>
        </p:txBody>
      </p:sp>
      <p:sp>
        <p:nvSpPr>
          <p:cNvPr id="3" name="Content Placeholder 2"/>
          <p:cNvSpPr>
            <a:spLocks noGrp="1"/>
          </p:cNvSpPr>
          <p:nvPr>
            <p:ph idx="1"/>
          </p:nvPr>
        </p:nvSpPr>
        <p:spPr>
          <a:xfrm>
            <a:off x="398299" y="1071743"/>
            <a:ext cx="11442357" cy="5622324"/>
          </a:xfrm>
        </p:spPr>
        <p:txBody>
          <a:bodyPr>
            <a:normAutofit fontScale="70000" lnSpcReduction="20000"/>
          </a:bodyPr>
          <a:lstStyle/>
          <a:p>
            <a:pPr marL="342900" lvl="0" indent="-342900" algn="just">
              <a:spcAft>
                <a:spcPts val="0"/>
              </a:spcAft>
              <a:buFont typeface="Symbol"/>
              <a:buChar char=""/>
              <a:tabLst>
                <a:tab pos="457200" algn="l"/>
              </a:tabLst>
            </a:pPr>
            <a:endParaRPr lang="en-US" sz="3000" dirty="0" smtClean="0">
              <a:latin typeface="Times New Roman"/>
              <a:ea typeface="Times New Roman"/>
              <a:cs typeface="Symbol"/>
            </a:endParaRPr>
          </a:p>
          <a:p>
            <a:pPr marL="342900" indent="-342900" algn="just">
              <a:buClrTx/>
              <a:buFont typeface="Symbol"/>
              <a:buChar char=""/>
              <a:tabLst>
                <a:tab pos="457200" algn="l"/>
              </a:tabLst>
            </a:pPr>
            <a:r>
              <a:rPr lang="en-US" sz="3300" dirty="0" smtClean="0">
                <a:latin typeface="Times New Roman"/>
                <a:ea typeface="Times New Roman"/>
                <a:cs typeface="Symbol"/>
              </a:rPr>
              <a:t>Combative </a:t>
            </a:r>
            <a:r>
              <a:rPr lang="en-US" sz="3300" dirty="0">
                <a:latin typeface="Times New Roman"/>
                <a:ea typeface="Times New Roman"/>
                <a:cs typeface="Symbol"/>
              </a:rPr>
              <a:t>patients, including those with excited </a:t>
            </a:r>
            <a:r>
              <a:rPr lang="en-US" sz="3300" dirty="0" smtClean="0">
                <a:latin typeface="Times New Roman"/>
                <a:ea typeface="Times New Roman"/>
                <a:cs typeface="Symbol"/>
              </a:rPr>
              <a:t>delirium:</a:t>
            </a:r>
          </a:p>
          <a:p>
            <a:pPr marL="342900" lvl="0" indent="-342900" algn="just">
              <a:spcAft>
                <a:spcPts val="0"/>
              </a:spcAft>
              <a:buClrTx/>
              <a:buFont typeface="Symbol"/>
              <a:buChar char=""/>
              <a:tabLst>
                <a:tab pos="457200" algn="l"/>
              </a:tabLst>
            </a:pPr>
            <a:endParaRPr lang="en-US" sz="3300" dirty="0" smtClean="0">
              <a:latin typeface="Times New Roman"/>
              <a:ea typeface="Times New Roman"/>
              <a:cs typeface="Symbol"/>
            </a:endParaRPr>
          </a:p>
          <a:p>
            <a:pPr marL="0" indent="0">
              <a:buClrTx/>
              <a:buNone/>
            </a:pPr>
            <a:endParaRPr lang="en-US" sz="3300" dirty="0">
              <a:latin typeface="Times New Roman"/>
              <a:ea typeface="Times New Roman"/>
              <a:cs typeface="Symbol"/>
            </a:endParaRPr>
          </a:p>
          <a:p>
            <a:pPr marL="342900" lvl="0" indent="-342900" algn="just" fontAlgn="base" hangingPunct="0">
              <a:spcAft>
                <a:spcPts val="0"/>
              </a:spcAft>
              <a:buClrTx/>
              <a:buSzPct val="100000"/>
              <a:buFont typeface="Times New Roman"/>
              <a:buChar char="A"/>
              <a:tabLst>
                <a:tab pos="685800" algn="l"/>
              </a:tabLst>
            </a:pPr>
            <a:r>
              <a:rPr lang="en-US" sz="3300" b="1" dirty="0">
                <a:latin typeface="Times New Roman"/>
                <a:ea typeface="Times New Roman"/>
              </a:rPr>
              <a:t>Ketamine 250 mg IM </a:t>
            </a:r>
            <a:r>
              <a:rPr lang="en-US" sz="3300" dirty="0">
                <a:latin typeface="Times New Roman"/>
                <a:ea typeface="Times New Roman"/>
              </a:rPr>
              <a:t>(anterolateral thigh, wait 2 minutes, if desired effect is not achieved, repeat </a:t>
            </a:r>
            <a:r>
              <a:rPr lang="en-US" sz="3300" b="1" dirty="0">
                <a:latin typeface="Times New Roman"/>
                <a:ea typeface="Times New Roman"/>
              </a:rPr>
              <a:t>250 mg</a:t>
            </a:r>
            <a:r>
              <a:rPr lang="en-US" sz="3300" dirty="0">
                <a:latin typeface="Times New Roman"/>
                <a:ea typeface="Times New Roman"/>
              </a:rPr>
              <a:t> in opposite thigh).</a:t>
            </a:r>
          </a:p>
          <a:p>
            <a:pPr marL="342900" lvl="0" indent="-342900" algn="just" fontAlgn="base" hangingPunct="0">
              <a:spcAft>
                <a:spcPts val="0"/>
              </a:spcAft>
              <a:buClrTx/>
              <a:buSzPct val="100000"/>
              <a:buFont typeface="Times New Roman"/>
              <a:buChar char="A"/>
              <a:tabLst>
                <a:tab pos="685800" algn="l"/>
              </a:tabLst>
            </a:pPr>
            <a:r>
              <a:rPr lang="en-US" sz="3300" dirty="0">
                <a:latin typeface="Times New Roman"/>
                <a:ea typeface="Times New Roman"/>
              </a:rPr>
              <a:t>Or</a:t>
            </a:r>
            <a:r>
              <a:rPr lang="en-US" sz="3300" b="1" dirty="0">
                <a:latin typeface="Times New Roman"/>
                <a:ea typeface="Times New Roman"/>
              </a:rPr>
              <a:t> Ketamine 100 mg slow IV.</a:t>
            </a:r>
            <a:endParaRPr lang="en-US" sz="3300" dirty="0">
              <a:latin typeface="Times New Roman"/>
              <a:ea typeface="Times New Roman"/>
            </a:endParaRPr>
          </a:p>
          <a:p>
            <a:pPr marL="342900" lvl="0" indent="-342900" algn="just" fontAlgn="base" hangingPunct="0">
              <a:spcAft>
                <a:spcPts val="0"/>
              </a:spcAft>
              <a:buClrTx/>
              <a:buSzPct val="100000"/>
              <a:buFont typeface="Times New Roman"/>
              <a:buChar char="A"/>
              <a:tabLst>
                <a:tab pos="685800" algn="l"/>
              </a:tabLst>
            </a:pPr>
            <a:r>
              <a:rPr lang="en-US" sz="3300" dirty="0">
                <a:latin typeface="Times New Roman"/>
                <a:ea typeface="Times New Roman"/>
              </a:rPr>
              <a:t>After 10 minutes and an additional drug bag is available, may repeat</a:t>
            </a:r>
            <a:r>
              <a:rPr lang="en-US" sz="3300" b="1" dirty="0">
                <a:latin typeface="Times New Roman"/>
                <a:ea typeface="Times New Roman"/>
              </a:rPr>
              <a:t> Ketamine 250 mg IM </a:t>
            </a:r>
            <a:r>
              <a:rPr lang="en-US" sz="3300" dirty="0">
                <a:latin typeface="Times New Roman"/>
                <a:ea typeface="Times New Roman"/>
              </a:rPr>
              <a:t>(anterolateral thigh, wait two minutes, if desired effect is not achieved, repeat </a:t>
            </a:r>
            <a:r>
              <a:rPr lang="en-US" sz="3300" b="1" dirty="0">
                <a:latin typeface="Times New Roman"/>
                <a:ea typeface="Times New Roman"/>
              </a:rPr>
              <a:t>250 mg </a:t>
            </a:r>
            <a:r>
              <a:rPr lang="en-US" sz="3300" dirty="0">
                <a:latin typeface="Times New Roman"/>
                <a:ea typeface="Times New Roman"/>
              </a:rPr>
              <a:t>in opposite thigh).</a:t>
            </a:r>
          </a:p>
          <a:p>
            <a:pPr marL="342900" lvl="0" indent="-342900" algn="just" fontAlgn="base" hangingPunct="0">
              <a:spcAft>
                <a:spcPts val="0"/>
              </a:spcAft>
              <a:buClrTx/>
              <a:buSzPct val="100000"/>
              <a:buFont typeface="Times New Roman"/>
              <a:buChar char="A"/>
              <a:tabLst>
                <a:tab pos="685800" algn="l"/>
              </a:tabLst>
            </a:pPr>
            <a:r>
              <a:rPr lang="en-US" sz="3300" dirty="0">
                <a:latin typeface="Times New Roman"/>
                <a:ea typeface="Times New Roman"/>
              </a:rPr>
              <a:t>Or</a:t>
            </a:r>
            <a:r>
              <a:rPr lang="en-US" sz="3300" b="1" dirty="0">
                <a:latin typeface="Times New Roman"/>
                <a:ea typeface="Times New Roman"/>
              </a:rPr>
              <a:t> </a:t>
            </a:r>
            <a:r>
              <a:rPr lang="en-US" sz="3300" dirty="0">
                <a:latin typeface="Times New Roman"/>
                <a:ea typeface="Times New Roman"/>
              </a:rPr>
              <a:t>repeat </a:t>
            </a:r>
            <a:r>
              <a:rPr lang="en-US" sz="3300" b="1" dirty="0">
                <a:latin typeface="Times New Roman"/>
                <a:ea typeface="Times New Roman"/>
              </a:rPr>
              <a:t>Ketamine 100 mg IV </a:t>
            </a:r>
            <a:r>
              <a:rPr lang="en-US" sz="3300" dirty="0">
                <a:latin typeface="Times New Roman"/>
                <a:ea typeface="Times New Roman"/>
              </a:rPr>
              <a:t>after 5 minutes</a:t>
            </a:r>
            <a:r>
              <a:rPr lang="en-US" sz="3300" dirty="0" smtClean="0">
                <a:latin typeface="Times New Roman"/>
                <a:ea typeface="Times New Roman"/>
              </a:rPr>
              <a:t>.</a:t>
            </a:r>
          </a:p>
          <a:p>
            <a:pPr marL="457200" indent="-457200" algn="just" fontAlgn="base" hangingPunct="0">
              <a:buClrTx/>
              <a:buSzPct val="140000"/>
              <a:tabLst>
                <a:tab pos="685800" algn="l"/>
              </a:tabLst>
            </a:pPr>
            <a:r>
              <a:rPr lang="en-US" sz="3300" b="1" dirty="0">
                <a:latin typeface="Times New Roman"/>
                <a:ea typeface="Times New Roman"/>
              </a:rPr>
              <a:t>-</a:t>
            </a:r>
            <a:r>
              <a:rPr lang="en-US" sz="3300" b="1" dirty="0" smtClean="0">
                <a:latin typeface="Times New Roman"/>
                <a:ea typeface="Times New Roman"/>
              </a:rPr>
              <a:t>OR-</a:t>
            </a:r>
            <a:endParaRPr lang="en-US" sz="3300" dirty="0">
              <a:latin typeface="Times New Roman"/>
              <a:ea typeface="Times New Roman"/>
            </a:endParaRPr>
          </a:p>
          <a:p>
            <a:pPr marL="342900" lvl="0" indent="-342900" algn="just" fontAlgn="base" hangingPunct="0">
              <a:spcAft>
                <a:spcPts val="0"/>
              </a:spcAft>
              <a:buClrTx/>
              <a:buSzPct val="100000"/>
              <a:buFont typeface="Times New Roman"/>
              <a:buChar char="A"/>
              <a:tabLst>
                <a:tab pos="685800" algn="l"/>
              </a:tabLst>
            </a:pPr>
            <a:r>
              <a:rPr lang="en-US" sz="3300" b="1" dirty="0" smtClean="0">
                <a:latin typeface="Times New Roman"/>
                <a:ea typeface="Times New Roman"/>
              </a:rPr>
              <a:t>Midazolam </a:t>
            </a:r>
            <a:r>
              <a:rPr lang="en-US" sz="3300" b="1" dirty="0">
                <a:latin typeface="Times New Roman"/>
                <a:ea typeface="Times New Roman"/>
              </a:rPr>
              <a:t>10 mg IN </a:t>
            </a:r>
            <a:r>
              <a:rPr lang="en-US" sz="3300" dirty="0">
                <a:latin typeface="Times New Roman"/>
                <a:ea typeface="Times New Roman"/>
              </a:rPr>
              <a:t>(5 mg each nostril), or </a:t>
            </a:r>
            <a:r>
              <a:rPr lang="en-US" sz="3300" b="1" dirty="0">
                <a:latin typeface="Times New Roman"/>
                <a:ea typeface="Times New Roman"/>
              </a:rPr>
              <a:t>Midazolam 2 mg slow IV</a:t>
            </a:r>
            <a:r>
              <a:rPr lang="en-US" sz="3300" dirty="0">
                <a:latin typeface="Times New Roman"/>
                <a:ea typeface="Times New Roman"/>
              </a:rPr>
              <a:t> or </a:t>
            </a:r>
            <a:r>
              <a:rPr lang="en-US" sz="3300" b="1" dirty="0">
                <a:latin typeface="Times New Roman"/>
                <a:ea typeface="Times New Roman"/>
              </a:rPr>
              <a:t>Midazolam 4 mg IM</a:t>
            </a:r>
            <a:r>
              <a:rPr lang="en-US" sz="3300" dirty="0">
                <a:latin typeface="Times New Roman"/>
                <a:ea typeface="Times New Roman"/>
              </a:rPr>
              <a:t>.</a:t>
            </a:r>
          </a:p>
          <a:p>
            <a:pPr marL="342900" lvl="0" indent="-342900" algn="just">
              <a:spcAft>
                <a:spcPts val="0"/>
              </a:spcAft>
              <a:buClrTx/>
              <a:buFont typeface="Symbol"/>
              <a:buChar char=""/>
              <a:tabLst>
                <a:tab pos="457200" algn="l"/>
              </a:tabLst>
            </a:pPr>
            <a:r>
              <a:rPr lang="en-US" sz="3300" dirty="0">
                <a:latin typeface="Times New Roman"/>
                <a:ea typeface="Times New Roman"/>
              </a:rPr>
              <a:t>Or repeat </a:t>
            </a:r>
            <a:r>
              <a:rPr lang="en-US" sz="3300" b="1" dirty="0">
                <a:latin typeface="Times New Roman"/>
                <a:ea typeface="Times New Roman"/>
              </a:rPr>
              <a:t>Midazolam 10 mg IN </a:t>
            </a:r>
            <a:r>
              <a:rPr lang="en-US" sz="3300" dirty="0">
                <a:latin typeface="Times New Roman"/>
                <a:ea typeface="Times New Roman"/>
              </a:rPr>
              <a:t>(5 mg in each nostril) after 5 minutes</a:t>
            </a:r>
          </a:p>
          <a:p>
            <a:pPr marL="342900" lvl="0" indent="-342900" algn="just">
              <a:spcAft>
                <a:spcPts val="0"/>
              </a:spcAft>
              <a:buClrTx/>
              <a:buFont typeface="Symbol"/>
              <a:buChar char=""/>
              <a:tabLst>
                <a:tab pos="457200" algn="l"/>
              </a:tabLst>
            </a:pPr>
            <a:r>
              <a:rPr lang="en-US" sz="3300" dirty="0"/>
              <a:t>If an excited delirium patient goes into arrest:</a:t>
            </a:r>
          </a:p>
          <a:p>
            <a:pPr lvl="1"/>
            <a:r>
              <a:rPr lang="en-US" sz="3300" dirty="0"/>
              <a:t>♦  Consider </a:t>
            </a:r>
            <a:r>
              <a:rPr lang="en-US" sz="3300" b="1" dirty="0"/>
              <a:t>Sodium Bicarbonate 100 mEq IV</a:t>
            </a:r>
            <a:endParaRPr lang="en-US" sz="3300" dirty="0"/>
          </a:p>
          <a:p>
            <a:endParaRPr lang="en-US" sz="2800" dirty="0"/>
          </a:p>
        </p:txBody>
      </p:sp>
    </p:spTree>
    <p:extLst>
      <p:ext uri="{BB962C8B-B14F-4D97-AF65-F5344CB8AC3E}">
        <p14:creationId xmlns:p14="http://schemas.microsoft.com/office/powerpoint/2010/main" val="2195611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08920"/>
            <a:ext cx="10131425" cy="1223318"/>
          </a:xfrm>
        </p:spPr>
        <p:txBody>
          <a:bodyPr>
            <a:normAutofit/>
          </a:bodyPr>
          <a:lstStyle/>
          <a:p>
            <a:r>
              <a:rPr lang="en-US" dirty="0" smtClean="0"/>
              <a:t>Nerve Gas: </a:t>
            </a:r>
            <a:r>
              <a:rPr lang="en-US" cap="none" dirty="0" smtClean="0"/>
              <a:t>changed pounds to kilograms</a:t>
            </a:r>
            <a:endParaRPr lang="en-US" dirty="0"/>
          </a:p>
        </p:txBody>
      </p:sp>
      <p:sp>
        <p:nvSpPr>
          <p:cNvPr id="3" name="Content Placeholder 2"/>
          <p:cNvSpPr>
            <a:spLocks noGrp="1"/>
          </p:cNvSpPr>
          <p:nvPr>
            <p:ph idx="1"/>
          </p:nvPr>
        </p:nvSpPr>
        <p:spPr>
          <a:xfrm>
            <a:off x="370703" y="1865870"/>
            <a:ext cx="11121081" cy="4287795"/>
          </a:xfrm>
        </p:spPr>
        <p:txBody>
          <a:bodyPr/>
          <a:lstStyle/>
          <a:p>
            <a:pPr algn="just" fontAlgn="base">
              <a:spcAft>
                <a:spcPts val="0"/>
              </a:spcAft>
              <a:buClrTx/>
              <a:buSzPct val="120000"/>
              <a:buFont typeface="Symbol"/>
              <a:buChar char=""/>
              <a:tabLst>
                <a:tab pos="228600" algn="l"/>
              </a:tabLst>
            </a:pPr>
            <a:r>
              <a:rPr lang="en-US" sz="3200" dirty="0" smtClean="0">
                <a:latin typeface="Times New Roman"/>
                <a:ea typeface="Times New Roman"/>
                <a:cs typeface="Symbol"/>
              </a:rPr>
              <a:t> ♦ </a:t>
            </a:r>
            <a:r>
              <a:rPr lang="en-US" sz="3200" dirty="0">
                <a:latin typeface="Times New Roman"/>
                <a:ea typeface="Times New Roman"/>
                <a:cs typeface="Symbol"/>
              </a:rPr>
              <a:t>Adults and children &gt; 40 kgs, give Mark I</a:t>
            </a:r>
            <a:r>
              <a:rPr lang="en-US" sz="3200" b="1" dirty="0">
                <a:latin typeface="Times New Roman"/>
                <a:ea typeface="Times New Roman"/>
                <a:cs typeface="Symbol"/>
              </a:rPr>
              <a:t> Atropine and 2-PAM auto-injector, DuoDote, </a:t>
            </a:r>
            <a:r>
              <a:rPr lang="en-US" sz="3200" dirty="0">
                <a:latin typeface="Times New Roman"/>
                <a:ea typeface="Times New Roman"/>
                <a:cs typeface="Symbol"/>
              </a:rPr>
              <a:t>or </a:t>
            </a:r>
            <a:r>
              <a:rPr lang="en-US" sz="3200" b="1" dirty="0" smtClean="0">
                <a:latin typeface="Times New Roman"/>
                <a:ea typeface="Times New Roman"/>
                <a:cs typeface="Symbol"/>
              </a:rPr>
              <a:t>Atropine</a:t>
            </a:r>
            <a:r>
              <a:rPr lang="en-US" sz="3200" b="1" dirty="0">
                <a:latin typeface="Times New Roman"/>
                <a:ea typeface="Times New Roman"/>
                <a:cs typeface="Symbol"/>
              </a:rPr>
              <a:t> 2 mg, IV, IM  </a:t>
            </a:r>
            <a:endParaRPr lang="en-US" sz="3200" b="1" dirty="0" smtClean="0">
              <a:latin typeface="Times New Roman"/>
              <a:ea typeface="Times New Roman"/>
              <a:cs typeface="Symbol"/>
            </a:endParaRPr>
          </a:p>
          <a:p>
            <a:pPr marL="109728" indent="0" algn="just" fontAlgn="base">
              <a:spcAft>
                <a:spcPts val="0"/>
              </a:spcAft>
              <a:buSzPct val="120000"/>
              <a:buNone/>
              <a:tabLst>
                <a:tab pos="228600" algn="l"/>
              </a:tabLst>
            </a:pPr>
            <a:endParaRPr lang="en-US" sz="3200" dirty="0">
              <a:latin typeface="Times New Roman"/>
              <a:ea typeface="Times New Roman"/>
              <a:cs typeface="Symbol"/>
            </a:endParaRPr>
          </a:p>
          <a:p>
            <a:pPr marL="342900" lvl="0" indent="-342900" algn="just" fontAlgn="base" hangingPunct="0">
              <a:spcAft>
                <a:spcPts val="0"/>
              </a:spcAft>
              <a:buClr>
                <a:srgbClr val="FF00FF"/>
              </a:buClr>
              <a:buSzPct val="100000"/>
              <a:buFont typeface="Symbol"/>
              <a:buChar char=""/>
              <a:tabLst>
                <a:tab pos="457200" algn="l"/>
              </a:tabLst>
            </a:pPr>
            <a:r>
              <a:rPr lang="en-US" sz="3200" dirty="0">
                <a:solidFill>
                  <a:srgbClr val="FF00FF"/>
                </a:solidFill>
                <a:latin typeface="Times New Roman"/>
                <a:ea typeface="Times New Roman"/>
                <a:cs typeface="Symbol"/>
              </a:rPr>
              <a:t>♦ Children 20 – 40 kgs, give</a:t>
            </a:r>
            <a:r>
              <a:rPr lang="en-US" sz="3200" b="1" dirty="0">
                <a:solidFill>
                  <a:srgbClr val="FF00FF"/>
                </a:solidFill>
                <a:latin typeface="Times New Roman"/>
                <a:ea typeface="Times New Roman"/>
                <a:cs typeface="Symbol"/>
              </a:rPr>
              <a:t> 1.0 mg Atropine</a:t>
            </a:r>
            <a:r>
              <a:rPr lang="en-US" sz="3200" dirty="0">
                <a:solidFill>
                  <a:srgbClr val="FF00FF"/>
                </a:solidFill>
                <a:latin typeface="Times New Roman"/>
                <a:ea typeface="Times New Roman"/>
                <a:cs typeface="Symbol"/>
              </a:rPr>
              <a:t>, or the </a:t>
            </a:r>
            <a:r>
              <a:rPr lang="en-US" sz="3200" b="1" dirty="0">
                <a:solidFill>
                  <a:srgbClr val="FF00FF"/>
                </a:solidFill>
                <a:latin typeface="Times New Roman"/>
                <a:ea typeface="Times New Roman"/>
                <a:cs typeface="Symbol"/>
              </a:rPr>
              <a:t>1.0 mg Atropen auto-injector.</a:t>
            </a:r>
            <a:endParaRPr lang="en-US" sz="3200" dirty="0">
              <a:latin typeface="Times New Roman"/>
              <a:ea typeface="Times New Roman"/>
              <a:cs typeface="Symbol"/>
            </a:endParaRPr>
          </a:p>
          <a:p>
            <a:pPr marL="342900" lvl="0" indent="-342900" algn="just" fontAlgn="base">
              <a:spcAft>
                <a:spcPts val="0"/>
              </a:spcAft>
              <a:buClr>
                <a:srgbClr val="FF00FF"/>
              </a:buClr>
              <a:buSzPct val="100000"/>
              <a:buFont typeface="Symbol"/>
              <a:buChar char=""/>
              <a:tabLst>
                <a:tab pos="457200" algn="l"/>
              </a:tabLst>
            </a:pPr>
            <a:r>
              <a:rPr lang="en-US" sz="3200" dirty="0">
                <a:solidFill>
                  <a:srgbClr val="FF00FF"/>
                </a:solidFill>
                <a:latin typeface="Times New Roman"/>
                <a:ea typeface="Times New Roman"/>
                <a:cs typeface="Symbol"/>
              </a:rPr>
              <a:t>♦ Children &lt; 20 kgs, give </a:t>
            </a:r>
            <a:r>
              <a:rPr lang="en-US" sz="3200" b="1" dirty="0">
                <a:solidFill>
                  <a:srgbClr val="FF00FF"/>
                </a:solidFill>
                <a:latin typeface="Times New Roman"/>
                <a:ea typeface="Times New Roman"/>
                <a:cs typeface="Symbol"/>
              </a:rPr>
              <a:t>0.5 mg Atropine</a:t>
            </a:r>
            <a:r>
              <a:rPr lang="en-US" sz="3200" dirty="0">
                <a:solidFill>
                  <a:srgbClr val="FF00FF"/>
                </a:solidFill>
                <a:latin typeface="Times New Roman"/>
                <a:ea typeface="Times New Roman"/>
                <a:cs typeface="Symbol"/>
              </a:rPr>
              <a:t>, or the </a:t>
            </a:r>
            <a:r>
              <a:rPr lang="en-US" sz="3200" b="1" dirty="0">
                <a:solidFill>
                  <a:srgbClr val="FF00FF"/>
                </a:solidFill>
                <a:latin typeface="Times New Roman"/>
                <a:ea typeface="Times New Roman"/>
                <a:cs typeface="Symbol"/>
              </a:rPr>
              <a:t>0.5 mg Atropen auto-injector</a:t>
            </a:r>
            <a:r>
              <a:rPr lang="en-US" sz="3200" dirty="0">
                <a:solidFill>
                  <a:srgbClr val="FF00FF"/>
                </a:solidFill>
                <a:latin typeface="Times New Roman"/>
                <a:ea typeface="Times New Roman"/>
                <a:cs typeface="Symbol"/>
              </a:rPr>
              <a:t>. </a:t>
            </a:r>
            <a:endParaRPr lang="en-US" sz="3200" dirty="0">
              <a:latin typeface="Times New Roman"/>
              <a:ea typeface="Times New Roman"/>
              <a:cs typeface="Symbol"/>
            </a:endParaRPr>
          </a:p>
          <a:p>
            <a:endParaRPr lang="en-US" dirty="0"/>
          </a:p>
        </p:txBody>
      </p:sp>
    </p:spTree>
    <p:extLst>
      <p:ext uri="{BB962C8B-B14F-4D97-AF65-F5344CB8AC3E}">
        <p14:creationId xmlns:p14="http://schemas.microsoft.com/office/powerpoint/2010/main" val="674914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08920"/>
            <a:ext cx="10131425" cy="1408669"/>
          </a:xfrm>
        </p:spPr>
        <p:txBody>
          <a:bodyPr>
            <a:normAutofit/>
          </a:bodyPr>
          <a:lstStyle/>
          <a:p>
            <a:r>
              <a:rPr lang="en-US" dirty="0" smtClean="0"/>
              <a:t>Drug bags</a:t>
            </a:r>
            <a:endParaRPr lang="en-US" dirty="0"/>
          </a:p>
        </p:txBody>
      </p:sp>
      <p:sp>
        <p:nvSpPr>
          <p:cNvPr id="3" name="Content Placeholder 2"/>
          <p:cNvSpPr>
            <a:spLocks noGrp="1"/>
          </p:cNvSpPr>
          <p:nvPr>
            <p:ph idx="1"/>
          </p:nvPr>
        </p:nvSpPr>
        <p:spPr>
          <a:xfrm>
            <a:off x="593125" y="2142067"/>
            <a:ext cx="11158152" cy="4098095"/>
          </a:xfrm>
        </p:spPr>
        <p:txBody>
          <a:bodyPr>
            <a:normAutofit fontScale="92500" lnSpcReduction="20000"/>
          </a:bodyPr>
          <a:lstStyle/>
          <a:p>
            <a:pPr>
              <a:buClrTx/>
              <a:buSzPct val="80000"/>
            </a:pPr>
            <a:r>
              <a:rPr lang="en-US" sz="5400" cap="all" dirty="0" smtClean="0">
                <a:solidFill>
                  <a:srgbClr val="FF0000"/>
                </a:solidFill>
              </a:rPr>
              <a:t>Do not place any used vials or trash in any drug bag! </a:t>
            </a:r>
          </a:p>
          <a:p>
            <a:pPr>
              <a:buClrTx/>
            </a:pPr>
            <a:endParaRPr lang="en-US" sz="2400" cap="all" dirty="0" smtClean="0">
              <a:solidFill>
                <a:srgbClr val="FF0000"/>
              </a:solidFill>
            </a:endParaRPr>
          </a:p>
          <a:p>
            <a:pPr>
              <a:buClrTx/>
              <a:buSzPct val="130000"/>
            </a:pPr>
            <a:r>
              <a:rPr lang="en-US" sz="3500" cap="all" dirty="0" smtClean="0"/>
              <a:t>S</a:t>
            </a:r>
            <a:r>
              <a:rPr lang="en-US" sz="3500" dirty="0" smtClean="0"/>
              <a:t>everal investigations have involved empty vials being in the drug bags.</a:t>
            </a:r>
          </a:p>
          <a:p>
            <a:pPr>
              <a:buClrTx/>
            </a:pPr>
            <a:endParaRPr lang="en-US" sz="3500" cap="all" dirty="0" smtClean="0"/>
          </a:p>
          <a:p>
            <a:pPr>
              <a:buClrTx/>
              <a:buSzPct val="130000"/>
            </a:pPr>
            <a:r>
              <a:rPr lang="en-US" sz="3500" dirty="0" smtClean="0"/>
              <a:t>Effective immediately, all apparatus will be required to keep a drug bag log on the apparatus that tracks all drug bag exchanges. This can not  be over emphasized!</a:t>
            </a:r>
          </a:p>
          <a:p>
            <a:endParaRPr lang="en-US" sz="5400" cap="all" dirty="0"/>
          </a:p>
        </p:txBody>
      </p:sp>
    </p:spTree>
    <p:extLst>
      <p:ext uri="{BB962C8B-B14F-4D97-AF65-F5344CB8AC3E}">
        <p14:creationId xmlns:p14="http://schemas.microsoft.com/office/powerpoint/2010/main" val="319189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lstStyle/>
          <a:p>
            <a:pPr>
              <a:buClrTx/>
              <a:buSzPct val="120000"/>
            </a:pPr>
            <a:r>
              <a:rPr lang="en-US" dirty="0" smtClean="0"/>
              <a:t>Documenting GCS for trauma patients is crucial!</a:t>
            </a:r>
          </a:p>
          <a:p>
            <a:pPr>
              <a:buClrTx/>
              <a:buSzPct val="120000"/>
            </a:pPr>
            <a:endParaRPr lang="en-US" dirty="0"/>
          </a:p>
          <a:p>
            <a:pPr lvl="1">
              <a:buClrTx/>
              <a:buSzPct val="120000"/>
            </a:pPr>
            <a:r>
              <a:rPr lang="en-US" dirty="0" smtClean="0"/>
              <a:t>25</a:t>
            </a:r>
            <a:r>
              <a:rPr lang="en-US" dirty="0"/>
              <a:t>% of </a:t>
            </a:r>
            <a:r>
              <a:rPr lang="en-US" dirty="0" smtClean="0"/>
              <a:t>patients </a:t>
            </a:r>
            <a:r>
              <a:rPr lang="en-US" dirty="0"/>
              <a:t>with head injuries </a:t>
            </a:r>
            <a:r>
              <a:rPr lang="en-US" u="sng" dirty="0"/>
              <a:t>do not </a:t>
            </a:r>
            <a:r>
              <a:rPr lang="en-US" dirty="0"/>
              <a:t>have a pre-hospital GCS </a:t>
            </a:r>
            <a:r>
              <a:rPr lang="en-US" dirty="0" smtClean="0"/>
              <a:t>documented.</a:t>
            </a:r>
            <a:endParaRPr lang="en-US" dirty="0"/>
          </a:p>
          <a:p>
            <a:pPr>
              <a:buClrTx/>
              <a:buSzPct val="120000"/>
            </a:pPr>
            <a:endParaRPr lang="en-US" dirty="0" smtClean="0"/>
          </a:p>
          <a:p>
            <a:pPr>
              <a:buClrTx/>
              <a:buSzPct val="120000"/>
            </a:pPr>
            <a:r>
              <a:rPr lang="en-US" dirty="0" smtClean="0"/>
              <a:t>Pre-Hospital Alerts</a:t>
            </a:r>
          </a:p>
          <a:p>
            <a:pPr lvl="1">
              <a:buClrTx/>
              <a:buSzPct val="120000"/>
            </a:pPr>
            <a:endParaRPr lang="en-US" dirty="0"/>
          </a:p>
          <a:p>
            <a:pPr lvl="1">
              <a:buClrTx/>
              <a:buSzPct val="120000"/>
            </a:pPr>
            <a:r>
              <a:rPr lang="en-US" dirty="0" smtClean="0"/>
              <a:t>If a pre-hospital alert is called (cardiac, trauma, stroke)  it needs to be documented in the PCR.</a:t>
            </a:r>
          </a:p>
          <a:p>
            <a:endParaRPr lang="en-US" dirty="0"/>
          </a:p>
          <a:p>
            <a:pPr lvl="1"/>
            <a:endParaRPr lang="en-US" dirty="0"/>
          </a:p>
        </p:txBody>
      </p:sp>
    </p:spTree>
    <p:extLst>
      <p:ext uri="{BB962C8B-B14F-4D97-AF65-F5344CB8AC3E}">
        <p14:creationId xmlns:p14="http://schemas.microsoft.com/office/powerpoint/2010/main" val="2718802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Radio Reports</a:t>
            </a:r>
            <a:endParaRPr lang="en-US" dirty="0"/>
          </a:p>
        </p:txBody>
      </p:sp>
      <p:sp>
        <p:nvSpPr>
          <p:cNvPr id="3" name="Content Placeholder 2"/>
          <p:cNvSpPr>
            <a:spLocks noGrp="1"/>
          </p:cNvSpPr>
          <p:nvPr>
            <p:ph idx="1"/>
          </p:nvPr>
        </p:nvSpPr>
        <p:spPr/>
        <p:txBody>
          <a:bodyPr/>
          <a:lstStyle/>
          <a:p>
            <a:pPr>
              <a:buClrTx/>
            </a:pPr>
            <a:r>
              <a:rPr lang="en-US" dirty="0" smtClean="0"/>
              <a:t>Reports should be:</a:t>
            </a:r>
          </a:p>
          <a:p>
            <a:endParaRPr lang="en-US" dirty="0"/>
          </a:p>
          <a:p>
            <a:pPr lvl="1"/>
            <a:r>
              <a:rPr lang="en-US" dirty="0" smtClean="0"/>
              <a:t>Clear</a:t>
            </a:r>
          </a:p>
          <a:p>
            <a:pPr lvl="1"/>
            <a:r>
              <a:rPr lang="en-US" dirty="0" smtClean="0"/>
              <a:t>Concise </a:t>
            </a:r>
          </a:p>
          <a:p>
            <a:pPr lvl="1"/>
            <a:r>
              <a:rPr lang="en-US" dirty="0" smtClean="0"/>
              <a:t>To the point  with pertinent information</a:t>
            </a:r>
          </a:p>
          <a:p>
            <a:pPr lvl="1"/>
            <a:endParaRPr lang="en-US" dirty="0"/>
          </a:p>
          <a:p>
            <a:pPr lvl="1"/>
            <a:r>
              <a:rPr lang="en-US" dirty="0" smtClean="0"/>
              <a:t>If you are calling a pre-hospital alert, state this at the beginning of your communication.</a:t>
            </a:r>
            <a:endParaRPr lang="en-US" dirty="0"/>
          </a:p>
        </p:txBody>
      </p:sp>
    </p:spTree>
    <p:extLst>
      <p:ext uri="{BB962C8B-B14F-4D97-AF65-F5344CB8AC3E}">
        <p14:creationId xmlns:p14="http://schemas.microsoft.com/office/powerpoint/2010/main" val="104553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1" y="427691"/>
            <a:ext cx="10131425" cy="889686"/>
          </a:xfrm>
        </p:spPr>
        <p:txBody>
          <a:bodyPr>
            <a:normAutofit/>
          </a:bodyPr>
          <a:lstStyle/>
          <a:p>
            <a:r>
              <a:rPr lang="en-US" dirty="0" smtClean="0"/>
              <a:t>Resuscitation On Scene:</a:t>
            </a:r>
            <a:endParaRPr lang="en-US" cap="none" dirty="0"/>
          </a:p>
        </p:txBody>
      </p:sp>
      <p:sp>
        <p:nvSpPr>
          <p:cNvPr id="3" name="Content Placeholder 2"/>
          <p:cNvSpPr>
            <a:spLocks noGrp="1"/>
          </p:cNvSpPr>
          <p:nvPr>
            <p:ph idx="1"/>
          </p:nvPr>
        </p:nvSpPr>
        <p:spPr>
          <a:xfrm>
            <a:off x="159402" y="1433384"/>
            <a:ext cx="9990438" cy="5256976"/>
          </a:xfrm>
        </p:spPr>
        <p:txBody>
          <a:bodyPr>
            <a:normAutofit/>
          </a:bodyPr>
          <a:lstStyle/>
          <a:p>
            <a:pPr>
              <a:buClrTx/>
            </a:pPr>
            <a:r>
              <a:rPr lang="en-US" sz="2400" dirty="0" smtClean="0"/>
              <a:t>Providers are expected to provide resuscitative </a:t>
            </a:r>
            <a:r>
              <a:rPr lang="en-US" sz="2400" dirty="0"/>
              <a:t>care at the </a:t>
            </a:r>
            <a:r>
              <a:rPr lang="en-US" sz="2400" dirty="0" smtClean="0"/>
              <a:t>scene for some patients and other patients should be rapidly transported. </a:t>
            </a:r>
          </a:p>
          <a:p>
            <a:pPr>
              <a:buClrTx/>
            </a:pPr>
            <a:r>
              <a:rPr lang="en-US" sz="2400" dirty="0" smtClean="0"/>
              <a:t>If you are less than 30 minutes from an interventional facility and defibrillation is the only needed intervention to establish a perfusing rhythm, transport the following patients rapidly:</a:t>
            </a:r>
          </a:p>
          <a:p>
            <a:pPr lvl="1"/>
            <a:r>
              <a:rPr lang="en-US" sz="2200" dirty="0"/>
              <a:t>Patients with a documented STEMI and you witness their cardiac arrest after brief resuscitative efforts, including defibrillation as indicated.</a:t>
            </a:r>
          </a:p>
          <a:p>
            <a:pPr lvl="1"/>
            <a:r>
              <a:rPr lang="en-US" sz="2200" dirty="0"/>
              <a:t>Your patient has ROSC after VFIB or ROSC with evidence of ST elevation.</a:t>
            </a:r>
          </a:p>
          <a:p>
            <a:pPr>
              <a:buClrTx/>
            </a:pPr>
            <a:r>
              <a:rPr lang="en-US" sz="2400" dirty="0" smtClean="0"/>
              <a:t>The following patients require prolonged resuscitation efforts:</a:t>
            </a:r>
          </a:p>
          <a:p>
            <a:pPr lvl="1"/>
            <a:r>
              <a:rPr lang="en-US" sz="2200" dirty="0" smtClean="0"/>
              <a:t>Patients with a PEA &gt; 40. The pt may not be in true cardiac arrest, but simply not have palpable pulses due to profound shock.</a:t>
            </a:r>
          </a:p>
          <a:p>
            <a:pPr lvl="1"/>
            <a:r>
              <a:rPr lang="en-US" sz="2200" dirty="0" smtClean="0"/>
              <a:t>If the pt has an upward trending or persistent EtCO</a:t>
            </a:r>
            <a:r>
              <a:rPr lang="en-US" sz="2200" baseline="-25000" dirty="0" smtClean="0"/>
              <a:t>2</a:t>
            </a:r>
            <a:r>
              <a:rPr lang="en-US" sz="2200" dirty="0"/>
              <a:t> </a:t>
            </a:r>
            <a:r>
              <a:rPr lang="en-US" sz="2200" dirty="0" smtClean="0"/>
              <a:t>&gt; 20, or refractory VF or VT.</a:t>
            </a:r>
          </a:p>
          <a:p>
            <a:pPr marL="0" indent="0">
              <a:buNone/>
            </a:pPr>
            <a:endParaRPr lang="en-US" dirty="0" smtClean="0"/>
          </a:p>
        </p:txBody>
      </p:sp>
      <p:pic>
        <p:nvPicPr>
          <p:cNvPr id="1026" name="Picture 2" descr="https://images-blogger-opensocial.googleusercontent.com/gadgets/proxy?url=http%3A%2F%2Fwww.lifebeatsfirstaid.ca%2F_RefFiles%2Flifeguard_giving_cpr.gif&amp;container=blogger&amp;gadget=a&amp;rewriteMime=image%2F*">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361788" y="3307719"/>
            <a:ext cx="1355720" cy="13557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10632263" y="702010"/>
            <a:ext cx="1085245" cy="1035349"/>
          </a:xfrm>
          <a:prstGeom prst="rect">
            <a:avLst/>
          </a:prstGeom>
        </p:spPr>
      </p:pic>
    </p:spTree>
    <p:extLst>
      <p:ext uri="{BB962C8B-B14F-4D97-AF65-F5344CB8AC3E}">
        <p14:creationId xmlns:p14="http://schemas.microsoft.com/office/powerpoint/2010/main" val="22966734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6720"/>
            <a:ext cx="10972800" cy="1066800"/>
          </a:xfrm>
        </p:spPr>
        <p:txBody>
          <a:bodyPr/>
          <a:lstStyle/>
          <a:p>
            <a:r>
              <a:rPr lang="en-US" dirty="0"/>
              <a:t>Infectious Disease Exposure </a:t>
            </a:r>
          </a:p>
        </p:txBody>
      </p:sp>
      <p:sp>
        <p:nvSpPr>
          <p:cNvPr id="3" name="Content Placeholder 2"/>
          <p:cNvSpPr>
            <a:spLocks noGrp="1"/>
          </p:cNvSpPr>
          <p:nvPr>
            <p:ph idx="1"/>
          </p:nvPr>
        </p:nvSpPr>
        <p:spPr>
          <a:xfrm>
            <a:off x="472440" y="1533144"/>
            <a:ext cx="10972800" cy="5065776"/>
          </a:xfrm>
        </p:spPr>
        <p:txBody>
          <a:bodyPr>
            <a:normAutofit fontScale="77500" lnSpcReduction="20000"/>
          </a:bodyPr>
          <a:lstStyle/>
          <a:p>
            <a:pPr lvl="0">
              <a:buClrTx/>
              <a:buSzPct val="130000"/>
            </a:pPr>
            <a:r>
              <a:rPr lang="en-US" dirty="0" smtClean="0"/>
              <a:t>DEFINITION </a:t>
            </a:r>
            <a:r>
              <a:rPr lang="en-US" dirty="0"/>
              <a:t>OF A BLOODBORNE EXPOSURE </a:t>
            </a:r>
            <a:endParaRPr lang="en-US" sz="3200" dirty="0"/>
          </a:p>
          <a:p>
            <a:pPr marL="109728" indent="0">
              <a:buClrTx/>
              <a:buNone/>
            </a:pPr>
            <a:endParaRPr lang="en-US" sz="3200" dirty="0"/>
          </a:p>
          <a:p>
            <a:pPr>
              <a:buClrTx/>
              <a:buSzPct val="130000"/>
            </a:pPr>
            <a:r>
              <a:rPr lang="en-US" dirty="0"/>
              <a:t>An EXPOSURE incident that may place a public safety worker at risk for Hepatitis B Virus (HBV), Hepatitis C Virus (HCV), or Human Immunodeficiency Virus (HIV) infections or other blood borne pathogens that includes</a:t>
            </a:r>
            <a:r>
              <a:rPr lang="en-US" dirty="0" smtClean="0"/>
              <a:t>:</a:t>
            </a:r>
            <a:endParaRPr lang="en-US" sz="3200" dirty="0"/>
          </a:p>
          <a:p>
            <a:pPr marL="109728" indent="0">
              <a:buClrTx/>
              <a:buSzPct val="130000"/>
              <a:buNone/>
            </a:pPr>
            <a:r>
              <a:rPr lang="en-US" dirty="0"/>
              <a:t> </a:t>
            </a:r>
            <a:endParaRPr lang="en-US" sz="3200" dirty="0"/>
          </a:p>
          <a:p>
            <a:pPr lvl="1">
              <a:buClrTx/>
            </a:pPr>
            <a:r>
              <a:rPr lang="en-US" sz="2800" dirty="0"/>
              <a:t>A percutaneous injury (e.g., a needle stick or cut), </a:t>
            </a:r>
            <a:r>
              <a:rPr lang="en-US" sz="2800" b="1" u="sng" dirty="0"/>
              <a:t>or</a:t>
            </a:r>
            <a:endParaRPr lang="en-US" sz="3200" dirty="0"/>
          </a:p>
          <a:p>
            <a:pPr lvl="1">
              <a:buClrTx/>
            </a:pPr>
            <a:r>
              <a:rPr lang="en-US" sz="2800" dirty="0"/>
              <a:t>Contact of mucous membrane or non-intact skin (e.g., exposed skin that is chapped, abraded, or afflicted with dermatitis) with blood, tissue, or other body fluids that are potentially infectious. </a:t>
            </a:r>
            <a:endParaRPr lang="en-US" sz="3200" dirty="0"/>
          </a:p>
          <a:p>
            <a:pPr marL="109728" indent="0">
              <a:buClrTx/>
              <a:buNone/>
            </a:pPr>
            <a:endParaRPr lang="en-US" sz="3200" dirty="0"/>
          </a:p>
          <a:p>
            <a:pPr>
              <a:buClrTx/>
              <a:buSzPct val="130000"/>
            </a:pPr>
            <a:r>
              <a:rPr lang="en-US" dirty="0"/>
              <a:t>What is NOT an </a:t>
            </a:r>
            <a:r>
              <a:rPr lang="en-US" dirty="0" smtClean="0"/>
              <a:t>exposure?</a:t>
            </a:r>
          </a:p>
          <a:p>
            <a:pPr lvl="1">
              <a:buClrTx/>
            </a:pPr>
            <a:r>
              <a:rPr lang="en-US" dirty="0" smtClean="0"/>
              <a:t>A </a:t>
            </a:r>
            <a:r>
              <a:rPr lang="en-US" dirty="0"/>
              <a:t>percutaneous injury with a clean or sterile needle or </a:t>
            </a:r>
            <a:r>
              <a:rPr lang="en-US" dirty="0" smtClean="0"/>
              <a:t>instrument.</a:t>
            </a:r>
          </a:p>
          <a:p>
            <a:pPr lvl="1">
              <a:buClrTx/>
            </a:pPr>
            <a:r>
              <a:rPr lang="en-US" dirty="0" smtClean="0"/>
              <a:t>Intact </a:t>
            </a:r>
            <a:r>
              <a:rPr lang="en-US" dirty="0"/>
              <a:t>skin splashed with potentially infectious blood, body fluid, or tissue</a:t>
            </a:r>
            <a:r>
              <a:rPr lang="en-US" dirty="0" smtClean="0"/>
              <a:t>.</a:t>
            </a:r>
          </a:p>
          <a:p>
            <a:pPr lvl="1">
              <a:buClrTx/>
            </a:pPr>
            <a:endParaRPr lang="en-US" sz="3200" dirty="0"/>
          </a:p>
          <a:p>
            <a:pPr>
              <a:buClrTx/>
              <a:buSzPct val="130000"/>
            </a:pPr>
            <a:r>
              <a:rPr lang="en-US" dirty="0" smtClean="0"/>
              <a:t>What is the process?</a:t>
            </a:r>
            <a:endParaRPr lang="en-US" dirty="0"/>
          </a:p>
        </p:txBody>
      </p:sp>
    </p:spTree>
    <p:extLst>
      <p:ext uri="{BB962C8B-B14F-4D97-AF65-F5344CB8AC3E}">
        <p14:creationId xmlns:p14="http://schemas.microsoft.com/office/powerpoint/2010/main" val="1485890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3154680" y="-1569721"/>
            <a:ext cx="5852160" cy="10789920"/>
          </a:xfrm>
          <a:prstGeom prst="rect">
            <a:avLst/>
          </a:prstGeom>
          <a:noFill/>
          <a:ln>
            <a:noFill/>
          </a:ln>
        </p:spPr>
      </p:pic>
      <p:sp>
        <p:nvSpPr>
          <p:cNvPr id="2" name="Title 1"/>
          <p:cNvSpPr>
            <a:spLocks noGrp="1"/>
          </p:cNvSpPr>
          <p:nvPr>
            <p:ph type="title"/>
          </p:nvPr>
        </p:nvSpPr>
        <p:spPr>
          <a:xfrm>
            <a:off x="609600" y="182880"/>
            <a:ext cx="10972800" cy="1066800"/>
          </a:xfrm>
        </p:spPr>
        <p:txBody>
          <a:bodyPr/>
          <a:lstStyle/>
          <a:p>
            <a:r>
              <a:rPr lang="en-US" dirty="0" smtClean="0"/>
              <a:t>Infectious Disease Exposure </a:t>
            </a:r>
            <a:endParaRPr lang="en-US" dirty="0"/>
          </a:p>
        </p:txBody>
      </p:sp>
    </p:spTree>
    <p:extLst>
      <p:ext uri="{BB962C8B-B14F-4D97-AF65-F5344CB8AC3E}">
        <p14:creationId xmlns:p14="http://schemas.microsoft.com/office/powerpoint/2010/main" val="303240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0"/>
            <a:ext cx="10131425" cy="1456267"/>
          </a:xfrm>
        </p:spPr>
        <p:txBody>
          <a:bodyPr/>
          <a:lstStyle/>
          <a:p>
            <a:r>
              <a:rPr lang="en-US" dirty="0" smtClean="0"/>
              <a:t>Quick review</a:t>
            </a:r>
            <a:endParaRPr lang="en-US" dirty="0"/>
          </a:p>
        </p:txBody>
      </p:sp>
      <p:sp>
        <p:nvSpPr>
          <p:cNvPr id="3" name="Content Placeholder 2"/>
          <p:cNvSpPr>
            <a:spLocks noGrp="1"/>
          </p:cNvSpPr>
          <p:nvPr>
            <p:ph idx="1"/>
          </p:nvPr>
        </p:nvSpPr>
        <p:spPr>
          <a:xfrm>
            <a:off x="506942" y="1047750"/>
            <a:ext cx="10131425" cy="5715000"/>
          </a:xfrm>
        </p:spPr>
        <p:txBody>
          <a:bodyPr>
            <a:noAutofit/>
          </a:bodyPr>
          <a:lstStyle/>
          <a:p>
            <a:pPr marL="342900" indent="-342900">
              <a:buClrTx/>
              <a:buAutoNum type="arabicPeriod"/>
            </a:pPr>
            <a:r>
              <a:rPr lang="en-US" sz="2000" dirty="0" smtClean="0"/>
              <a:t>By what route can the first round of Naloxone be administered if an overdosed patient has impaired respirations?</a:t>
            </a:r>
          </a:p>
          <a:p>
            <a:pPr lvl="1">
              <a:buClrTx/>
            </a:pPr>
            <a:r>
              <a:rPr lang="en-US" sz="1800" dirty="0" smtClean="0">
                <a:solidFill>
                  <a:schemeClr val="accent1"/>
                </a:solidFill>
              </a:rPr>
              <a:t>IV, IM or IN are acceptable routes for administration.</a:t>
            </a:r>
          </a:p>
          <a:p>
            <a:pPr marL="342900" indent="-342900">
              <a:buClrTx/>
              <a:buAutoNum type="arabicPeriod" startAt="2"/>
            </a:pPr>
            <a:r>
              <a:rPr lang="en-US" sz="2000" dirty="0" smtClean="0"/>
              <a:t>When a patient has been transported to the hospital on supplemental O2, should the patient remain on O2 from the ambulance to the ER bed?</a:t>
            </a:r>
          </a:p>
          <a:p>
            <a:pPr lvl="1">
              <a:buClrTx/>
            </a:pPr>
            <a:r>
              <a:rPr lang="en-US" sz="1800" dirty="0" smtClean="0">
                <a:solidFill>
                  <a:schemeClr val="accent1"/>
                </a:solidFill>
              </a:rPr>
              <a:t>Yes, patients should remain on O2 from the time they leave the ambulance until care has been transferred to the ER staff.</a:t>
            </a:r>
          </a:p>
          <a:p>
            <a:pPr marL="342900" indent="-342900">
              <a:buClrTx/>
              <a:buAutoNum type="arabicPeriod" startAt="3"/>
            </a:pPr>
            <a:r>
              <a:rPr lang="en-US" sz="2000" dirty="0" smtClean="0"/>
              <a:t>Is intact skin that comes in contact with potentially infectious blood, bodily fluid or tissue considered an exposure?</a:t>
            </a:r>
          </a:p>
          <a:p>
            <a:pPr lvl="1">
              <a:buClrTx/>
            </a:pPr>
            <a:r>
              <a:rPr lang="en-US" sz="1800" dirty="0" smtClean="0">
                <a:solidFill>
                  <a:schemeClr val="accent1"/>
                </a:solidFill>
              </a:rPr>
              <a:t>No, it must be a percutaneous injury or come in contact </a:t>
            </a:r>
            <a:r>
              <a:rPr lang="en-US" sz="1800" dirty="0">
                <a:solidFill>
                  <a:schemeClr val="accent1"/>
                </a:solidFill>
              </a:rPr>
              <a:t>with </a:t>
            </a:r>
            <a:r>
              <a:rPr lang="en-US" sz="1800" dirty="0" smtClean="0">
                <a:solidFill>
                  <a:schemeClr val="accent1"/>
                </a:solidFill>
              </a:rPr>
              <a:t>a mucous </a:t>
            </a:r>
            <a:r>
              <a:rPr lang="en-US" sz="1800" dirty="0">
                <a:solidFill>
                  <a:schemeClr val="accent1"/>
                </a:solidFill>
              </a:rPr>
              <a:t>membrane or non-intact skin </a:t>
            </a:r>
            <a:endParaRPr lang="en-US" sz="1800" dirty="0" smtClean="0">
              <a:solidFill>
                <a:schemeClr val="accent1"/>
              </a:solidFill>
            </a:endParaRPr>
          </a:p>
          <a:p>
            <a:pPr marL="0" indent="0">
              <a:buClrTx/>
              <a:buNone/>
            </a:pPr>
            <a:r>
              <a:rPr lang="en-US" sz="2000" dirty="0" smtClean="0"/>
              <a:t>4. When is prolonged resuscitation efforts required? </a:t>
            </a:r>
          </a:p>
          <a:p>
            <a:pPr lvl="1">
              <a:buSzPct val="36000"/>
              <a:buFont typeface="Wingdings" panose="05000000000000000000" pitchFamily="2" charset="2"/>
              <a:buChar char="q"/>
            </a:pPr>
            <a:r>
              <a:rPr lang="en-US" sz="1800" dirty="0" smtClean="0">
                <a:solidFill>
                  <a:schemeClr val="accent1"/>
                </a:solidFill>
              </a:rPr>
              <a:t>For patients </a:t>
            </a:r>
            <a:r>
              <a:rPr lang="en-US" sz="1800" dirty="0">
                <a:solidFill>
                  <a:schemeClr val="accent1"/>
                </a:solidFill>
              </a:rPr>
              <a:t>with a PEA &gt; </a:t>
            </a:r>
            <a:r>
              <a:rPr lang="en-US" sz="1800" dirty="0" smtClean="0">
                <a:solidFill>
                  <a:schemeClr val="accent1"/>
                </a:solidFill>
              </a:rPr>
              <a:t>40 who may not </a:t>
            </a:r>
            <a:r>
              <a:rPr lang="en-US" sz="1800" dirty="0">
                <a:solidFill>
                  <a:schemeClr val="accent1"/>
                </a:solidFill>
              </a:rPr>
              <a:t>be in true cardiac arrest, but simply </a:t>
            </a:r>
            <a:r>
              <a:rPr lang="en-US" sz="1800" dirty="0" smtClean="0">
                <a:solidFill>
                  <a:schemeClr val="accent1"/>
                </a:solidFill>
              </a:rPr>
              <a:t>do not </a:t>
            </a:r>
            <a:r>
              <a:rPr lang="en-US" sz="1800" dirty="0">
                <a:solidFill>
                  <a:schemeClr val="accent1"/>
                </a:solidFill>
              </a:rPr>
              <a:t>have palpable pulses due to profound </a:t>
            </a:r>
            <a:r>
              <a:rPr lang="en-US" sz="1800" dirty="0" smtClean="0">
                <a:solidFill>
                  <a:schemeClr val="accent1"/>
                </a:solidFill>
              </a:rPr>
              <a:t>shock or if </a:t>
            </a:r>
            <a:r>
              <a:rPr lang="en-US" sz="1800" dirty="0">
                <a:solidFill>
                  <a:schemeClr val="accent1"/>
                </a:solidFill>
              </a:rPr>
              <a:t>the </a:t>
            </a:r>
            <a:r>
              <a:rPr lang="en-US" sz="1800" dirty="0" smtClean="0">
                <a:solidFill>
                  <a:schemeClr val="accent1"/>
                </a:solidFill>
              </a:rPr>
              <a:t>patient </a:t>
            </a:r>
            <a:r>
              <a:rPr lang="en-US" sz="1800" dirty="0">
                <a:solidFill>
                  <a:schemeClr val="accent1"/>
                </a:solidFill>
              </a:rPr>
              <a:t>has an upward trending or persistent EtCO</a:t>
            </a:r>
            <a:r>
              <a:rPr lang="en-US" sz="1800" baseline="-25000" dirty="0">
                <a:solidFill>
                  <a:schemeClr val="accent1"/>
                </a:solidFill>
              </a:rPr>
              <a:t>2</a:t>
            </a:r>
            <a:r>
              <a:rPr lang="en-US" sz="1800" dirty="0">
                <a:solidFill>
                  <a:schemeClr val="accent1"/>
                </a:solidFill>
              </a:rPr>
              <a:t> &gt; 20, or refractory VF or VT</a:t>
            </a:r>
          </a:p>
          <a:p>
            <a:pPr marL="342900" indent="-342900">
              <a:buClrTx/>
              <a:buAutoNum type="arabicPeriod" startAt="5"/>
            </a:pPr>
            <a:r>
              <a:rPr lang="en-US" sz="2000" dirty="0" smtClean="0"/>
              <a:t>(True or False) The three legs of the pediatric triangle are: Circulation, Work of Breathing and Patient Assessment?</a:t>
            </a:r>
            <a:endParaRPr lang="en-US" sz="2000" dirty="0"/>
          </a:p>
          <a:p>
            <a:pPr marL="635508" lvl="1" indent="-342900">
              <a:buSzPct val="39000"/>
              <a:buFont typeface="Wingdings" panose="05000000000000000000" pitchFamily="2" charset="2"/>
              <a:buChar char="q"/>
            </a:pPr>
            <a:r>
              <a:rPr lang="en-US" sz="1600" dirty="0" smtClean="0">
                <a:solidFill>
                  <a:schemeClr val="accent1"/>
                </a:solidFill>
              </a:rPr>
              <a:t>False: Circulation, Work of Breathing and Appearance.</a:t>
            </a:r>
          </a:p>
        </p:txBody>
      </p:sp>
      <p:pic>
        <p:nvPicPr>
          <p:cNvPr id="4" name="Picture 3"/>
          <p:cNvPicPr>
            <a:picLocks noChangeAspect="1"/>
          </p:cNvPicPr>
          <p:nvPr/>
        </p:nvPicPr>
        <p:blipFill>
          <a:blip r:embed="rId3"/>
          <a:stretch>
            <a:fillRect/>
          </a:stretch>
        </p:blipFill>
        <p:spPr>
          <a:xfrm>
            <a:off x="10325464" y="560458"/>
            <a:ext cx="1287022" cy="1230242"/>
          </a:xfrm>
          <a:prstGeom prst="rect">
            <a:avLst/>
          </a:prstGeom>
        </p:spPr>
      </p:pic>
    </p:spTree>
    <p:extLst>
      <p:ext uri="{BB962C8B-B14F-4D97-AF65-F5344CB8AC3E}">
        <p14:creationId xmlns:p14="http://schemas.microsoft.com/office/powerpoint/2010/main" val="158148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34" y="-237066"/>
            <a:ext cx="10131425" cy="1456267"/>
          </a:xfrm>
        </p:spPr>
        <p:txBody>
          <a:bodyPr/>
          <a:lstStyle/>
          <a:p>
            <a:r>
              <a:rPr lang="en-US" dirty="0" smtClean="0"/>
              <a:t>Quick Review</a:t>
            </a:r>
            <a:endParaRPr lang="en-US" dirty="0"/>
          </a:p>
        </p:txBody>
      </p:sp>
      <p:sp>
        <p:nvSpPr>
          <p:cNvPr id="3" name="Content Placeholder 2"/>
          <p:cNvSpPr>
            <a:spLocks noGrp="1"/>
          </p:cNvSpPr>
          <p:nvPr>
            <p:ph idx="1"/>
          </p:nvPr>
        </p:nvSpPr>
        <p:spPr>
          <a:xfrm>
            <a:off x="414868" y="964743"/>
            <a:ext cx="11523132" cy="5782733"/>
          </a:xfrm>
        </p:spPr>
        <p:txBody>
          <a:bodyPr>
            <a:normAutofit fontScale="85000" lnSpcReduction="20000"/>
          </a:bodyPr>
          <a:lstStyle/>
          <a:p>
            <a:pPr marL="342900" indent="-342900">
              <a:buClrTx/>
              <a:buAutoNum type="arabicPeriod" startAt="6"/>
            </a:pPr>
            <a:r>
              <a:rPr lang="en-US" dirty="0" smtClean="0"/>
              <a:t>When is Ketamine an option for Pain Management and what is the dosage?</a:t>
            </a:r>
            <a:endParaRPr lang="en-US" dirty="0"/>
          </a:p>
          <a:p>
            <a:pPr marL="749808" lvl="1" indent="-457200">
              <a:buClrTx/>
              <a:buFont typeface="Arial" panose="020B0604020202020204" pitchFamily="34" charset="0"/>
              <a:buChar char="•"/>
            </a:pPr>
            <a:r>
              <a:rPr lang="en-US" dirty="0" smtClean="0">
                <a:solidFill>
                  <a:schemeClr val="accent1"/>
                </a:solidFill>
              </a:rPr>
              <a:t>When Fentanyl has been given and pain persists after 15 minutes, 25 mg IV</a:t>
            </a:r>
          </a:p>
          <a:p>
            <a:pPr marL="342900" indent="-342900">
              <a:buClrTx/>
              <a:buAutoNum type="arabicPeriod" startAt="7"/>
            </a:pPr>
            <a:r>
              <a:rPr lang="en-US" kern="1400" dirty="0" smtClean="0">
                <a:latin typeface="Georgia" panose="02040502050405020303" pitchFamily="18" charset="0"/>
                <a:ea typeface="Times New Roman"/>
                <a:cs typeface="Symbol"/>
              </a:rPr>
              <a:t>When is </a:t>
            </a:r>
            <a:r>
              <a:rPr lang="en-US" kern="1400" dirty="0" err="1" smtClean="0">
                <a:latin typeface="Georgia" panose="02040502050405020303" pitchFamily="18" charset="0"/>
                <a:ea typeface="Times New Roman"/>
                <a:cs typeface="Symbol"/>
              </a:rPr>
              <a:t>Solu</a:t>
            </a:r>
            <a:r>
              <a:rPr lang="en-US" kern="1400" dirty="0" smtClean="0">
                <a:latin typeface="Georgia" panose="02040502050405020303" pitchFamily="18" charset="0"/>
                <a:ea typeface="Times New Roman"/>
                <a:cs typeface="Symbol"/>
              </a:rPr>
              <a:t>-Medrol </a:t>
            </a:r>
            <a:r>
              <a:rPr lang="en-US" kern="1400" dirty="0">
                <a:latin typeface="Georgia" panose="02040502050405020303" pitchFamily="18" charset="0"/>
                <a:ea typeface="Times New Roman"/>
                <a:cs typeface="Symbol"/>
              </a:rPr>
              <a:t>given </a:t>
            </a:r>
            <a:r>
              <a:rPr lang="en-US" kern="1400" dirty="0" smtClean="0">
                <a:latin typeface="Georgia" panose="02040502050405020303" pitchFamily="18" charset="0"/>
                <a:ea typeface="Times New Roman"/>
                <a:cs typeface="Symbol"/>
              </a:rPr>
              <a:t>to patients with allergic reactions </a:t>
            </a:r>
            <a:r>
              <a:rPr lang="en-US" kern="1400" dirty="0">
                <a:latin typeface="Georgia" panose="02040502050405020303" pitchFamily="18" charset="0"/>
                <a:ea typeface="Times New Roman"/>
                <a:cs typeface="Symbol"/>
              </a:rPr>
              <a:t>or </a:t>
            </a:r>
            <a:r>
              <a:rPr lang="en-US" kern="1400" dirty="0" smtClean="0">
                <a:latin typeface="Georgia" panose="02040502050405020303" pitchFamily="18" charset="0"/>
                <a:ea typeface="Times New Roman"/>
                <a:cs typeface="Symbol"/>
              </a:rPr>
              <a:t>anaphylaxis</a:t>
            </a:r>
            <a:r>
              <a:rPr lang="en-US" dirty="0" smtClean="0">
                <a:latin typeface="Georgia" panose="02040502050405020303" pitchFamily="18" charset="0"/>
              </a:rPr>
              <a:t>?</a:t>
            </a:r>
          </a:p>
          <a:p>
            <a:pPr marL="749808" lvl="1" indent="-457200">
              <a:buClrTx/>
              <a:buFont typeface="Arial" panose="020B0604020202020204" pitchFamily="34" charset="0"/>
              <a:buChar char="•"/>
            </a:pPr>
            <a:r>
              <a:rPr lang="en-US" dirty="0" smtClean="0">
                <a:solidFill>
                  <a:schemeClr val="accent1"/>
                </a:solidFill>
                <a:latin typeface="Georgia" panose="02040502050405020303" pitchFamily="18" charset="0"/>
              </a:rPr>
              <a:t>O</a:t>
            </a:r>
            <a:r>
              <a:rPr lang="en-US" kern="1400" dirty="0" smtClean="0">
                <a:solidFill>
                  <a:schemeClr val="accent1"/>
                </a:solidFill>
                <a:latin typeface="Georgia" panose="02040502050405020303" pitchFamily="18" charset="0"/>
                <a:ea typeface="Times New Roman"/>
                <a:cs typeface="Symbol"/>
              </a:rPr>
              <a:t>nly </a:t>
            </a:r>
            <a:r>
              <a:rPr lang="en-US" kern="1400" dirty="0">
                <a:solidFill>
                  <a:schemeClr val="accent1"/>
                </a:solidFill>
                <a:latin typeface="Georgia" panose="02040502050405020303" pitchFamily="18" charset="0"/>
                <a:ea typeface="Times New Roman"/>
                <a:cs typeface="Symbol"/>
              </a:rPr>
              <a:t>after </a:t>
            </a:r>
            <a:r>
              <a:rPr lang="en-US" kern="1400" dirty="0" smtClean="0">
                <a:solidFill>
                  <a:schemeClr val="accent1"/>
                </a:solidFill>
                <a:latin typeface="Georgia" panose="02040502050405020303" pitchFamily="18" charset="0"/>
                <a:ea typeface="Times New Roman"/>
                <a:cs typeface="Symbol"/>
              </a:rPr>
              <a:t>any other </a:t>
            </a:r>
            <a:r>
              <a:rPr lang="en-US" kern="1400" dirty="0">
                <a:solidFill>
                  <a:schemeClr val="accent1"/>
                </a:solidFill>
                <a:latin typeface="Georgia" panose="02040502050405020303" pitchFamily="18" charset="0"/>
                <a:ea typeface="Times New Roman"/>
                <a:cs typeface="Symbol"/>
              </a:rPr>
              <a:t>applicable first-line medications have been  </a:t>
            </a:r>
            <a:r>
              <a:rPr lang="en-US" kern="1400" dirty="0" smtClean="0">
                <a:solidFill>
                  <a:schemeClr val="accent1"/>
                </a:solidFill>
                <a:latin typeface="Georgia" panose="02040502050405020303" pitchFamily="18" charset="0"/>
                <a:ea typeface="Times New Roman"/>
                <a:cs typeface="Symbol"/>
              </a:rPr>
              <a:t>delivered</a:t>
            </a:r>
            <a:r>
              <a:rPr lang="en-US" dirty="0" smtClean="0">
                <a:solidFill>
                  <a:schemeClr val="accent1"/>
                </a:solidFill>
              </a:rPr>
              <a:t>!</a:t>
            </a:r>
          </a:p>
          <a:p>
            <a:pPr marL="342900" indent="-342900">
              <a:buClrTx/>
              <a:buAutoNum type="arabicPeriod" startAt="8"/>
            </a:pPr>
            <a:r>
              <a:rPr lang="en-US" dirty="0" smtClean="0"/>
              <a:t>Name at least two criteria of a septic patient with a known or suspected infection with an </a:t>
            </a:r>
            <a:r>
              <a:rPr lang="en-US" sz="2400" dirty="0" smtClean="0"/>
              <a:t>EtCO</a:t>
            </a:r>
            <a:r>
              <a:rPr lang="en-US" sz="2400" baseline="-25000" dirty="0" smtClean="0"/>
              <a:t>2 </a:t>
            </a:r>
            <a:r>
              <a:rPr lang="en-US" sz="2400" dirty="0" smtClean="0"/>
              <a:t>&lt; 32 or &gt; 47,?</a:t>
            </a:r>
          </a:p>
          <a:p>
            <a:pPr lvl="1" hangingPunct="0">
              <a:buClrTx/>
            </a:pPr>
            <a:r>
              <a:rPr lang="en-US" sz="2400" dirty="0" smtClean="0">
                <a:solidFill>
                  <a:schemeClr val="accent1"/>
                </a:solidFill>
              </a:rPr>
              <a:t>Respiratory </a:t>
            </a:r>
            <a:r>
              <a:rPr lang="en-US" sz="2400" dirty="0">
                <a:solidFill>
                  <a:schemeClr val="accent1"/>
                </a:solidFill>
              </a:rPr>
              <a:t>rate ≥ </a:t>
            </a:r>
            <a:r>
              <a:rPr lang="en-US" sz="2400" dirty="0" smtClean="0">
                <a:solidFill>
                  <a:schemeClr val="accent1"/>
                </a:solidFill>
              </a:rPr>
              <a:t>22; </a:t>
            </a:r>
          </a:p>
          <a:p>
            <a:pPr lvl="1" hangingPunct="0">
              <a:buClrTx/>
            </a:pPr>
            <a:r>
              <a:rPr lang="en-US" sz="2400" dirty="0" smtClean="0">
                <a:solidFill>
                  <a:schemeClr val="accent1"/>
                </a:solidFill>
              </a:rPr>
              <a:t>Altered </a:t>
            </a:r>
            <a:r>
              <a:rPr lang="en-US" sz="2400" dirty="0">
                <a:solidFill>
                  <a:schemeClr val="accent1"/>
                </a:solidFill>
              </a:rPr>
              <a:t>mental status (GCS &lt; 13) </a:t>
            </a:r>
            <a:r>
              <a:rPr lang="en-US" sz="2400" dirty="0" smtClean="0">
                <a:solidFill>
                  <a:schemeClr val="accent1"/>
                </a:solidFill>
              </a:rPr>
              <a:t>; </a:t>
            </a:r>
          </a:p>
          <a:p>
            <a:pPr lvl="1" hangingPunct="0">
              <a:buClrTx/>
            </a:pPr>
            <a:r>
              <a:rPr lang="en-US" sz="2400" dirty="0" smtClean="0">
                <a:solidFill>
                  <a:schemeClr val="accent1"/>
                </a:solidFill>
              </a:rPr>
              <a:t>Temperature </a:t>
            </a:r>
            <a:r>
              <a:rPr lang="en-US" sz="2400" dirty="0">
                <a:solidFill>
                  <a:schemeClr val="accent1"/>
                </a:solidFill>
              </a:rPr>
              <a:t>&gt; 100.4 (38 C) or &lt; 96.8 (36 C</a:t>
            </a:r>
            <a:r>
              <a:rPr lang="en-US" sz="2400" dirty="0" smtClean="0">
                <a:solidFill>
                  <a:schemeClr val="accent1"/>
                </a:solidFill>
              </a:rPr>
              <a:t>); </a:t>
            </a:r>
          </a:p>
          <a:p>
            <a:pPr lvl="1" hangingPunct="0">
              <a:buClrTx/>
            </a:pPr>
            <a:r>
              <a:rPr lang="en-US" sz="2400" dirty="0" smtClean="0">
                <a:solidFill>
                  <a:schemeClr val="accent1"/>
                </a:solidFill>
              </a:rPr>
              <a:t>Heart </a:t>
            </a:r>
            <a:r>
              <a:rPr lang="en-US" sz="2400" dirty="0">
                <a:solidFill>
                  <a:schemeClr val="accent1"/>
                </a:solidFill>
              </a:rPr>
              <a:t>rate &gt; 90</a:t>
            </a:r>
          </a:p>
          <a:p>
            <a:pPr lvl="1" hangingPunct="0">
              <a:buClrTx/>
            </a:pPr>
            <a:r>
              <a:rPr lang="en-US" sz="2400" dirty="0">
                <a:solidFill>
                  <a:schemeClr val="accent1"/>
                </a:solidFill>
              </a:rPr>
              <a:t>Systolic BP &lt; 100 or MAP </a:t>
            </a:r>
            <a:r>
              <a:rPr lang="en-US" sz="2400" u="sng" dirty="0">
                <a:solidFill>
                  <a:schemeClr val="accent1"/>
                </a:solidFill>
              </a:rPr>
              <a:t>&lt;</a:t>
            </a:r>
            <a:r>
              <a:rPr lang="en-US" sz="2400" dirty="0">
                <a:solidFill>
                  <a:schemeClr val="accent1"/>
                </a:solidFill>
              </a:rPr>
              <a:t> 65. MAP (mean arterial pressure) is considered to be the organ perfusion pressure. MAP = (SBP + 2 X DBP) / 3 and is normally 70 – 110 mm/hg</a:t>
            </a:r>
            <a:r>
              <a:rPr lang="en-US" sz="2400" dirty="0" smtClean="0">
                <a:solidFill>
                  <a:schemeClr val="accent1"/>
                </a:solidFill>
              </a:rPr>
              <a:t>.</a:t>
            </a:r>
            <a:endParaRPr lang="en-US" dirty="0" smtClean="0">
              <a:solidFill>
                <a:schemeClr val="accent1"/>
              </a:solidFill>
            </a:endParaRPr>
          </a:p>
          <a:p>
            <a:pPr marL="342900" indent="-342900">
              <a:buClrTx/>
              <a:buAutoNum type="arabicPeriod" startAt="9"/>
            </a:pPr>
            <a:r>
              <a:rPr lang="en-US" dirty="0">
                <a:latin typeface="Times New Roman"/>
                <a:ea typeface="Times New Roman"/>
              </a:rPr>
              <a:t>An </a:t>
            </a:r>
            <a:r>
              <a:rPr lang="en-US" dirty="0" smtClean="0">
                <a:latin typeface="Times New Roman"/>
                <a:ea typeface="Times New Roman"/>
              </a:rPr>
              <a:t>ALTE or BRUE involves </a:t>
            </a:r>
            <a:r>
              <a:rPr lang="en-US" dirty="0">
                <a:latin typeface="Times New Roman"/>
                <a:ea typeface="Times New Roman"/>
              </a:rPr>
              <a:t>any infant &lt; 1 year of age that is witnessed with a frightening event by an observer and involves some combination of the </a:t>
            </a:r>
            <a:r>
              <a:rPr lang="en-US" dirty="0" smtClean="0">
                <a:latin typeface="Times New Roman"/>
                <a:ea typeface="Times New Roman"/>
              </a:rPr>
              <a:t>what events</a:t>
            </a:r>
            <a:r>
              <a:rPr lang="en-US" dirty="0" smtClean="0"/>
              <a:t>?</a:t>
            </a:r>
          </a:p>
          <a:p>
            <a:pPr marL="457200" algn="just">
              <a:spcAft>
                <a:spcPts val="0"/>
              </a:spcAft>
              <a:buClr>
                <a:schemeClr val="accent1"/>
              </a:buClr>
            </a:pPr>
            <a:r>
              <a:rPr lang="en-US" dirty="0" smtClean="0">
                <a:solidFill>
                  <a:schemeClr val="accent1"/>
                </a:solidFill>
                <a:latin typeface="Times New Roman"/>
                <a:ea typeface="Times New Roman"/>
              </a:rPr>
              <a:t>  Apnea / Choking </a:t>
            </a:r>
            <a:r>
              <a:rPr lang="en-US" dirty="0">
                <a:solidFill>
                  <a:schemeClr val="accent1"/>
                </a:solidFill>
                <a:latin typeface="Times New Roman"/>
                <a:ea typeface="Times New Roman"/>
              </a:rPr>
              <a:t>or </a:t>
            </a:r>
            <a:r>
              <a:rPr lang="en-US" dirty="0" smtClean="0">
                <a:solidFill>
                  <a:schemeClr val="accent1"/>
                </a:solidFill>
                <a:latin typeface="Times New Roman"/>
                <a:ea typeface="Times New Roman"/>
              </a:rPr>
              <a:t>gagging / Color </a:t>
            </a:r>
            <a:r>
              <a:rPr lang="en-US" dirty="0">
                <a:solidFill>
                  <a:schemeClr val="accent1"/>
                </a:solidFill>
                <a:latin typeface="Times New Roman"/>
                <a:ea typeface="Times New Roman"/>
              </a:rPr>
              <a:t>change (cyanosis, pallor</a:t>
            </a:r>
            <a:r>
              <a:rPr lang="en-US" dirty="0" smtClean="0">
                <a:solidFill>
                  <a:schemeClr val="accent1"/>
                </a:solidFill>
                <a:latin typeface="Times New Roman"/>
                <a:ea typeface="Times New Roman"/>
              </a:rPr>
              <a:t>) / Change </a:t>
            </a:r>
            <a:r>
              <a:rPr lang="en-US" dirty="0">
                <a:solidFill>
                  <a:schemeClr val="accent1"/>
                </a:solidFill>
                <a:latin typeface="Times New Roman"/>
                <a:ea typeface="Times New Roman"/>
              </a:rPr>
              <a:t>in muscle tone (limpness, sometimes rigidity) </a:t>
            </a:r>
            <a:endParaRPr lang="en-US" sz="2000" dirty="0">
              <a:solidFill>
                <a:schemeClr val="accent1"/>
              </a:solidFill>
              <a:latin typeface="Times New Roman"/>
              <a:ea typeface="Times New Roman"/>
            </a:endParaRPr>
          </a:p>
          <a:p>
            <a:pPr marL="514350" indent="-514350">
              <a:buClrTx/>
              <a:buAutoNum type="arabicPeriod" startAt="10"/>
            </a:pPr>
            <a:r>
              <a:rPr lang="en-US" dirty="0" smtClean="0"/>
              <a:t>(True or False) Under the Crushed Syndrome protocol, Versed was removed  for respiratory purposes and Ketamine was added for sedation purposes?</a:t>
            </a:r>
          </a:p>
          <a:p>
            <a:pPr marL="806958" lvl="1" indent="-514350">
              <a:buClrTx/>
              <a:buFont typeface="Arial" panose="020B0604020202020204" pitchFamily="34" charset="0"/>
              <a:buChar char="•"/>
            </a:pPr>
            <a:r>
              <a:rPr lang="en-US" dirty="0" smtClean="0">
                <a:solidFill>
                  <a:schemeClr val="accent1"/>
                </a:solidFill>
              </a:rPr>
              <a:t>True</a:t>
            </a:r>
          </a:p>
        </p:txBody>
      </p:sp>
      <p:pic>
        <p:nvPicPr>
          <p:cNvPr id="4" name="Picture 3"/>
          <p:cNvPicPr>
            <a:picLocks noChangeAspect="1"/>
          </p:cNvPicPr>
          <p:nvPr/>
        </p:nvPicPr>
        <p:blipFill>
          <a:blip r:embed="rId2"/>
          <a:stretch>
            <a:fillRect/>
          </a:stretch>
        </p:blipFill>
        <p:spPr>
          <a:xfrm>
            <a:off x="11106679" y="822925"/>
            <a:ext cx="829128" cy="792549"/>
          </a:xfrm>
          <a:prstGeom prst="rect">
            <a:avLst/>
          </a:prstGeom>
        </p:spPr>
      </p:pic>
    </p:spTree>
    <p:extLst>
      <p:ext uri="{BB962C8B-B14F-4D97-AF65-F5344CB8AC3E}">
        <p14:creationId xmlns:p14="http://schemas.microsoft.com/office/powerpoint/2010/main" val="33509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Picture 3"/>
          <p:cNvPicPr>
            <a:picLocks noChangeAspect="1"/>
          </p:cNvPicPr>
          <p:nvPr/>
        </p:nvPicPr>
        <p:blipFill>
          <a:blip r:embed="rId2"/>
          <a:stretch>
            <a:fillRect/>
          </a:stretch>
        </p:blipFill>
        <p:spPr>
          <a:xfrm>
            <a:off x="10817226" y="609600"/>
            <a:ext cx="829128" cy="792549"/>
          </a:xfrm>
          <a:prstGeom prst="rect">
            <a:avLst/>
          </a:prstGeom>
        </p:spPr>
      </p:pic>
      <p:pic>
        <p:nvPicPr>
          <p:cNvPr id="5" name="Picture 4"/>
          <p:cNvPicPr>
            <a:picLocks noChangeAspect="1"/>
          </p:cNvPicPr>
          <p:nvPr/>
        </p:nvPicPr>
        <p:blipFill>
          <a:blip r:embed="rId3"/>
          <a:stretch>
            <a:fillRect/>
          </a:stretch>
        </p:blipFill>
        <p:spPr>
          <a:xfrm>
            <a:off x="3014615" y="2065867"/>
            <a:ext cx="5914061" cy="4222750"/>
          </a:xfrm>
          <a:prstGeom prst="rect">
            <a:avLst/>
          </a:prstGeom>
        </p:spPr>
      </p:pic>
    </p:spTree>
    <p:extLst>
      <p:ext uri="{BB962C8B-B14F-4D97-AF65-F5344CB8AC3E}">
        <p14:creationId xmlns:p14="http://schemas.microsoft.com/office/powerpoint/2010/main" val="3990173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0365" y="955075"/>
            <a:ext cx="10131425" cy="5232400"/>
          </a:xfrm>
        </p:spPr>
        <p:txBody>
          <a:bodyPr/>
          <a:lstStyle/>
          <a:p>
            <a:pPr marL="0" indent="0" algn="ctr">
              <a:buNone/>
            </a:pPr>
            <a:r>
              <a:rPr lang="en-US" sz="4000" dirty="0" smtClean="0"/>
              <a:t>Thank You for Your Service &amp; Dedication! </a:t>
            </a:r>
          </a:p>
          <a:p>
            <a:pPr marL="0" indent="0" algn="ctr">
              <a:buNone/>
            </a:pPr>
            <a:endParaRPr lang="en-US" sz="4000" dirty="0" smtClean="0"/>
          </a:p>
          <a:p>
            <a:pPr marL="0" indent="0" algn="ctr">
              <a:buNone/>
            </a:pPr>
            <a:endParaRPr lang="en-US" sz="4000" dirty="0" smtClean="0"/>
          </a:p>
          <a:p>
            <a:pPr marL="0" indent="0" algn="ctr">
              <a:buNone/>
            </a:pPr>
            <a:r>
              <a:rPr lang="en-US" sz="4000" dirty="0" smtClean="0"/>
              <a:t>GMVEMSC is now on Facebook!</a:t>
            </a:r>
            <a:endParaRPr lang="en-US" sz="3600" dirty="0" smtClean="0"/>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4483459" y="3703286"/>
            <a:ext cx="2662581" cy="2545114"/>
          </a:xfrm>
          <a:prstGeom prst="rect">
            <a:avLst/>
          </a:prstGeom>
        </p:spPr>
      </p:pic>
    </p:spTree>
    <p:extLst>
      <p:ext uri="{BB962C8B-B14F-4D97-AF65-F5344CB8AC3E}">
        <p14:creationId xmlns:p14="http://schemas.microsoft.com/office/powerpoint/2010/main" val="568998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803903"/>
            <a:ext cx="10131425" cy="889686"/>
          </a:xfrm>
        </p:spPr>
        <p:txBody>
          <a:bodyPr>
            <a:normAutofit/>
          </a:bodyPr>
          <a:lstStyle/>
          <a:p>
            <a:r>
              <a:rPr lang="en-US" dirty="0" smtClean="0"/>
              <a:t>Resuscitation On Scene:</a:t>
            </a:r>
            <a:endParaRPr lang="en-US" cap="none" dirty="0"/>
          </a:p>
        </p:txBody>
      </p:sp>
      <p:sp>
        <p:nvSpPr>
          <p:cNvPr id="3" name="Content Placeholder 2"/>
          <p:cNvSpPr>
            <a:spLocks noGrp="1"/>
          </p:cNvSpPr>
          <p:nvPr>
            <p:ph idx="1"/>
          </p:nvPr>
        </p:nvSpPr>
        <p:spPr>
          <a:xfrm>
            <a:off x="327042" y="2072640"/>
            <a:ext cx="8923638" cy="3690736"/>
          </a:xfrm>
        </p:spPr>
        <p:txBody>
          <a:bodyPr anchor="t">
            <a:normAutofit/>
          </a:bodyPr>
          <a:lstStyle/>
          <a:p>
            <a:pPr>
              <a:buClrTx/>
            </a:pPr>
            <a:endParaRPr lang="en-US" sz="2400" dirty="0" smtClean="0"/>
          </a:p>
          <a:p>
            <a:pPr>
              <a:buClrTx/>
            </a:pPr>
            <a:r>
              <a:rPr lang="en-US" sz="2400" dirty="0" smtClean="0"/>
              <a:t>The patient in profound hypothermia should be rapidly transported to a Trauma Center, especially if they arrest.</a:t>
            </a:r>
          </a:p>
          <a:p>
            <a:pPr>
              <a:buClrTx/>
            </a:pPr>
            <a:endParaRPr lang="en-US" sz="2400" dirty="0" smtClean="0"/>
          </a:p>
          <a:p>
            <a:pPr>
              <a:buClrTx/>
            </a:pPr>
            <a:r>
              <a:rPr lang="en-US" sz="2400" dirty="0" smtClean="0"/>
              <a:t>Consider aeromedical transport for transports &gt; 30 minutes if the patient has ROSC.</a:t>
            </a:r>
          </a:p>
          <a:p>
            <a:pPr marL="0" indent="0">
              <a:buClrTx/>
              <a:buNone/>
            </a:pPr>
            <a:endParaRPr lang="en-US" dirty="0" smtClean="0"/>
          </a:p>
        </p:txBody>
      </p:sp>
      <p:pic>
        <p:nvPicPr>
          <p:cNvPr id="1026" name="Picture 2" descr="https://images-blogger-opensocial.googleusercontent.com/gadgets/proxy?url=http%3A%2F%2Fwww.lifebeatsfirstaid.ca%2F_RefFiles%2Flifeguard_giving_cpr.gif&amp;container=blogger&amp;gadget=a&amp;rewriteMime=image%2F*">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40929" y="3534032"/>
            <a:ext cx="1355720" cy="13557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10277641" y="1082525"/>
            <a:ext cx="1053297" cy="1004869"/>
          </a:xfrm>
          <a:prstGeom prst="rect">
            <a:avLst/>
          </a:prstGeom>
        </p:spPr>
      </p:pic>
    </p:spTree>
    <p:extLst>
      <p:ext uri="{BB962C8B-B14F-4D97-AF65-F5344CB8AC3E}">
        <p14:creationId xmlns:p14="http://schemas.microsoft.com/office/powerpoint/2010/main" val="3059633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5351"/>
            <a:ext cx="10131425" cy="988541"/>
          </a:xfrm>
        </p:spPr>
        <p:txBody>
          <a:bodyPr>
            <a:normAutofit/>
          </a:bodyPr>
          <a:lstStyle/>
          <a:p>
            <a:r>
              <a:rPr lang="en-US" dirty="0" smtClean="0"/>
              <a:t>FIELD TERMINATION:</a:t>
            </a:r>
            <a:endParaRPr lang="en-US" cap="none" dirty="0"/>
          </a:p>
        </p:txBody>
      </p:sp>
      <p:sp>
        <p:nvSpPr>
          <p:cNvPr id="3" name="Content Placeholder 2"/>
          <p:cNvSpPr>
            <a:spLocks noGrp="1"/>
          </p:cNvSpPr>
          <p:nvPr>
            <p:ph idx="1"/>
          </p:nvPr>
        </p:nvSpPr>
        <p:spPr>
          <a:xfrm>
            <a:off x="358347" y="951470"/>
            <a:ext cx="11491784" cy="5906530"/>
          </a:xfrm>
        </p:spPr>
        <p:txBody>
          <a:bodyPr>
            <a:normAutofit/>
          </a:bodyPr>
          <a:lstStyle/>
          <a:p>
            <a:pPr lvl="0" fontAlgn="base">
              <a:buClrTx/>
            </a:pPr>
            <a:r>
              <a:rPr lang="en-US" sz="2000" dirty="0">
                <a:sym typeface="Symbol"/>
              </a:rPr>
              <a:t></a:t>
            </a:r>
            <a:r>
              <a:rPr lang="en-US" sz="2000" dirty="0"/>
              <a:t> Following all appropriate efforts, field termination requires MCP approval, and may only be considered when the following criteria are met:</a:t>
            </a:r>
          </a:p>
          <a:p>
            <a:pPr lvl="1" hangingPunct="0">
              <a:buClrTx/>
            </a:pPr>
            <a:r>
              <a:rPr lang="en-US" sz="2000" dirty="0"/>
              <a:t>18 years or older</a:t>
            </a:r>
          </a:p>
          <a:p>
            <a:pPr lvl="1" hangingPunct="0">
              <a:buClrTx/>
            </a:pPr>
            <a:r>
              <a:rPr lang="en-US" sz="2000" dirty="0"/>
              <a:t>In asystole or PEA rates &lt; 40</a:t>
            </a:r>
          </a:p>
          <a:p>
            <a:pPr lvl="1" hangingPunct="0">
              <a:buClrTx/>
            </a:pPr>
            <a:r>
              <a:rPr lang="en-US" sz="2000" dirty="0"/>
              <a:t>Not be in arrest due to hypothermia </a:t>
            </a:r>
          </a:p>
          <a:p>
            <a:pPr lvl="1" hangingPunct="0">
              <a:buClrTx/>
            </a:pPr>
            <a:r>
              <a:rPr lang="en-US" sz="2000" dirty="0"/>
              <a:t>Have an advanced airway in place</a:t>
            </a:r>
          </a:p>
          <a:p>
            <a:pPr lvl="1" hangingPunct="0">
              <a:buClrTx/>
            </a:pPr>
            <a:r>
              <a:rPr lang="en-US" sz="2000" dirty="0"/>
              <a:t>Have vascular access in place</a:t>
            </a:r>
          </a:p>
          <a:p>
            <a:pPr lvl="1" hangingPunct="0">
              <a:buClrTx/>
            </a:pPr>
            <a:r>
              <a:rPr lang="en-US" sz="2000" dirty="0"/>
              <a:t>There are no signs of neurological function such as reactive pupils, response to pain or spontaneous </a:t>
            </a:r>
            <a:r>
              <a:rPr lang="en-US" sz="2000" dirty="0" smtClean="0"/>
              <a:t>movement</a:t>
            </a:r>
            <a:endParaRPr lang="en-US" sz="2000" dirty="0">
              <a:solidFill>
                <a:srgbClr val="FFFF00"/>
              </a:solidFill>
            </a:endParaRPr>
          </a:p>
          <a:p>
            <a:pPr>
              <a:buClrTx/>
            </a:pPr>
            <a:r>
              <a:rPr lang="en-US" sz="2000" dirty="0" smtClean="0">
                <a:sym typeface="Symbol"/>
              </a:rPr>
              <a:t></a:t>
            </a:r>
            <a:r>
              <a:rPr lang="en-US" sz="2000" dirty="0" smtClean="0">
                <a:solidFill>
                  <a:schemeClr val="accent4"/>
                </a:solidFill>
              </a:rPr>
              <a:t> </a:t>
            </a:r>
            <a:r>
              <a:rPr lang="en-US" sz="2000" b="1" dirty="0">
                <a:solidFill>
                  <a:srgbClr val="FF0000"/>
                </a:solidFill>
              </a:rPr>
              <a:t>EMS must contact MCP directly to receive consent for field termination and be able to provide the </a:t>
            </a:r>
            <a:r>
              <a:rPr lang="en-US" sz="2000" b="1" dirty="0" smtClean="0">
                <a:solidFill>
                  <a:srgbClr val="FF0000"/>
                </a:solidFill>
              </a:rPr>
              <a:t>following:</a:t>
            </a:r>
          </a:p>
          <a:p>
            <a:pPr lvl="2">
              <a:buClrTx/>
              <a:buSzPct val="100000"/>
              <a:buFont typeface="Wingdings" panose="05000000000000000000" pitchFamily="2" charset="2"/>
              <a:buChar char="Ø"/>
            </a:pPr>
            <a:r>
              <a:rPr lang="en-US" sz="1800" b="1" dirty="0" smtClean="0">
                <a:solidFill>
                  <a:srgbClr val="FF0000"/>
                </a:solidFill>
              </a:rPr>
              <a:t>The </a:t>
            </a:r>
            <a:r>
              <a:rPr lang="en-US" sz="1800" b="1" dirty="0">
                <a:solidFill>
                  <a:srgbClr val="FF0000"/>
                </a:solidFill>
              </a:rPr>
              <a:t>duration of the </a:t>
            </a:r>
            <a:r>
              <a:rPr lang="en-US" sz="1800" b="1" dirty="0" smtClean="0">
                <a:solidFill>
                  <a:srgbClr val="FF0000"/>
                </a:solidFill>
              </a:rPr>
              <a:t>resuscitation:</a:t>
            </a:r>
          </a:p>
          <a:p>
            <a:pPr lvl="2">
              <a:buClrTx/>
              <a:buFont typeface="Wingdings" panose="05000000000000000000" pitchFamily="2" charset="2"/>
              <a:buChar char="Ø"/>
            </a:pPr>
            <a:r>
              <a:rPr lang="en-US" sz="1800" b="1" dirty="0" smtClean="0">
                <a:solidFill>
                  <a:srgbClr val="FF0000"/>
                </a:solidFill>
              </a:rPr>
              <a:t>How </a:t>
            </a:r>
            <a:r>
              <a:rPr lang="en-US" sz="1800" b="1" dirty="0">
                <a:solidFill>
                  <a:srgbClr val="FF0000"/>
                </a:solidFill>
              </a:rPr>
              <a:t>long the patient may have been in arrest prior to EMS arrival at the </a:t>
            </a:r>
            <a:r>
              <a:rPr lang="en-US" sz="1800" b="1" dirty="0" smtClean="0">
                <a:solidFill>
                  <a:srgbClr val="FF0000"/>
                </a:solidFill>
              </a:rPr>
              <a:t>scene</a:t>
            </a:r>
          </a:p>
          <a:p>
            <a:pPr lvl="2">
              <a:buClrTx/>
              <a:buFont typeface="Wingdings" panose="05000000000000000000" pitchFamily="2" charset="2"/>
              <a:buChar char="Ø"/>
            </a:pPr>
            <a:r>
              <a:rPr lang="en-US" sz="1800" b="1" dirty="0" smtClean="0">
                <a:solidFill>
                  <a:srgbClr val="FF0000"/>
                </a:solidFill>
              </a:rPr>
              <a:t>Witnessed </a:t>
            </a:r>
            <a:r>
              <a:rPr lang="en-US" sz="1800" b="1" dirty="0">
                <a:solidFill>
                  <a:srgbClr val="FF0000"/>
                </a:solidFill>
              </a:rPr>
              <a:t>or </a:t>
            </a:r>
            <a:r>
              <a:rPr lang="en-US" sz="1800" b="1" dirty="0" smtClean="0">
                <a:solidFill>
                  <a:srgbClr val="FF0000"/>
                </a:solidFill>
              </a:rPr>
              <a:t>unwitnessed</a:t>
            </a:r>
          </a:p>
          <a:p>
            <a:pPr lvl="2">
              <a:buClrTx/>
              <a:buFont typeface="Wingdings" panose="05000000000000000000" pitchFamily="2" charset="2"/>
              <a:buChar char="Ø"/>
            </a:pPr>
            <a:r>
              <a:rPr lang="en-US" sz="1800" b="1" dirty="0" smtClean="0">
                <a:solidFill>
                  <a:srgbClr val="FF0000"/>
                </a:solidFill>
              </a:rPr>
              <a:t>EtCO</a:t>
            </a:r>
            <a:r>
              <a:rPr lang="en-US" sz="1800" b="1" baseline="-25000" dirty="0" smtClean="0">
                <a:solidFill>
                  <a:srgbClr val="FF0000"/>
                </a:solidFill>
              </a:rPr>
              <a:t>2</a:t>
            </a:r>
            <a:endParaRPr lang="en-US" sz="1800" b="1" dirty="0">
              <a:solidFill>
                <a:srgbClr val="FF0000"/>
              </a:solidFill>
            </a:endParaRPr>
          </a:p>
          <a:p>
            <a:pPr lvl="2">
              <a:buClrTx/>
              <a:buFont typeface="Wingdings" panose="05000000000000000000" pitchFamily="2" charset="2"/>
              <a:buChar char="Ø"/>
            </a:pPr>
            <a:r>
              <a:rPr lang="en-US" sz="1800" b="1" dirty="0" smtClean="0">
                <a:solidFill>
                  <a:srgbClr val="FF0000"/>
                </a:solidFill>
              </a:rPr>
              <a:t>Blood glucose</a:t>
            </a:r>
          </a:p>
          <a:p>
            <a:pPr lvl="2">
              <a:buClr>
                <a:srgbClr val="FF0000"/>
              </a:buClr>
              <a:buFont typeface="Wingdings" panose="05000000000000000000" pitchFamily="2" charset="2"/>
              <a:buChar char="Ø"/>
            </a:pPr>
            <a:r>
              <a:rPr lang="en-US" sz="1800" b="1" dirty="0" smtClean="0">
                <a:solidFill>
                  <a:srgbClr val="FF0000"/>
                </a:solidFill>
              </a:rPr>
              <a:t>Presenting </a:t>
            </a:r>
            <a:r>
              <a:rPr lang="en-US" sz="1800" b="1" dirty="0">
                <a:solidFill>
                  <a:srgbClr val="FF0000"/>
                </a:solidFill>
              </a:rPr>
              <a:t>rhythm</a:t>
            </a:r>
            <a:endParaRPr lang="en-US" sz="1800" dirty="0">
              <a:solidFill>
                <a:srgbClr val="FF0000"/>
              </a:solidFill>
            </a:endParaRPr>
          </a:p>
        </p:txBody>
      </p:sp>
    </p:spTree>
    <p:extLst>
      <p:ext uri="{BB962C8B-B14F-4D97-AF65-F5344CB8AC3E}">
        <p14:creationId xmlns:p14="http://schemas.microsoft.com/office/powerpoint/2010/main" val="124702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60406"/>
            <a:ext cx="10131425" cy="988540"/>
          </a:xfrm>
        </p:spPr>
        <p:txBody>
          <a:bodyPr>
            <a:normAutofit/>
          </a:bodyPr>
          <a:lstStyle/>
          <a:p>
            <a:r>
              <a:rPr lang="en-US" dirty="0" smtClean="0"/>
              <a:t>INITIAL CARE: </a:t>
            </a:r>
            <a:r>
              <a:rPr lang="en-US" cap="none" dirty="0" smtClean="0"/>
              <a:t>Fluid Administration</a:t>
            </a:r>
            <a:endParaRPr lang="en-US" dirty="0"/>
          </a:p>
        </p:txBody>
      </p:sp>
      <p:sp>
        <p:nvSpPr>
          <p:cNvPr id="3" name="Content Placeholder 2"/>
          <p:cNvSpPr>
            <a:spLocks noGrp="1"/>
          </p:cNvSpPr>
          <p:nvPr>
            <p:ph idx="1"/>
          </p:nvPr>
        </p:nvSpPr>
        <p:spPr>
          <a:xfrm>
            <a:off x="284205" y="1235676"/>
            <a:ext cx="11652422" cy="5189837"/>
          </a:xfrm>
        </p:spPr>
        <p:txBody>
          <a:bodyPr>
            <a:normAutofit/>
          </a:bodyPr>
          <a:lstStyle/>
          <a:p>
            <a:pPr marL="0" indent="0">
              <a:buNone/>
            </a:pPr>
            <a:r>
              <a:rPr lang="en-US" sz="2400" dirty="0" smtClean="0"/>
              <a:t>Follow </a:t>
            </a:r>
            <a:r>
              <a:rPr lang="en-US" sz="2400" dirty="0"/>
              <a:t>BLS or ALS and airway algorithms as indicated based on current AHA Guidelines.</a:t>
            </a:r>
          </a:p>
          <a:p>
            <a:pPr lvl="0" hangingPunct="0">
              <a:buClrTx/>
            </a:pPr>
            <a:r>
              <a:rPr lang="en-US" sz="2400" dirty="0"/>
              <a:t>Obtain chief complaint (OPQRST, see Abdominal Pain), SAMPLE history, and vital signs per patient condition:</a:t>
            </a:r>
          </a:p>
          <a:p>
            <a:pPr lvl="1" hangingPunct="0">
              <a:buClrTx/>
            </a:pPr>
            <a:r>
              <a:rPr lang="en-US" sz="2400" dirty="0"/>
              <a:t>SAMPLE: </a:t>
            </a:r>
            <a:r>
              <a:rPr lang="en-US" sz="2400" b="1" dirty="0"/>
              <a:t>S</a:t>
            </a:r>
            <a:r>
              <a:rPr lang="en-US" sz="2400" dirty="0"/>
              <a:t>igns and Symptoms, </a:t>
            </a:r>
            <a:r>
              <a:rPr lang="en-US" sz="2400" b="1" dirty="0"/>
              <a:t>A</a:t>
            </a:r>
            <a:r>
              <a:rPr lang="en-US" sz="2400" dirty="0"/>
              <a:t>llergies, </a:t>
            </a:r>
            <a:r>
              <a:rPr lang="en-US" sz="2400" b="1" dirty="0"/>
              <a:t>M</a:t>
            </a:r>
            <a:r>
              <a:rPr lang="en-US" sz="2400" dirty="0"/>
              <a:t>edications, </a:t>
            </a:r>
            <a:r>
              <a:rPr lang="en-US" sz="2400" b="1" dirty="0"/>
              <a:t>P</a:t>
            </a:r>
            <a:r>
              <a:rPr lang="en-US" sz="2400" dirty="0"/>
              <a:t>ast medical history, </a:t>
            </a:r>
            <a:r>
              <a:rPr lang="en-US" sz="2400" b="1" dirty="0"/>
              <a:t>L</a:t>
            </a:r>
            <a:r>
              <a:rPr lang="en-US" sz="2400" dirty="0"/>
              <a:t>ast oral intake, </a:t>
            </a:r>
            <a:r>
              <a:rPr lang="en-US" sz="2400" b="1" dirty="0"/>
              <a:t>E</a:t>
            </a:r>
            <a:r>
              <a:rPr lang="en-US" sz="2400" dirty="0"/>
              <a:t>vents leading up to present illness or injury.</a:t>
            </a:r>
          </a:p>
          <a:p>
            <a:pPr lvl="0" hangingPunct="0">
              <a:buClrTx/>
            </a:pPr>
            <a:r>
              <a:rPr lang="en-US" sz="2400" dirty="0"/>
              <a:t>Utilize cardiac monitor or other monitoring device, pulse oximeter, etc. as appropriate.</a:t>
            </a:r>
          </a:p>
          <a:p>
            <a:pPr lvl="0" hangingPunct="0">
              <a:buClrTx/>
            </a:pPr>
            <a:r>
              <a:rPr lang="en-US" sz="2400" dirty="0"/>
              <a:t>IN medication administration must be via Mucosal Atomizer Device (MAD).</a:t>
            </a:r>
          </a:p>
          <a:p>
            <a:pPr>
              <a:buClrTx/>
            </a:pPr>
            <a:r>
              <a:rPr lang="en-US" sz="2400" dirty="0"/>
              <a:t>Start IV fluids or </a:t>
            </a:r>
            <a:r>
              <a:rPr lang="en-US" sz="2400" b="1" dirty="0"/>
              <a:t>Saline Lock (SL) </a:t>
            </a:r>
            <a:r>
              <a:rPr lang="en-US" sz="2400" dirty="0"/>
              <a:t>as </a:t>
            </a:r>
            <a:r>
              <a:rPr lang="en-US" sz="2400" dirty="0" smtClean="0"/>
              <a:t>appropriate</a:t>
            </a:r>
          </a:p>
          <a:p>
            <a:pPr>
              <a:buClrTx/>
            </a:pPr>
            <a:endParaRPr lang="en-US" sz="2400" dirty="0" smtClean="0"/>
          </a:p>
          <a:p>
            <a:pPr marL="0" indent="0">
              <a:buNone/>
            </a:pPr>
            <a:r>
              <a:rPr lang="en-US" sz="2400" dirty="0" smtClean="0">
                <a:solidFill>
                  <a:srgbClr val="FF0000"/>
                </a:solidFill>
              </a:rPr>
              <a:t>Crystalloid solutions have been changed to include Normosol, Plasmalyte, LR or NS in that order. pH is closer to neutral.</a:t>
            </a:r>
            <a:endParaRPr lang="en-US" sz="2400" dirty="0">
              <a:solidFill>
                <a:srgbClr val="FF0000"/>
              </a:solidFill>
            </a:endParaRPr>
          </a:p>
        </p:txBody>
      </p:sp>
    </p:spTree>
    <p:extLst>
      <p:ext uri="{BB962C8B-B14F-4D97-AF65-F5344CB8AC3E}">
        <p14:creationId xmlns:p14="http://schemas.microsoft.com/office/powerpoint/2010/main" val="1134308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1850"/>
            <a:ext cx="10131425" cy="1161534"/>
          </a:xfrm>
        </p:spPr>
        <p:txBody>
          <a:bodyPr/>
          <a:lstStyle/>
          <a:p>
            <a:r>
              <a:rPr lang="en-US" dirty="0" smtClean="0"/>
              <a:t>The Pediatric Assessment </a:t>
            </a:r>
            <a:r>
              <a:rPr lang="en-US" dirty="0"/>
              <a:t>T</a:t>
            </a:r>
            <a:r>
              <a:rPr lang="en-US" dirty="0" smtClean="0"/>
              <a:t>riangle</a:t>
            </a:r>
            <a:endParaRPr lang="en-US" dirty="0"/>
          </a:p>
        </p:txBody>
      </p:sp>
      <p:sp>
        <p:nvSpPr>
          <p:cNvPr id="3" name="Content Placeholder 2"/>
          <p:cNvSpPr>
            <a:spLocks noGrp="1"/>
          </p:cNvSpPr>
          <p:nvPr>
            <p:ph idx="1"/>
          </p:nvPr>
        </p:nvSpPr>
        <p:spPr>
          <a:xfrm>
            <a:off x="383059" y="1371601"/>
            <a:ext cx="11380573" cy="5128054"/>
          </a:xfrm>
        </p:spPr>
        <p:txBody>
          <a:bodyPr anchor="t">
            <a:normAutofit/>
          </a:bodyPr>
          <a:lstStyle/>
          <a:p>
            <a:pPr>
              <a:buClrTx/>
            </a:pPr>
            <a:r>
              <a:rPr lang="en-US" sz="2000" dirty="0" smtClean="0"/>
              <a:t>Many changes arise from QA/QI problems. Much attention needs to be directed to the pediatric population.</a:t>
            </a:r>
          </a:p>
          <a:p>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133600" y="2179320"/>
            <a:ext cx="7840362" cy="4335986"/>
          </a:xfrm>
          <a:prstGeom prst="rect">
            <a:avLst/>
          </a:prstGeom>
        </p:spPr>
      </p:pic>
    </p:spTree>
    <p:extLst>
      <p:ext uri="{BB962C8B-B14F-4D97-AF65-F5344CB8AC3E}">
        <p14:creationId xmlns:p14="http://schemas.microsoft.com/office/powerpoint/2010/main" val="2695356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1" y="356699"/>
            <a:ext cx="10131425" cy="778476"/>
          </a:xfrm>
        </p:spPr>
        <p:txBody>
          <a:bodyPr>
            <a:normAutofit/>
          </a:bodyPr>
          <a:lstStyle/>
          <a:p>
            <a:r>
              <a:rPr lang="en-US" dirty="0" smtClean="0"/>
              <a:t>Pediatric Assessment Triangle (cont.)</a:t>
            </a:r>
            <a:endParaRPr lang="en-US" dirty="0"/>
          </a:p>
        </p:txBody>
      </p:sp>
      <p:sp>
        <p:nvSpPr>
          <p:cNvPr id="3" name="Content Placeholder 2"/>
          <p:cNvSpPr>
            <a:spLocks noGrp="1"/>
          </p:cNvSpPr>
          <p:nvPr>
            <p:ph idx="1"/>
          </p:nvPr>
        </p:nvSpPr>
        <p:spPr>
          <a:xfrm>
            <a:off x="222422" y="1149178"/>
            <a:ext cx="11862898" cy="5387545"/>
          </a:xfrm>
        </p:spPr>
        <p:txBody>
          <a:bodyPr>
            <a:normAutofit fontScale="92500" lnSpcReduction="20000"/>
          </a:bodyPr>
          <a:lstStyle/>
          <a:p>
            <a:pPr lvl="0">
              <a:buClr>
                <a:srgbClr val="FF00FF"/>
              </a:buClr>
            </a:pPr>
            <a:r>
              <a:rPr lang="en-US" b="1" dirty="0">
                <a:solidFill>
                  <a:srgbClr val="FF00FF"/>
                </a:solidFill>
              </a:rPr>
              <a:t>The Pediatric Assessment Triangle establishes a level of severity, assists in determining urgency for life support measures, and identifies key physiological problems using observational &amp; listening skills</a:t>
            </a:r>
            <a:r>
              <a:rPr lang="en-US" b="1" dirty="0" smtClean="0">
                <a:solidFill>
                  <a:srgbClr val="FF00FF"/>
                </a:solidFill>
              </a:rPr>
              <a:t>.</a:t>
            </a:r>
          </a:p>
          <a:p>
            <a:pPr lvl="0"/>
            <a:endParaRPr lang="en-US" dirty="0">
              <a:solidFill>
                <a:srgbClr val="FF00FF"/>
              </a:solidFill>
            </a:endParaRPr>
          </a:p>
          <a:p>
            <a:pPr lvl="0">
              <a:buClr>
                <a:srgbClr val="FF00FF"/>
              </a:buClr>
            </a:pPr>
            <a:r>
              <a:rPr lang="en-US" b="1" dirty="0" smtClean="0">
                <a:solidFill>
                  <a:srgbClr val="FF00FF"/>
                </a:solidFill>
              </a:rPr>
              <a:t>Appearance </a:t>
            </a:r>
            <a:r>
              <a:rPr lang="en-US" dirty="0">
                <a:solidFill>
                  <a:srgbClr val="FF00FF"/>
                </a:solidFill>
              </a:rPr>
              <a:t>reflects adequacy of: oxygenation ventilation, brain perfusion, CNS function    </a:t>
            </a:r>
          </a:p>
          <a:p>
            <a:pPr lvl="0">
              <a:buClr>
                <a:srgbClr val="FF00FF"/>
              </a:buClr>
            </a:pPr>
            <a:r>
              <a:rPr lang="en-US" dirty="0" smtClean="0">
                <a:solidFill>
                  <a:srgbClr val="FF00FF"/>
                </a:solidFill>
              </a:rPr>
              <a:t>One </a:t>
            </a:r>
            <a:r>
              <a:rPr lang="en-US" dirty="0">
                <a:solidFill>
                  <a:srgbClr val="FF00FF"/>
                </a:solidFill>
              </a:rPr>
              <a:t>mnemonic used for pediatric assessment is: </a:t>
            </a:r>
            <a:r>
              <a:rPr lang="en-US" sz="3500" dirty="0">
                <a:solidFill>
                  <a:srgbClr val="FF00FF"/>
                </a:solidFill>
              </a:rPr>
              <a:t>TICLS</a:t>
            </a:r>
            <a:r>
              <a:rPr lang="en-US" dirty="0" smtClean="0">
                <a:solidFill>
                  <a:srgbClr val="FF00FF"/>
                </a:solidFill>
              </a:rPr>
              <a:t>.</a:t>
            </a:r>
          </a:p>
          <a:p>
            <a:pPr lvl="0">
              <a:buClr>
                <a:srgbClr val="FF00FF"/>
              </a:buClr>
            </a:pPr>
            <a:endParaRPr lang="en-US" dirty="0">
              <a:solidFill>
                <a:srgbClr val="FF00FF"/>
              </a:solidFill>
            </a:endParaRPr>
          </a:p>
          <a:p>
            <a:pPr lvl="0">
              <a:buClr>
                <a:srgbClr val="FF00FF"/>
              </a:buClr>
            </a:pPr>
            <a:r>
              <a:rPr lang="en-US" b="1" dirty="0">
                <a:solidFill>
                  <a:srgbClr val="FF00FF"/>
                </a:solidFill>
              </a:rPr>
              <a:t>T</a:t>
            </a:r>
            <a:r>
              <a:rPr lang="en-US" dirty="0">
                <a:solidFill>
                  <a:srgbClr val="FF00FF"/>
                </a:solidFill>
              </a:rPr>
              <a:t>one- Moves spontaneously, sits or stands (age appropriate)                                         </a:t>
            </a:r>
          </a:p>
          <a:p>
            <a:pPr lvl="0">
              <a:buClr>
                <a:srgbClr val="FF00FF"/>
              </a:buClr>
            </a:pPr>
            <a:r>
              <a:rPr lang="en-US" b="1" dirty="0">
                <a:solidFill>
                  <a:srgbClr val="FF00FF"/>
                </a:solidFill>
              </a:rPr>
              <a:t>I</a:t>
            </a:r>
            <a:r>
              <a:rPr lang="en-US" dirty="0">
                <a:solidFill>
                  <a:srgbClr val="FF00FF"/>
                </a:solidFill>
              </a:rPr>
              <a:t>nteraction- Alert, interacts with environment                                                                 </a:t>
            </a:r>
          </a:p>
          <a:p>
            <a:pPr lvl="0">
              <a:buClr>
                <a:srgbClr val="FF00FF"/>
              </a:buClr>
            </a:pPr>
            <a:r>
              <a:rPr lang="en-US" b="1" dirty="0">
                <a:solidFill>
                  <a:srgbClr val="FF00FF"/>
                </a:solidFill>
              </a:rPr>
              <a:t>C</a:t>
            </a:r>
            <a:r>
              <a:rPr lang="en-US" dirty="0">
                <a:solidFill>
                  <a:srgbClr val="FF00FF"/>
                </a:solidFill>
              </a:rPr>
              <a:t>onsolability-</a:t>
            </a:r>
            <a:r>
              <a:rPr lang="en-US" b="1" dirty="0">
                <a:solidFill>
                  <a:srgbClr val="FF00FF"/>
                </a:solidFill>
              </a:rPr>
              <a:t> </a:t>
            </a:r>
            <a:r>
              <a:rPr lang="en-US" sz="2600" dirty="0">
                <a:solidFill>
                  <a:srgbClr val="FF00FF"/>
                </a:solidFill>
              </a:rPr>
              <a:t>Stops crying with comfort measures (holding, warmth, </a:t>
            </a:r>
            <a:r>
              <a:rPr lang="en-US" sz="2600" dirty="0" smtClean="0">
                <a:solidFill>
                  <a:srgbClr val="FF00FF"/>
                </a:solidFill>
              </a:rPr>
              <a:t>d</a:t>
            </a:r>
            <a:r>
              <a:rPr lang="en-US" dirty="0" smtClean="0">
                <a:solidFill>
                  <a:srgbClr val="FF00FF"/>
                </a:solidFill>
              </a:rPr>
              <a:t>istraction</a:t>
            </a:r>
            <a:r>
              <a:rPr lang="en-US" dirty="0">
                <a:solidFill>
                  <a:srgbClr val="FF00FF"/>
                </a:solidFill>
              </a:rPr>
              <a:t>)          </a:t>
            </a:r>
          </a:p>
          <a:p>
            <a:pPr lvl="0">
              <a:buClr>
                <a:srgbClr val="FF00FF"/>
              </a:buClr>
            </a:pPr>
            <a:r>
              <a:rPr lang="en-US" b="1" dirty="0">
                <a:solidFill>
                  <a:srgbClr val="FF00FF"/>
                </a:solidFill>
              </a:rPr>
              <a:t>L</a:t>
            </a:r>
            <a:r>
              <a:rPr lang="en-US" dirty="0">
                <a:solidFill>
                  <a:srgbClr val="FF00FF"/>
                </a:solidFill>
              </a:rPr>
              <a:t>ook/gaze – Makes eye contact with clinician, tracks objects                                     </a:t>
            </a:r>
          </a:p>
          <a:p>
            <a:pPr lvl="0">
              <a:buClr>
                <a:srgbClr val="FF00FF"/>
              </a:buClr>
            </a:pPr>
            <a:r>
              <a:rPr lang="en-US" b="1" dirty="0">
                <a:solidFill>
                  <a:srgbClr val="FF00FF"/>
                </a:solidFill>
              </a:rPr>
              <a:t>S</a:t>
            </a:r>
            <a:r>
              <a:rPr lang="en-US" dirty="0">
                <a:solidFill>
                  <a:srgbClr val="FF00FF"/>
                </a:solidFill>
              </a:rPr>
              <a:t>peech/cry – Uses age appropriate speech or crying                                                    </a:t>
            </a:r>
          </a:p>
          <a:p>
            <a:pPr>
              <a:buClr>
                <a:srgbClr val="FF00FF"/>
              </a:buClr>
            </a:pPr>
            <a:endParaRPr lang="en-US" dirty="0"/>
          </a:p>
        </p:txBody>
      </p:sp>
    </p:spTree>
    <p:extLst>
      <p:ext uri="{BB962C8B-B14F-4D97-AF65-F5344CB8AC3E}">
        <p14:creationId xmlns:p14="http://schemas.microsoft.com/office/powerpoint/2010/main" val="17410531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2509</TotalTime>
  <Words>3164</Words>
  <Application>Microsoft Office PowerPoint</Application>
  <PresentationFormat>Custom</PresentationFormat>
  <Paragraphs>344</Paragraphs>
  <Slides>45</Slides>
  <Notes>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Urban</vt:lpstr>
      <vt:lpstr>2017 Protocol Changes</vt:lpstr>
      <vt:lpstr>PowerPoint Presentation</vt:lpstr>
      <vt:lpstr>Transferring Patients Into The ED</vt:lpstr>
      <vt:lpstr>Resuscitation On Scene:</vt:lpstr>
      <vt:lpstr>Resuscitation On Scene:</vt:lpstr>
      <vt:lpstr>FIELD TERMINATION:</vt:lpstr>
      <vt:lpstr>INITIAL CARE: Fluid Administration</vt:lpstr>
      <vt:lpstr>The Pediatric Assessment Triangle</vt:lpstr>
      <vt:lpstr>Pediatric Assessment Triangle (cont.)</vt:lpstr>
      <vt:lpstr>Pediatric Assessment Triangle (cont.)</vt:lpstr>
      <vt:lpstr>Spinal Motion Restriction</vt:lpstr>
      <vt:lpstr>Pain management</vt:lpstr>
      <vt:lpstr>Pain Management:</vt:lpstr>
      <vt:lpstr>Pain Management: (Cont)</vt:lpstr>
      <vt:lpstr>Pain Management: Pediatrics</vt:lpstr>
      <vt:lpstr>IO Insertion: Three 45’s</vt:lpstr>
      <vt:lpstr>PowerPoint Presentation</vt:lpstr>
      <vt:lpstr>Several sections have been combined</vt:lpstr>
      <vt:lpstr>ACLS H's and T's Modified</vt:lpstr>
      <vt:lpstr>Medication notes and changes</vt:lpstr>
      <vt:lpstr>Solu-medrol</vt:lpstr>
      <vt:lpstr>Sepsis: 1-6 million cases per year in U.S.</vt:lpstr>
      <vt:lpstr>Trauma Triage Criteria: modified by state</vt:lpstr>
      <vt:lpstr>Crush syndrome:  - Deleted time frames - Removed Versed - Added sedation</vt:lpstr>
      <vt:lpstr>Anaphylaxis: weight ranges and doses modified</vt:lpstr>
      <vt:lpstr>OD or Poisoning: Added Routes for Initial Narcan</vt:lpstr>
      <vt:lpstr>OD or Poisoning (cont.)</vt:lpstr>
      <vt:lpstr>OD name changed to Stimulant OD</vt:lpstr>
      <vt:lpstr>PowerPoint Presentation</vt:lpstr>
      <vt:lpstr>Abdominal Pain:</vt:lpstr>
      <vt:lpstr>Apparent Life Threatening Event - ALTE</vt:lpstr>
      <vt:lpstr>ALTE (cont.)</vt:lpstr>
      <vt:lpstr>ALTE (cont.) THE FOLLOWING SHOULD BE NOTED, BUT NOT LIMITED TO: </vt:lpstr>
      <vt:lpstr>ALTE (cont.)THE FOLLOWING SHOULD BE NOTED, BUT NOT LIMITED TO:</vt:lpstr>
      <vt:lpstr>Combative patients: Added Excited Delirium</vt:lpstr>
      <vt:lpstr>Nerve Gas: changed pounds to kilograms</vt:lpstr>
      <vt:lpstr>Drug bags</vt:lpstr>
      <vt:lpstr>Documentation</vt:lpstr>
      <vt:lpstr>Hospital Radio Reports</vt:lpstr>
      <vt:lpstr>Infectious Disease Exposure </vt:lpstr>
      <vt:lpstr>Infectious Disease Exposure </vt:lpstr>
      <vt:lpstr>Quick review</vt:lpstr>
      <vt:lpstr>Quick Review</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Protocol Changes</dc:title>
  <dc:creator>Evans, Elizabeth J</dc:creator>
  <cp:lastModifiedBy>Alexander, Anthony</cp:lastModifiedBy>
  <cp:revision>141</cp:revision>
  <dcterms:created xsi:type="dcterms:W3CDTF">2015-10-07T17:32:10Z</dcterms:created>
  <dcterms:modified xsi:type="dcterms:W3CDTF">2016-12-02T16:47:18Z</dcterms:modified>
</cp:coreProperties>
</file>