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2" r:id="rId1"/>
  </p:sldMasterIdLst>
  <p:notesMasterIdLst>
    <p:notesMasterId r:id="rId33"/>
  </p:notesMasterIdLst>
  <p:sldIdLst>
    <p:sldId id="258" r:id="rId2"/>
    <p:sldId id="927" r:id="rId3"/>
    <p:sldId id="946" r:id="rId4"/>
    <p:sldId id="947" r:id="rId5"/>
    <p:sldId id="924" r:id="rId6"/>
    <p:sldId id="934" r:id="rId7"/>
    <p:sldId id="942" r:id="rId8"/>
    <p:sldId id="901" r:id="rId9"/>
    <p:sldId id="903" r:id="rId10"/>
    <p:sldId id="269" r:id="rId11"/>
    <p:sldId id="933" r:id="rId12"/>
    <p:sldId id="930" r:id="rId13"/>
    <p:sldId id="938" r:id="rId14"/>
    <p:sldId id="929" r:id="rId15"/>
    <p:sldId id="259" r:id="rId16"/>
    <p:sldId id="948" r:id="rId17"/>
    <p:sldId id="943" r:id="rId18"/>
    <p:sldId id="931" r:id="rId19"/>
    <p:sldId id="952" r:id="rId20"/>
    <p:sldId id="935" r:id="rId21"/>
    <p:sldId id="949" r:id="rId22"/>
    <p:sldId id="925" r:id="rId23"/>
    <p:sldId id="951" r:id="rId24"/>
    <p:sldId id="940" r:id="rId25"/>
    <p:sldId id="939" r:id="rId26"/>
    <p:sldId id="937" r:id="rId27"/>
    <p:sldId id="941" r:id="rId28"/>
    <p:sldId id="936" r:id="rId29"/>
    <p:sldId id="944" r:id="rId30"/>
    <p:sldId id="928" r:id="rId31"/>
    <p:sldId id="932" r:id="rId32"/>
  </p:sldIdLst>
  <p:sldSz cx="12192000" cy="6858000"/>
  <p:notesSz cx="6985000" cy="92837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0000FF"/>
    <a:srgbClr val="369EDE"/>
    <a:srgbClr val="677480"/>
    <a:srgbClr val="2185C5"/>
    <a:srgbClr val="97ABBC"/>
    <a:srgbClr val="4778A4"/>
    <a:srgbClr val="7ECEFD"/>
    <a:srgbClr val="F20253"/>
    <a:srgbClr val="FF971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122" autoAdjust="0"/>
    <p:restoredTop sz="94660"/>
  </p:normalViewPr>
  <p:slideViewPr>
    <p:cSldViewPr snapToGrid="0">
      <p:cViewPr varScale="1">
        <p:scale>
          <a:sx n="75" d="100"/>
          <a:sy n="75" d="100"/>
        </p:scale>
        <p:origin x="78" y="5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33152FF-FCB5-49DE-A918-753332896833}" type="doc">
      <dgm:prSet loTypeId="urn:microsoft.com/office/officeart/2005/8/layout/venn1" loCatId="relationship" qsTypeId="urn:microsoft.com/office/officeart/2005/8/quickstyle/simple1" qsCatId="simple" csTypeId="urn:microsoft.com/office/officeart/2005/8/colors/colorful1#1" csCatId="colorful" phldr="1"/>
      <dgm:spPr/>
    </dgm:pt>
    <dgm:pt modelId="{930CFE80-9C0B-49E7-9B43-BDCD8FCF94C7}">
      <dgm:prSet phldrT="[Text]"/>
      <dgm:spPr>
        <a:solidFill>
          <a:srgbClr val="2185C5">
            <a:alpha val="50000"/>
          </a:srgbClr>
        </a:solidFill>
      </dgm:spPr>
      <dgm:t>
        <a:bodyPr/>
        <a:lstStyle/>
        <a:p>
          <a:r>
            <a:rPr lang="en-US" b="1" dirty="0"/>
            <a:t>DMMRS</a:t>
          </a:r>
        </a:p>
      </dgm:t>
    </dgm:pt>
    <dgm:pt modelId="{2CB619B0-732F-4AC0-9C14-DA7FB6BC4013}" type="parTrans" cxnId="{4924C33F-F822-4087-B7B3-E2F7AC983824}">
      <dgm:prSet/>
      <dgm:spPr/>
      <dgm:t>
        <a:bodyPr/>
        <a:lstStyle/>
        <a:p>
          <a:endParaRPr lang="en-US"/>
        </a:p>
      </dgm:t>
    </dgm:pt>
    <dgm:pt modelId="{1176B575-7970-46AD-ACF4-E917858E8208}" type="sibTrans" cxnId="{4924C33F-F822-4087-B7B3-E2F7AC983824}">
      <dgm:prSet/>
      <dgm:spPr/>
      <dgm:t>
        <a:bodyPr/>
        <a:lstStyle/>
        <a:p>
          <a:endParaRPr lang="en-US"/>
        </a:p>
      </dgm:t>
    </dgm:pt>
    <dgm:pt modelId="{E078BC8F-228D-4E6E-8E1D-E52792CB574A}">
      <dgm:prSet phldrT="[Text]"/>
      <dgm:spPr/>
      <dgm:t>
        <a:bodyPr/>
        <a:lstStyle/>
        <a:p>
          <a:r>
            <a:rPr lang="en-US" b="1" dirty="0"/>
            <a:t>Public Health</a:t>
          </a:r>
        </a:p>
      </dgm:t>
    </dgm:pt>
    <dgm:pt modelId="{0251A269-D18B-4E46-A047-71D3739833DC}" type="parTrans" cxnId="{194DDC63-0121-470F-BF12-3066AB19F145}">
      <dgm:prSet/>
      <dgm:spPr/>
      <dgm:t>
        <a:bodyPr/>
        <a:lstStyle/>
        <a:p>
          <a:endParaRPr lang="en-US"/>
        </a:p>
      </dgm:t>
    </dgm:pt>
    <dgm:pt modelId="{5C3ABA06-940F-4702-82CE-DDA780EFE74F}" type="sibTrans" cxnId="{194DDC63-0121-470F-BF12-3066AB19F145}">
      <dgm:prSet/>
      <dgm:spPr/>
      <dgm:t>
        <a:bodyPr/>
        <a:lstStyle/>
        <a:p>
          <a:endParaRPr lang="en-US"/>
        </a:p>
      </dgm:t>
    </dgm:pt>
    <dgm:pt modelId="{EA820211-8EE2-41DC-9370-DD2527058E92}">
      <dgm:prSet phldrT="[Text]"/>
      <dgm:spPr/>
      <dgm:t>
        <a:bodyPr/>
        <a:lstStyle/>
        <a:p>
          <a:r>
            <a:rPr lang="en-US" b="1" dirty="0"/>
            <a:t>Fire, EMS, Law Enforcement, EMA</a:t>
          </a:r>
        </a:p>
      </dgm:t>
    </dgm:pt>
    <dgm:pt modelId="{F895F877-AD9D-446B-8E7C-B9CD0FDF3046}" type="parTrans" cxnId="{0A3BE531-EB70-40DD-9BDD-C387176D5514}">
      <dgm:prSet/>
      <dgm:spPr/>
      <dgm:t>
        <a:bodyPr/>
        <a:lstStyle/>
        <a:p>
          <a:endParaRPr lang="en-US"/>
        </a:p>
      </dgm:t>
    </dgm:pt>
    <dgm:pt modelId="{FDB9CE72-C115-494B-8B22-71A3567A8851}" type="sibTrans" cxnId="{0A3BE531-EB70-40DD-9BDD-C387176D5514}">
      <dgm:prSet/>
      <dgm:spPr/>
      <dgm:t>
        <a:bodyPr/>
        <a:lstStyle/>
        <a:p>
          <a:endParaRPr lang="en-US"/>
        </a:p>
      </dgm:t>
    </dgm:pt>
    <dgm:pt modelId="{DB8FF654-3C99-4EC3-A79A-BEE64CB78506}">
      <dgm:prSet phldrT="[Text]"/>
      <dgm:spPr>
        <a:solidFill>
          <a:srgbClr val="7ECEFD">
            <a:alpha val="50000"/>
          </a:srgbClr>
        </a:solidFill>
      </dgm:spPr>
      <dgm:t>
        <a:bodyPr/>
        <a:lstStyle/>
        <a:p>
          <a:r>
            <a:rPr lang="en-US" b="1" dirty="0"/>
            <a:t>Hospitals (GDAHA)</a:t>
          </a:r>
        </a:p>
      </dgm:t>
    </dgm:pt>
    <dgm:pt modelId="{F168A050-2257-4EE6-AE59-F7C80F04D99F}" type="parTrans" cxnId="{8D1D6E9A-35D8-4771-AA9C-EA3A576AE103}">
      <dgm:prSet/>
      <dgm:spPr/>
      <dgm:t>
        <a:bodyPr/>
        <a:lstStyle/>
        <a:p>
          <a:endParaRPr lang="en-US"/>
        </a:p>
      </dgm:t>
    </dgm:pt>
    <dgm:pt modelId="{463707A9-F889-46DD-9DC0-25CF055E691B}" type="sibTrans" cxnId="{8D1D6E9A-35D8-4771-AA9C-EA3A576AE103}">
      <dgm:prSet/>
      <dgm:spPr/>
      <dgm:t>
        <a:bodyPr/>
        <a:lstStyle/>
        <a:p>
          <a:endParaRPr lang="en-US"/>
        </a:p>
      </dgm:t>
    </dgm:pt>
    <dgm:pt modelId="{56EDA6D3-2DEC-4187-B3A0-5280CD1EFBF9}" type="pres">
      <dgm:prSet presAssocID="{E33152FF-FCB5-49DE-A918-753332896833}" presName="compositeShape" presStyleCnt="0">
        <dgm:presLayoutVars>
          <dgm:chMax val="7"/>
          <dgm:dir/>
          <dgm:resizeHandles val="exact"/>
        </dgm:presLayoutVars>
      </dgm:prSet>
      <dgm:spPr/>
    </dgm:pt>
    <dgm:pt modelId="{09FFCC41-F6C7-446D-8198-249A9BD98E63}" type="pres">
      <dgm:prSet presAssocID="{930CFE80-9C0B-49E7-9B43-BDCD8FCF94C7}" presName="circ1" presStyleLbl="vennNode1" presStyleIdx="0" presStyleCnt="4" custLinFactNeighborX="1094" custLinFactNeighborY="6969"/>
      <dgm:spPr/>
    </dgm:pt>
    <dgm:pt modelId="{C6FFFC6D-6275-44A7-82E5-D3DF125BDAA9}" type="pres">
      <dgm:prSet presAssocID="{930CFE80-9C0B-49E7-9B43-BDCD8FCF94C7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C32AF9E7-A7FA-4D51-B214-80E52E83169F}" type="pres">
      <dgm:prSet presAssocID="{E078BC8F-228D-4E6E-8E1D-E52792CB574A}" presName="circ2" presStyleLbl="vennNode1" presStyleIdx="1" presStyleCnt="4"/>
      <dgm:spPr/>
    </dgm:pt>
    <dgm:pt modelId="{F0761033-2EB5-4879-8A49-EE2F523B540E}" type="pres">
      <dgm:prSet presAssocID="{E078BC8F-228D-4E6E-8E1D-E52792CB574A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2BAD336B-160C-4C31-932C-2B8482310D2D}" type="pres">
      <dgm:prSet presAssocID="{EA820211-8EE2-41DC-9370-DD2527058E92}" presName="circ3" presStyleLbl="vennNode1" presStyleIdx="2" presStyleCnt="4" custLinFactNeighborX="-388" custLinFactNeighborY="-4428"/>
      <dgm:spPr/>
    </dgm:pt>
    <dgm:pt modelId="{8578211E-510B-400C-8A4B-BA6F07858A00}" type="pres">
      <dgm:prSet presAssocID="{EA820211-8EE2-41DC-9370-DD2527058E92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A72E8EA7-7F9B-414A-987F-DFC5F3899913}" type="pres">
      <dgm:prSet presAssocID="{DB8FF654-3C99-4EC3-A79A-BEE64CB78506}" presName="circ4" presStyleLbl="vennNode1" presStyleIdx="3" presStyleCnt="4"/>
      <dgm:spPr/>
    </dgm:pt>
    <dgm:pt modelId="{46E9CBFE-D8C7-4DA0-800E-CEC52FC18E8C}" type="pres">
      <dgm:prSet presAssocID="{DB8FF654-3C99-4EC3-A79A-BEE64CB78506}" presName="circ4Tx" presStyleLbl="revTx" presStyleIdx="0" presStyleCnt="0">
        <dgm:presLayoutVars>
          <dgm:chMax val="0"/>
          <dgm:chPref val="0"/>
          <dgm:bulletEnabled val="1"/>
        </dgm:presLayoutVars>
      </dgm:prSet>
      <dgm:spPr/>
    </dgm:pt>
  </dgm:ptLst>
  <dgm:cxnLst>
    <dgm:cxn modelId="{AAD3DC13-FB79-4083-A257-6AEB54984461}" type="presOf" srcId="{930CFE80-9C0B-49E7-9B43-BDCD8FCF94C7}" destId="{09FFCC41-F6C7-446D-8198-249A9BD98E63}" srcOrd="0" destOrd="0" presId="urn:microsoft.com/office/officeart/2005/8/layout/venn1"/>
    <dgm:cxn modelId="{0E2C0417-336E-4FDB-A307-F4B87D48432F}" type="presOf" srcId="{E078BC8F-228D-4E6E-8E1D-E52792CB574A}" destId="{C32AF9E7-A7FA-4D51-B214-80E52E83169F}" srcOrd="0" destOrd="0" presId="urn:microsoft.com/office/officeart/2005/8/layout/venn1"/>
    <dgm:cxn modelId="{B2056529-25DF-419A-AB29-A58AD5305F78}" type="presOf" srcId="{930CFE80-9C0B-49E7-9B43-BDCD8FCF94C7}" destId="{C6FFFC6D-6275-44A7-82E5-D3DF125BDAA9}" srcOrd="1" destOrd="0" presId="urn:microsoft.com/office/officeart/2005/8/layout/venn1"/>
    <dgm:cxn modelId="{0A3BE531-EB70-40DD-9BDD-C387176D5514}" srcId="{E33152FF-FCB5-49DE-A918-753332896833}" destId="{EA820211-8EE2-41DC-9370-DD2527058E92}" srcOrd="2" destOrd="0" parTransId="{F895F877-AD9D-446B-8E7C-B9CD0FDF3046}" sibTransId="{FDB9CE72-C115-494B-8B22-71A3567A8851}"/>
    <dgm:cxn modelId="{4924C33F-F822-4087-B7B3-E2F7AC983824}" srcId="{E33152FF-FCB5-49DE-A918-753332896833}" destId="{930CFE80-9C0B-49E7-9B43-BDCD8FCF94C7}" srcOrd="0" destOrd="0" parTransId="{2CB619B0-732F-4AC0-9C14-DA7FB6BC4013}" sibTransId="{1176B575-7970-46AD-ACF4-E917858E8208}"/>
    <dgm:cxn modelId="{194DDC63-0121-470F-BF12-3066AB19F145}" srcId="{E33152FF-FCB5-49DE-A918-753332896833}" destId="{E078BC8F-228D-4E6E-8E1D-E52792CB574A}" srcOrd="1" destOrd="0" parTransId="{0251A269-D18B-4E46-A047-71D3739833DC}" sibTransId="{5C3ABA06-940F-4702-82CE-DDA780EFE74F}"/>
    <dgm:cxn modelId="{8D1D6E9A-35D8-4771-AA9C-EA3A576AE103}" srcId="{E33152FF-FCB5-49DE-A918-753332896833}" destId="{DB8FF654-3C99-4EC3-A79A-BEE64CB78506}" srcOrd="3" destOrd="0" parTransId="{F168A050-2257-4EE6-AE59-F7C80F04D99F}" sibTransId="{463707A9-F889-46DD-9DC0-25CF055E691B}"/>
    <dgm:cxn modelId="{CF34D79F-0FF5-4067-AFB0-052D3B260266}" type="presOf" srcId="{DB8FF654-3C99-4EC3-A79A-BEE64CB78506}" destId="{A72E8EA7-7F9B-414A-987F-DFC5F3899913}" srcOrd="0" destOrd="0" presId="urn:microsoft.com/office/officeart/2005/8/layout/venn1"/>
    <dgm:cxn modelId="{7C98F7A1-71A6-47F3-A520-558102E560F1}" type="presOf" srcId="{E33152FF-FCB5-49DE-A918-753332896833}" destId="{56EDA6D3-2DEC-4187-B3A0-5280CD1EFBF9}" srcOrd="0" destOrd="0" presId="urn:microsoft.com/office/officeart/2005/8/layout/venn1"/>
    <dgm:cxn modelId="{2C0347A7-3C4D-4578-8A85-9638E07B5D9F}" type="presOf" srcId="{DB8FF654-3C99-4EC3-A79A-BEE64CB78506}" destId="{46E9CBFE-D8C7-4DA0-800E-CEC52FC18E8C}" srcOrd="1" destOrd="0" presId="urn:microsoft.com/office/officeart/2005/8/layout/venn1"/>
    <dgm:cxn modelId="{5BDE58D3-6322-4031-86A8-3C970B6D62FD}" type="presOf" srcId="{EA820211-8EE2-41DC-9370-DD2527058E92}" destId="{2BAD336B-160C-4C31-932C-2B8482310D2D}" srcOrd="0" destOrd="0" presId="urn:microsoft.com/office/officeart/2005/8/layout/venn1"/>
    <dgm:cxn modelId="{A1B666DB-963D-4494-8DDD-0384DA58FE83}" type="presOf" srcId="{E078BC8F-228D-4E6E-8E1D-E52792CB574A}" destId="{F0761033-2EB5-4879-8A49-EE2F523B540E}" srcOrd="1" destOrd="0" presId="urn:microsoft.com/office/officeart/2005/8/layout/venn1"/>
    <dgm:cxn modelId="{05A2F1E9-2F8E-4202-A902-1D2C0D1DC16A}" type="presOf" srcId="{EA820211-8EE2-41DC-9370-DD2527058E92}" destId="{8578211E-510B-400C-8A4B-BA6F07858A00}" srcOrd="1" destOrd="0" presId="urn:microsoft.com/office/officeart/2005/8/layout/venn1"/>
    <dgm:cxn modelId="{14479DD6-CDA5-4DEE-AE57-CB0BD7AA90E5}" type="presParOf" srcId="{56EDA6D3-2DEC-4187-B3A0-5280CD1EFBF9}" destId="{09FFCC41-F6C7-446D-8198-249A9BD98E63}" srcOrd="0" destOrd="0" presId="urn:microsoft.com/office/officeart/2005/8/layout/venn1"/>
    <dgm:cxn modelId="{D977D1A4-370B-4FE4-AAD3-8E362693708A}" type="presParOf" srcId="{56EDA6D3-2DEC-4187-B3A0-5280CD1EFBF9}" destId="{C6FFFC6D-6275-44A7-82E5-D3DF125BDAA9}" srcOrd="1" destOrd="0" presId="urn:microsoft.com/office/officeart/2005/8/layout/venn1"/>
    <dgm:cxn modelId="{CA3AA7CC-869D-42AB-A897-86EC697FED03}" type="presParOf" srcId="{56EDA6D3-2DEC-4187-B3A0-5280CD1EFBF9}" destId="{C32AF9E7-A7FA-4D51-B214-80E52E83169F}" srcOrd="2" destOrd="0" presId="urn:microsoft.com/office/officeart/2005/8/layout/venn1"/>
    <dgm:cxn modelId="{688BA8DE-8704-4041-A5F1-7754FE366A64}" type="presParOf" srcId="{56EDA6D3-2DEC-4187-B3A0-5280CD1EFBF9}" destId="{F0761033-2EB5-4879-8A49-EE2F523B540E}" srcOrd="3" destOrd="0" presId="urn:microsoft.com/office/officeart/2005/8/layout/venn1"/>
    <dgm:cxn modelId="{39E2E63D-2AB9-4566-916D-EE1BADE50B14}" type="presParOf" srcId="{56EDA6D3-2DEC-4187-B3A0-5280CD1EFBF9}" destId="{2BAD336B-160C-4C31-932C-2B8482310D2D}" srcOrd="4" destOrd="0" presId="urn:microsoft.com/office/officeart/2005/8/layout/venn1"/>
    <dgm:cxn modelId="{71AE58EC-8D0C-4083-958E-9EB30F293F29}" type="presParOf" srcId="{56EDA6D3-2DEC-4187-B3A0-5280CD1EFBF9}" destId="{8578211E-510B-400C-8A4B-BA6F07858A00}" srcOrd="5" destOrd="0" presId="urn:microsoft.com/office/officeart/2005/8/layout/venn1"/>
    <dgm:cxn modelId="{C9A687E0-9E04-4E2D-97F7-247B1AA8F0CE}" type="presParOf" srcId="{56EDA6D3-2DEC-4187-B3A0-5280CD1EFBF9}" destId="{A72E8EA7-7F9B-414A-987F-DFC5F3899913}" srcOrd="6" destOrd="0" presId="urn:microsoft.com/office/officeart/2005/8/layout/venn1"/>
    <dgm:cxn modelId="{DF324D3B-EEBF-4763-834E-35BD9D95CE7F}" type="presParOf" srcId="{56EDA6D3-2DEC-4187-B3A0-5280CD1EFBF9}" destId="{46E9CBFE-D8C7-4DA0-800E-CEC52FC18E8C}" srcOrd="7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33152FF-FCB5-49DE-A918-753332896833}" type="doc">
      <dgm:prSet loTypeId="urn:microsoft.com/office/officeart/2005/8/layout/venn1" loCatId="relationship" qsTypeId="urn:microsoft.com/office/officeart/2005/8/quickstyle/simple1" qsCatId="simple" csTypeId="urn:microsoft.com/office/officeart/2005/8/colors/colorful1#1" csCatId="colorful" phldr="1"/>
      <dgm:spPr/>
    </dgm:pt>
    <dgm:pt modelId="{930CFE80-9C0B-49E7-9B43-BDCD8FCF94C7}">
      <dgm:prSet phldrT="[Text]"/>
      <dgm:spPr>
        <a:solidFill>
          <a:srgbClr val="2185C5">
            <a:alpha val="50000"/>
          </a:srgbClr>
        </a:solidFill>
      </dgm:spPr>
      <dgm:t>
        <a:bodyPr/>
        <a:lstStyle/>
        <a:p>
          <a:r>
            <a:rPr lang="en-US" b="1" dirty="0"/>
            <a:t>DMMRS</a:t>
          </a:r>
        </a:p>
      </dgm:t>
    </dgm:pt>
    <dgm:pt modelId="{2CB619B0-732F-4AC0-9C14-DA7FB6BC4013}" type="parTrans" cxnId="{4924C33F-F822-4087-B7B3-E2F7AC983824}">
      <dgm:prSet/>
      <dgm:spPr/>
      <dgm:t>
        <a:bodyPr/>
        <a:lstStyle/>
        <a:p>
          <a:endParaRPr lang="en-US"/>
        </a:p>
      </dgm:t>
    </dgm:pt>
    <dgm:pt modelId="{1176B575-7970-46AD-ACF4-E917858E8208}" type="sibTrans" cxnId="{4924C33F-F822-4087-B7B3-E2F7AC983824}">
      <dgm:prSet/>
      <dgm:spPr/>
      <dgm:t>
        <a:bodyPr/>
        <a:lstStyle/>
        <a:p>
          <a:endParaRPr lang="en-US"/>
        </a:p>
      </dgm:t>
    </dgm:pt>
    <dgm:pt modelId="{E078BC8F-228D-4E6E-8E1D-E52792CB574A}">
      <dgm:prSet phldrT="[Text]"/>
      <dgm:spPr/>
      <dgm:t>
        <a:bodyPr/>
        <a:lstStyle/>
        <a:p>
          <a:r>
            <a:rPr lang="en-US" b="1" dirty="0"/>
            <a:t>Public Health</a:t>
          </a:r>
        </a:p>
      </dgm:t>
    </dgm:pt>
    <dgm:pt modelId="{0251A269-D18B-4E46-A047-71D3739833DC}" type="parTrans" cxnId="{194DDC63-0121-470F-BF12-3066AB19F145}">
      <dgm:prSet/>
      <dgm:spPr/>
      <dgm:t>
        <a:bodyPr/>
        <a:lstStyle/>
        <a:p>
          <a:endParaRPr lang="en-US"/>
        </a:p>
      </dgm:t>
    </dgm:pt>
    <dgm:pt modelId="{5C3ABA06-940F-4702-82CE-DDA780EFE74F}" type="sibTrans" cxnId="{194DDC63-0121-470F-BF12-3066AB19F145}">
      <dgm:prSet/>
      <dgm:spPr/>
      <dgm:t>
        <a:bodyPr/>
        <a:lstStyle/>
        <a:p>
          <a:endParaRPr lang="en-US"/>
        </a:p>
      </dgm:t>
    </dgm:pt>
    <dgm:pt modelId="{EA820211-8EE2-41DC-9370-DD2527058E92}">
      <dgm:prSet phldrT="[Text]"/>
      <dgm:spPr/>
      <dgm:t>
        <a:bodyPr/>
        <a:lstStyle/>
        <a:p>
          <a:r>
            <a:rPr lang="en-US" b="1" dirty="0"/>
            <a:t>Fire, EMS, Law Enforcement, EMA</a:t>
          </a:r>
        </a:p>
      </dgm:t>
    </dgm:pt>
    <dgm:pt modelId="{F895F877-AD9D-446B-8E7C-B9CD0FDF3046}" type="parTrans" cxnId="{0A3BE531-EB70-40DD-9BDD-C387176D5514}">
      <dgm:prSet/>
      <dgm:spPr/>
      <dgm:t>
        <a:bodyPr/>
        <a:lstStyle/>
        <a:p>
          <a:endParaRPr lang="en-US"/>
        </a:p>
      </dgm:t>
    </dgm:pt>
    <dgm:pt modelId="{FDB9CE72-C115-494B-8B22-71A3567A8851}" type="sibTrans" cxnId="{0A3BE531-EB70-40DD-9BDD-C387176D5514}">
      <dgm:prSet/>
      <dgm:spPr/>
      <dgm:t>
        <a:bodyPr/>
        <a:lstStyle/>
        <a:p>
          <a:endParaRPr lang="en-US"/>
        </a:p>
      </dgm:t>
    </dgm:pt>
    <dgm:pt modelId="{DB8FF654-3C99-4EC3-A79A-BEE64CB78506}">
      <dgm:prSet phldrT="[Text]"/>
      <dgm:spPr>
        <a:solidFill>
          <a:srgbClr val="7ECEFD">
            <a:alpha val="50000"/>
          </a:srgbClr>
        </a:solidFill>
      </dgm:spPr>
      <dgm:t>
        <a:bodyPr/>
        <a:lstStyle/>
        <a:p>
          <a:r>
            <a:rPr lang="en-US" b="1" dirty="0"/>
            <a:t>Hospitals (GDAHA)</a:t>
          </a:r>
        </a:p>
      </dgm:t>
    </dgm:pt>
    <dgm:pt modelId="{F168A050-2257-4EE6-AE59-F7C80F04D99F}" type="parTrans" cxnId="{8D1D6E9A-35D8-4771-AA9C-EA3A576AE103}">
      <dgm:prSet/>
      <dgm:spPr/>
      <dgm:t>
        <a:bodyPr/>
        <a:lstStyle/>
        <a:p>
          <a:endParaRPr lang="en-US"/>
        </a:p>
      </dgm:t>
    </dgm:pt>
    <dgm:pt modelId="{463707A9-F889-46DD-9DC0-25CF055E691B}" type="sibTrans" cxnId="{8D1D6E9A-35D8-4771-AA9C-EA3A576AE103}">
      <dgm:prSet/>
      <dgm:spPr/>
      <dgm:t>
        <a:bodyPr/>
        <a:lstStyle/>
        <a:p>
          <a:endParaRPr lang="en-US"/>
        </a:p>
      </dgm:t>
    </dgm:pt>
    <dgm:pt modelId="{56EDA6D3-2DEC-4187-B3A0-5280CD1EFBF9}" type="pres">
      <dgm:prSet presAssocID="{E33152FF-FCB5-49DE-A918-753332896833}" presName="compositeShape" presStyleCnt="0">
        <dgm:presLayoutVars>
          <dgm:chMax val="7"/>
          <dgm:dir/>
          <dgm:resizeHandles val="exact"/>
        </dgm:presLayoutVars>
      </dgm:prSet>
      <dgm:spPr/>
    </dgm:pt>
    <dgm:pt modelId="{09FFCC41-F6C7-446D-8198-249A9BD98E63}" type="pres">
      <dgm:prSet presAssocID="{930CFE80-9C0B-49E7-9B43-BDCD8FCF94C7}" presName="circ1" presStyleLbl="vennNode1" presStyleIdx="0" presStyleCnt="4" custLinFactNeighborX="1094" custLinFactNeighborY="6969"/>
      <dgm:spPr/>
    </dgm:pt>
    <dgm:pt modelId="{C6FFFC6D-6275-44A7-82E5-D3DF125BDAA9}" type="pres">
      <dgm:prSet presAssocID="{930CFE80-9C0B-49E7-9B43-BDCD8FCF94C7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C32AF9E7-A7FA-4D51-B214-80E52E83169F}" type="pres">
      <dgm:prSet presAssocID="{E078BC8F-228D-4E6E-8E1D-E52792CB574A}" presName="circ2" presStyleLbl="vennNode1" presStyleIdx="1" presStyleCnt="4"/>
      <dgm:spPr/>
    </dgm:pt>
    <dgm:pt modelId="{F0761033-2EB5-4879-8A49-EE2F523B540E}" type="pres">
      <dgm:prSet presAssocID="{E078BC8F-228D-4E6E-8E1D-E52792CB574A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2BAD336B-160C-4C31-932C-2B8482310D2D}" type="pres">
      <dgm:prSet presAssocID="{EA820211-8EE2-41DC-9370-DD2527058E92}" presName="circ3" presStyleLbl="vennNode1" presStyleIdx="2" presStyleCnt="4" custLinFactNeighborX="-388" custLinFactNeighborY="-4428"/>
      <dgm:spPr/>
    </dgm:pt>
    <dgm:pt modelId="{8578211E-510B-400C-8A4B-BA6F07858A00}" type="pres">
      <dgm:prSet presAssocID="{EA820211-8EE2-41DC-9370-DD2527058E92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A72E8EA7-7F9B-414A-987F-DFC5F3899913}" type="pres">
      <dgm:prSet presAssocID="{DB8FF654-3C99-4EC3-A79A-BEE64CB78506}" presName="circ4" presStyleLbl="vennNode1" presStyleIdx="3" presStyleCnt="4"/>
      <dgm:spPr/>
    </dgm:pt>
    <dgm:pt modelId="{46E9CBFE-D8C7-4DA0-800E-CEC52FC18E8C}" type="pres">
      <dgm:prSet presAssocID="{DB8FF654-3C99-4EC3-A79A-BEE64CB78506}" presName="circ4Tx" presStyleLbl="revTx" presStyleIdx="0" presStyleCnt="0">
        <dgm:presLayoutVars>
          <dgm:chMax val="0"/>
          <dgm:chPref val="0"/>
          <dgm:bulletEnabled val="1"/>
        </dgm:presLayoutVars>
      </dgm:prSet>
      <dgm:spPr/>
    </dgm:pt>
  </dgm:ptLst>
  <dgm:cxnLst>
    <dgm:cxn modelId="{AAD3DC13-FB79-4083-A257-6AEB54984461}" type="presOf" srcId="{930CFE80-9C0B-49E7-9B43-BDCD8FCF94C7}" destId="{09FFCC41-F6C7-446D-8198-249A9BD98E63}" srcOrd="0" destOrd="0" presId="urn:microsoft.com/office/officeart/2005/8/layout/venn1"/>
    <dgm:cxn modelId="{0E2C0417-336E-4FDB-A307-F4B87D48432F}" type="presOf" srcId="{E078BC8F-228D-4E6E-8E1D-E52792CB574A}" destId="{C32AF9E7-A7FA-4D51-B214-80E52E83169F}" srcOrd="0" destOrd="0" presId="urn:microsoft.com/office/officeart/2005/8/layout/venn1"/>
    <dgm:cxn modelId="{B2056529-25DF-419A-AB29-A58AD5305F78}" type="presOf" srcId="{930CFE80-9C0B-49E7-9B43-BDCD8FCF94C7}" destId="{C6FFFC6D-6275-44A7-82E5-D3DF125BDAA9}" srcOrd="1" destOrd="0" presId="urn:microsoft.com/office/officeart/2005/8/layout/venn1"/>
    <dgm:cxn modelId="{0A3BE531-EB70-40DD-9BDD-C387176D5514}" srcId="{E33152FF-FCB5-49DE-A918-753332896833}" destId="{EA820211-8EE2-41DC-9370-DD2527058E92}" srcOrd="2" destOrd="0" parTransId="{F895F877-AD9D-446B-8E7C-B9CD0FDF3046}" sibTransId="{FDB9CE72-C115-494B-8B22-71A3567A8851}"/>
    <dgm:cxn modelId="{4924C33F-F822-4087-B7B3-E2F7AC983824}" srcId="{E33152FF-FCB5-49DE-A918-753332896833}" destId="{930CFE80-9C0B-49E7-9B43-BDCD8FCF94C7}" srcOrd="0" destOrd="0" parTransId="{2CB619B0-732F-4AC0-9C14-DA7FB6BC4013}" sibTransId="{1176B575-7970-46AD-ACF4-E917858E8208}"/>
    <dgm:cxn modelId="{194DDC63-0121-470F-BF12-3066AB19F145}" srcId="{E33152FF-FCB5-49DE-A918-753332896833}" destId="{E078BC8F-228D-4E6E-8E1D-E52792CB574A}" srcOrd="1" destOrd="0" parTransId="{0251A269-D18B-4E46-A047-71D3739833DC}" sibTransId="{5C3ABA06-940F-4702-82CE-DDA780EFE74F}"/>
    <dgm:cxn modelId="{8D1D6E9A-35D8-4771-AA9C-EA3A576AE103}" srcId="{E33152FF-FCB5-49DE-A918-753332896833}" destId="{DB8FF654-3C99-4EC3-A79A-BEE64CB78506}" srcOrd="3" destOrd="0" parTransId="{F168A050-2257-4EE6-AE59-F7C80F04D99F}" sibTransId="{463707A9-F889-46DD-9DC0-25CF055E691B}"/>
    <dgm:cxn modelId="{CF34D79F-0FF5-4067-AFB0-052D3B260266}" type="presOf" srcId="{DB8FF654-3C99-4EC3-A79A-BEE64CB78506}" destId="{A72E8EA7-7F9B-414A-987F-DFC5F3899913}" srcOrd="0" destOrd="0" presId="urn:microsoft.com/office/officeart/2005/8/layout/venn1"/>
    <dgm:cxn modelId="{7C98F7A1-71A6-47F3-A520-558102E560F1}" type="presOf" srcId="{E33152FF-FCB5-49DE-A918-753332896833}" destId="{56EDA6D3-2DEC-4187-B3A0-5280CD1EFBF9}" srcOrd="0" destOrd="0" presId="urn:microsoft.com/office/officeart/2005/8/layout/venn1"/>
    <dgm:cxn modelId="{2C0347A7-3C4D-4578-8A85-9638E07B5D9F}" type="presOf" srcId="{DB8FF654-3C99-4EC3-A79A-BEE64CB78506}" destId="{46E9CBFE-D8C7-4DA0-800E-CEC52FC18E8C}" srcOrd="1" destOrd="0" presId="urn:microsoft.com/office/officeart/2005/8/layout/venn1"/>
    <dgm:cxn modelId="{5BDE58D3-6322-4031-86A8-3C970B6D62FD}" type="presOf" srcId="{EA820211-8EE2-41DC-9370-DD2527058E92}" destId="{2BAD336B-160C-4C31-932C-2B8482310D2D}" srcOrd="0" destOrd="0" presId="urn:microsoft.com/office/officeart/2005/8/layout/venn1"/>
    <dgm:cxn modelId="{A1B666DB-963D-4494-8DDD-0384DA58FE83}" type="presOf" srcId="{E078BC8F-228D-4E6E-8E1D-E52792CB574A}" destId="{F0761033-2EB5-4879-8A49-EE2F523B540E}" srcOrd="1" destOrd="0" presId="urn:microsoft.com/office/officeart/2005/8/layout/venn1"/>
    <dgm:cxn modelId="{05A2F1E9-2F8E-4202-A902-1D2C0D1DC16A}" type="presOf" srcId="{EA820211-8EE2-41DC-9370-DD2527058E92}" destId="{8578211E-510B-400C-8A4B-BA6F07858A00}" srcOrd="1" destOrd="0" presId="urn:microsoft.com/office/officeart/2005/8/layout/venn1"/>
    <dgm:cxn modelId="{14479DD6-CDA5-4DEE-AE57-CB0BD7AA90E5}" type="presParOf" srcId="{56EDA6D3-2DEC-4187-B3A0-5280CD1EFBF9}" destId="{09FFCC41-F6C7-446D-8198-249A9BD98E63}" srcOrd="0" destOrd="0" presId="urn:microsoft.com/office/officeart/2005/8/layout/venn1"/>
    <dgm:cxn modelId="{D977D1A4-370B-4FE4-AAD3-8E362693708A}" type="presParOf" srcId="{56EDA6D3-2DEC-4187-B3A0-5280CD1EFBF9}" destId="{C6FFFC6D-6275-44A7-82E5-D3DF125BDAA9}" srcOrd="1" destOrd="0" presId="urn:microsoft.com/office/officeart/2005/8/layout/venn1"/>
    <dgm:cxn modelId="{CA3AA7CC-869D-42AB-A897-86EC697FED03}" type="presParOf" srcId="{56EDA6D3-2DEC-4187-B3A0-5280CD1EFBF9}" destId="{C32AF9E7-A7FA-4D51-B214-80E52E83169F}" srcOrd="2" destOrd="0" presId="urn:microsoft.com/office/officeart/2005/8/layout/venn1"/>
    <dgm:cxn modelId="{688BA8DE-8704-4041-A5F1-7754FE366A64}" type="presParOf" srcId="{56EDA6D3-2DEC-4187-B3A0-5280CD1EFBF9}" destId="{F0761033-2EB5-4879-8A49-EE2F523B540E}" srcOrd="3" destOrd="0" presId="urn:microsoft.com/office/officeart/2005/8/layout/venn1"/>
    <dgm:cxn modelId="{39E2E63D-2AB9-4566-916D-EE1BADE50B14}" type="presParOf" srcId="{56EDA6D3-2DEC-4187-B3A0-5280CD1EFBF9}" destId="{2BAD336B-160C-4C31-932C-2B8482310D2D}" srcOrd="4" destOrd="0" presId="urn:microsoft.com/office/officeart/2005/8/layout/venn1"/>
    <dgm:cxn modelId="{71AE58EC-8D0C-4083-958E-9EB30F293F29}" type="presParOf" srcId="{56EDA6D3-2DEC-4187-B3A0-5280CD1EFBF9}" destId="{8578211E-510B-400C-8A4B-BA6F07858A00}" srcOrd="5" destOrd="0" presId="urn:microsoft.com/office/officeart/2005/8/layout/venn1"/>
    <dgm:cxn modelId="{C9A687E0-9E04-4E2D-97F7-247B1AA8F0CE}" type="presParOf" srcId="{56EDA6D3-2DEC-4187-B3A0-5280CD1EFBF9}" destId="{A72E8EA7-7F9B-414A-987F-DFC5F3899913}" srcOrd="6" destOrd="0" presId="urn:microsoft.com/office/officeart/2005/8/layout/venn1"/>
    <dgm:cxn modelId="{DF324D3B-EEBF-4763-834E-35BD9D95CE7F}" type="presParOf" srcId="{56EDA6D3-2DEC-4187-B3A0-5280CD1EFBF9}" destId="{46E9CBFE-D8C7-4DA0-800E-CEC52FC18E8C}" srcOrd="7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9FFCC41-F6C7-446D-8198-249A9BD98E63}">
      <dsp:nvSpPr>
        <dsp:cNvPr id="0" name=""/>
        <dsp:cNvSpPr/>
      </dsp:nvSpPr>
      <dsp:spPr>
        <a:xfrm>
          <a:off x="1146230" y="182293"/>
          <a:ext cx="2050070" cy="2050070"/>
        </a:xfrm>
        <a:prstGeom prst="ellipse">
          <a:avLst/>
        </a:prstGeom>
        <a:solidFill>
          <a:srgbClr val="2185C5">
            <a:alpha val="50000"/>
          </a:srgb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b="1" kern="1200" dirty="0"/>
            <a:t>DMMRS</a:t>
          </a:r>
        </a:p>
      </dsp:txBody>
      <dsp:txXfrm>
        <a:off x="1382777" y="458264"/>
        <a:ext cx="1576977" cy="650503"/>
      </dsp:txXfrm>
    </dsp:sp>
    <dsp:sp modelId="{C32AF9E7-A7FA-4D51-B214-80E52E83169F}">
      <dsp:nvSpPr>
        <dsp:cNvPr id="0" name=""/>
        <dsp:cNvSpPr/>
      </dsp:nvSpPr>
      <dsp:spPr>
        <a:xfrm>
          <a:off x="2030565" y="946186"/>
          <a:ext cx="2050070" cy="2050070"/>
        </a:xfrm>
        <a:prstGeom prst="ellipse">
          <a:avLst/>
        </a:prstGeom>
        <a:solidFill>
          <a:schemeClr val="accent3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b="1" kern="1200" dirty="0"/>
            <a:t>Public Health</a:t>
          </a:r>
        </a:p>
      </dsp:txBody>
      <dsp:txXfrm>
        <a:off x="3134449" y="1182733"/>
        <a:ext cx="788488" cy="1576977"/>
      </dsp:txXfrm>
    </dsp:sp>
    <dsp:sp modelId="{2BAD336B-160C-4C31-932C-2B8482310D2D}">
      <dsp:nvSpPr>
        <dsp:cNvPr id="0" name=""/>
        <dsp:cNvSpPr/>
      </dsp:nvSpPr>
      <dsp:spPr>
        <a:xfrm>
          <a:off x="1115848" y="1762171"/>
          <a:ext cx="2050070" cy="2050070"/>
        </a:xfrm>
        <a:prstGeom prst="ellipse">
          <a:avLst/>
        </a:prstGeom>
        <a:solidFill>
          <a:schemeClr val="accent4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b="1" kern="1200" dirty="0"/>
            <a:t>Fire, EMS, Law Enforcement, EMA</a:t>
          </a:r>
        </a:p>
      </dsp:txBody>
      <dsp:txXfrm>
        <a:off x="1352395" y="2885768"/>
        <a:ext cx="1576977" cy="650503"/>
      </dsp:txXfrm>
    </dsp:sp>
    <dsp:sp modelId="{A72E8EA7-7F9B-414A-987F-DFC5F3899913}">
      <dsp:nvSpPr>
        <dsp:cNvPr id="0" name=""/>
        <dsp:cNvSpPr/>
      </dsp:nvSpPr>
      <dsp:spPr>
        <a:xfrm>
          <a:off x="217040" y="946186"/>
          <a:ext cx="2050070" cy="2050070"/>
        </a:xfrm>
        <a:prstGeom prst="ellipse">
          <a:avLst/>
        </a:prstGeom>
        <a:solidFill>
          <a:srgbClr val="7ECEFD">
            <a:alpha val="50000"/>
          </a:srgb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b="1" kern="1200" dirty="0"/>
            <a:t>Hospitals (GDAHA)</a:t>
          </a:r>
        </a:p>
      </dsp:txBody>
      <dsp:txXfrm>
        <a:off x="374738" y="1182733"/>
        <a:ext cx="788488" cy="157697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9FFCC41-F6C7-446D-8198-249A9BD98E63}">
      <dsp:nvSpPr>
        <dsp:cNvPr id="0" name=""/>
        <dsp:cNvSpPr/>
      </dsp:nvSpPr>
      <dsp:spPr>
        <a:xfrm>
          <a:off x="1343532" y="213672"/>
          <a:ext cx="2402952" cy="2402952"/>
        </a:xfrm>
        <a:prstGeom prst="ellipse">
          <a:avLst/>
        </a:prstGeom>
        <a:solidFill>
          <a:srgbClr val="2185C5">
            <a:alpha val="50000"/>
          </a:srgb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/>
            <a:t>DMMRS</a:t>
          </a:r>
        </a:p>
      </dsp:txBody>
      <dsp:txXfrm>
        <a:off x="1620796" y="537146"/>
        <a:ext cx="1848425" cy="762475"/>
      </dsp:txXfrm>
    </dsp:sp>
    <dsp:sp modelId="{C32AF9E7-A7FA-4D51-B214-80E52E83169F}">
      <dsp:nvSpPr>
        <dsp:cNvPr id="0" name=""/>
        <dsp:cNvSpPr/>
      </dsp:nvSpPr>
      <dsp:spPr>
        <a:xfrm>
          <a:off x="2380089" y="1109055"/>
          <a:ext cx="2402952" cy="2402952"/>
        </a:xfrm>
        <a:prstGeom prst="ellipse">
          <a:avLst/>
        </a:prstGeom>
        <a:solidFill>
          <a:schemeClr val="accent3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/>
            <a:t>Public Health</a:t>
          </a:r>
        </a:p>
      </dsp:txBody>
      <dsp:txXfrm>
        <a:off x="3673986" y="1386318"/>
        <a:ext cx="924212" cy="1848425"/>
      </dsp:txXfrm>
    </dsp:sp>
    <dsp:sp modelId="{2BAD336B-160C-4C31-932C-2B8482310D2D}">
      <dsp:nvSpPr>
        <dsp:cNvPr id="0" name=""/>
        <dsp:cNvSpPr/>
      </dsp:nvSpPr>
      <dsp:spPr>
        <a:xfrm>
          <a:off x="1307921" y="2065496"/>
          <a:ext cx="2402952" cy="2402952"/>
        </a:xfrm>
        <a:prstGeom prst="ellipse">
          <a:avLst/>
        </a:prstGeom>
        <a:solidFill>
          <a:schemeClr val="accent4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/>
            <a:t>Fire, EMS, Law Enforcement, EMA</a:t>
          </a:r>
        </a:p>
      </dsp:txBody>
      <dsp:txXfrm>
        <a:off x="1585184" y="3382499"/>
        <a:ext cx="1848425" cy="762475"/>
      </dsp:txXfrm>
    </dsp:sp>
    <dsp:sp modelId="{A72E8EA7-7F9B-414A-987F-DFC5F3899913}">
      <dsp:nvSpPr>
        <dsp:cNvPr id="0" name=""/>
        <dsp:cNvSpPr/>
      </dsp:nvSpPr>
      <dsp:spPr>
        <a:xfrm>
          <a:off x="254400" y="1109055"/>
          <a:ext cx="2402952" cy="2402952"/>
        </a:xfrm>
        <a:prstGeom prst="ellipse">
          <a:avLst/>
        </a:prstGeom>
        <a:solidFill>
          <a:srgbClr val="7ECEFD">
            <a:alpha val="50000"/>
          </a:srgb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/>
            <a:t>Hospitals (GDAHA)</a:t>
          </a:r>
        </a:p>
      </dsp:txBody>
      <dsp:txXfrm>
        <a:off x="439242" y="1386318"/>
        <a:ext cx="924212" cy="184842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26833" cy="465797"/>
          </a:xfrm>
          <a:prstGeom prst="rect">
            <a:avLst/>
          </a:prstGeom>
        </p:spPr>
        <p:txBody>
          <a:bodyPr vert="horz" lIns="92958" tIns="46479" rIns="92958" bIns="4647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56550" y="1"/>
            <a:ext cx="3026833" cy="465797"/>
          </a:xfrm>
          <a:prstGeom prst="rect">
            <a:avLst/>
          </a:prstGeom>
        </p:spPr>
        <p:txBody>
          <a:bodyPr vert="horz" lIns="92958" tIns="46479" rIns="92958" bIns="46479" rtlCol="0"/>
          <a:lstStyle>
            <a:lvl1pPr algn="r">
              <a:defRPr sz="1200"/>
            </a:lvl1pPr>
          </a:lstStyle>
          <a:p>
            <a:fld id="{E8EB9049-0DEF-49AF-B8C2-32A428075F03}" type="datetimeFigureOut">
              <a:rPr lang="en-US" smtClean="0"/>
              <a:t>10/31/2022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06438" y="1160463"/>
            <a:ext cx="5572125" cy="31337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958" tIns="46479" rIns="92958" bIns="4647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8500" y="4467780"/>
            <a:ext cx="5588000" cy="3655458"/>
          </a:xfrm>
          <a:prstGeom prst="rect">
            <a:avLst/>
          </a:prstGeom>
        </p:spPr>
        <p:txBody>
          <a:bodyPr vert="horz" lIns="92958" tIns="46479" rIns="92958" bIns="4647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17904"/>
            <a:ext cx="3026833" cy="465796"/>
          </a:xfrm>
          <a:prstGeom prst="rect">
            <a:avLst/>
          </a:prstGeom>
        </p:spPr>
        <p:txBody>
          <a:bodyPr vert="horz" lIns="92958" tIns="46479" rIns="92958" bIns="4647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56550" y="8817904"/>
            <a:ext cx="3026833" cy="465796"/>
          </a:xfrm>
          <a:prstGeom prst="rect">
            <a:avLst/>
          </a:prstGeom>
        </p:spPr>
        <p:txBody>
          <a:bodyPr vert="horz" lIns="92958" tIns="46479" rIns="92958" bIns="46479" rtlCol="0" anchor="b"/>
          <a:lstStyle>
            <a:lvl1pPr algn="r">
              <a:defRPr sz="1200"/>
            </a:lvl1pPr>
          </a:lstStyle>
          <a:p>
            <a:fld id="{3E23306C-B870-4DAA-BD61-22FCE4EE10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00498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23306C-B870-4DAA-BD61-22FCE4EE100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915148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Jake, Springer, or Gerstner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23306C-B870-4DAA-BD61-22FCE4EE1005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482121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23306C-B870-4DAA-BD61-22FCE4EE1005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638518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23306C-B870-4DAA-BD61-22FCE4EE1005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667305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23306C-B870-4DAA-BD61-22FCE4EE1005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054237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23306C-B870-4DAA-BD61-22FCE4EE1005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537188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23306C-B870-4DAA-BD61-22FCE4EE1005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234530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23306C-B870-4DAA-BD61-22FCE4EE1005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275927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23306C-B870-4DAA-BD61-22FCE4EE1005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957359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23306C-B870-4DAA-BD61-22FCE4EE1005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899045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23306C-B870-4DAA-BD61-22FCE4EE1005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46005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Slide Image Placeholder 1">
            <a:extLst>
              <a:ext uri="{FF2B5EF4-FFF2-40B4-BE49-F238E27FC236}">
                <a16:creationId xmlns:a16="http://schemas.microsoft.com/office/drawing/2014/main" id="{0198525D-871C-9580-49D4-F28EC93815F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6259" name="Notes Placeholder 2">
            <a:extLst>
              <a:ext uri="{FF2B5EF4-FFF2-40B4-BE49-F238E27FC236}">
                <a16:creationId xmlns:a16="http://schemas.microsoft.com/office/drawing/2014/main" id="{374CB8FB-C891-2F94-14A9-8E9924D745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96260" name="Slide Number Placeholder 3">
            <a:extLst>
              <a:ext uri="{FF2B5EF4-FFF2-40B4-BE49-F238E27FC236}">
                <a16:creationId xmlns:a16="http://schemas.microsoft.com/office/drawing/2014/main" id="{428A1CFC-7C13-8E5B-196B-40D5A69A8B3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9pPr>
          </a:lstStyle>
          <a:p>
            <a:fld id="{4D2110BD-DA1D-4FB2-84EB-CAEB169886A6}" type="slidenum">
              <a:rPr lang="en-US" altLang="en-US" smtClean="0">
                <a:latin typeface="Arial" panose="020B0604020202020204" pitchFamily="34" charset="0"/>
              </a:rPr>
              <a:pPr/>
              <a:t>2</a:t>
            </a:fld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661489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Sandy </a:t>
            </a:r>
            <a:r>
              <a:rPr lang="en-US"/>
              <a:t>Booher Slide 21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23306C-B870-4DAA-BD61-22FCE4EE1005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658352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23306C-B870-4DAA-BD61-22FCE4EE1005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482228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Rohrer or Gaby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23306C-B870-4DAA-BD61-22FCE4EE1005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517724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23306C-B870-4DAA-BD61-22FCE4EE1005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769225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23306C-B870-4DAA-BD61-22FCE4EE1005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20292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23306C-B870-4DAA-BD61-22FCE4EE1005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624932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23306C-B870-4DAA-BD61-22FCE4EE1005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895707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23306C-B870-4DAA-BD61-22FCE4EE1005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800606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23306C-B870-4DAA-BD61-22FCE4EE1005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09541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23306C-B870-4DAA-BD61-22FCE4EE1005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58780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29579"/>
            <a:r>
              <a:rPr lang="en-US" dirty="0"/>
              <a:t>David Gerstner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23306C-B870-4DAA-BD61-22FCE4EE100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788340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Slide Image Placeholder 1">
            <a:extLst>
              <a:ext uri="{FF2B5EF4-FFF2-40B4-BE49-F238E27FC236}">
                <a16:creationId xmlns:a16="http://schemas.microsoft.com/office/drawing/2014/main" id="{0198525D-871C-9580-49D4-F28EC93815F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6259" name="Notes Placeholder 2">
            <a:extLst>
              <a:ext uri="{FF2B5EF4-FFF2-40B4-BE49-F238E27FC236}">
                <a16:creationId xmlns:a16="http://schemas.microsoft.com/office/drawing/2014/main" id="{374CB8FB-C891-2F94-14A9-8E9924D745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96260" name="Slide Number Placeholder 3">
            <a:extLst>
              <a:ext uri="{FF2B5EF4-FFF2-40B4-BE49-F238E27FC236}">
                <a16:creationId xmlns:a16="http://schemas.microsoft.com/office/drawing/2014/main" id="{428A1CFC-7C13-8E5B-196B-40D5A69A8B3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9pPr>
          </a:lstStyle>
          <a:p>
            <a:fld id="{4D2110BD-DA1D-4FB2-84EB-CAEB169886A6}" type="slidenum">
              <a:rPr lang="en-US" altLang="en-US" smtClean="0">
                <a:latin typeface="Arial" panose="020B0604020202020204" pitchFamily="34" charset="0"/>
              </a:rPr>
              <a:pPr/>
              <a:t>30</a:t>
            </a:fld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29579"/>
            <a:r>
              <a:rPr lang="en-US" dirty="0"/>
              <a:t>David Gerstner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23306C-B870-4DAA-BD61-22FCE4EE1005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36930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23306C-B870-4DAA-BD61-22FCE4EE100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899629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Nancy </a:t>
            </a:r>
            <a:r>
              <a:rPr lang="en-US" dirty="0" err="1"/>
              <a:t>Pook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23306C-B870-4DAA-BD61-22FCE4EE1005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77985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23306C-B870-4DAA-BD61-22FCE4EE1005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887208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23306C-B870-4DAA-BD61-22FCE4EE1005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750947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23306C-B870-4DAA-BD61-22FCE4EE1005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6523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860300" y="3683633"/>
            <a:ext cx="8982000" cy="154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None/>
              <a:defRPr sz="5867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None/>
              <a:defRPr sz="5867">
                <a:solidFill>
                  <a:schemeClr val="dk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None/>
              <a:defRPr sz="5867">
                <a:solidFill>
                  <a:schemeClr val="dk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None/>
              <a:defRPr sz="5867">
                <a:solidFill>
                  <a:schemeClr val="dk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None/>
              <a:defRPr sz="5867">
                <a:solidFill>
                  <a:schemeClr val="dk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None/>
              <a:defRPr sz="5867">
                <a:solidFill>
                  <a:schemeClr val="dk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None/>
              <a:defRPr sz="5867">
                <a:solidFill>
                  <a:schemeClr val="dk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None/>
              <a:defRPr sz="5867">
                <a:solidFill>
                  <a:schemeClr val="dk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None/>
              <a:defRPr sz="5867">
                <a:solidFill>
                  <a:schemeClr val="dk2"/>
                </a:solidFill>
              </a:defRPr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7917661" y="3377551"/>
            <a:ext cx="962400" cy="102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" name="Google Shape;12;p2"/>
          <p:cNvSpPr/>
          <p:nvPr/>
        </p:nvSpPr>
        <p:spPr>
          <a:xfrm>
            <a:off x="8879815" y="3377551"/>
            <a:ext cx="962400" cy="1028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" name="Google Shape;13;p2"/>
          <p:cNvSpPr/>
          <p:nvPr/>
        </p:nvSpPr>
        <p:spPr>
          <a:xfrm>
            <a:off x="-1" y="3377551"/>
            <a:ext cx="962400" cy="102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" name="Google Shape;14;p2"/>
          <p:cNvSpPr/>
          <p:nvPr/>
        </p:nvSpPr>
        <p:spPr>
          <a:xfrm>
            <a:off x="961900" y="3377551"/>
            <a:ext cx="6955600" cy="102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204504461"/>
      </p:ext>
    </p:extLst>
  </p:cSld>
  <p:clrMapOvr>
    <a:masterClrMapping/>
  </p:clrMapOvr>
  <p:transition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39">
            <a:extLst>
              <a:ext uri="{FF2B5EF4-FFF2-40B4-BE49-F238E27FC236}">
                <a16:creationId xmlns:a16="http://schemas.microsoft.com/office/drawing/2014/main" id="{578808C8-4D5E-4113-002F-20E944400AB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40">
            <a:extLst>
              <a:ext uri="{FF2B5EF4-FFF2-40B4-BE49-F238E27FC236}">
                <a16:creationId xmlns:a16="http://schemas.microsoft.com/office/drawing/2014/main" id="{A24A188A-2309-39FB-A249-F0A36784D79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41">
            <a:extLst>
              <a:ext uri="{FF2B5EF4-FFF2-40B4-BE49-F238E27FC236}">
                <a16:creationId xmlns:a16="http://schemas.microsoft.com/office/drawing/2014/main" id="{78D9AFDF-248D-F440-D2B7-8C783B7119B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895A2D-4C8B-4FD6-A001-31772C96C1E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67599459"/>
      </p:ext>
    </p:extLst>
  </p:cSld>
  <p:clrMapOvr>
    <a:masterClrMapping/>
  </p:clrMapOvr>
  <p:transition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39">
            <a:extLst>
              <a:ext uri="{FF2B5EF4-FFF2-40B4-BE49-F238E27FC236}">
                <a16:creationId xmlns:a16="http://schemas.microsoft.com/office/drawing/2014/main" id="{955EAE88-0DB4-3E45-1D10-8D300BCABB4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140">
            <a:extLst>
              <a:ext uri="{FF2B5EF4-FFF2-40B4-BE49-F238E27FC236}">
                <a16:creationId xmlns:a16="http://schemas.microsoft.com/office/drawing/2014/main" id="{DA96FE2D-72A4-A79A-66DF-68DBED80568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41">
            <a:extLst>
              <a:ext uri="{FF2B5EF4-FFF2-40B4-BE49-F238E27FC236}">
                <a16:creationId xmlns:a16="http://schemas.microsoft.com/office/drawing/2014/main" id="{29B8B05E-399D-FFC4-0670-3BFA64502B5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62115F-8770-4301-8D52-578912E9F42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98708878"/>
      </p:ext>
    </p:extLst>
  </p:cSld>
  <p:clrMapOvr>
    <a:masterClrMapping/>
  </p:clrMapOvr>
  <p:transition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Sub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/>
          <p:nvPr/>
        </p:nvSpPr>
        <p:spPr>
          <a:xfrm>
            <a:off x="0" y="0"/>
            <a:ext cx="12192000" cy="532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" name="Google Shape;17;p3"/>
          <p:cNvSpPr txBox="1">
            <a:spLocks noGrp="1"/>
          </p:cNvSpPr>
          <p:nvPr>
            <p:ph type="ctrTitle"/>
          </p:nvPr>
        </p:nvSpPr>
        <p:spPr>
          <a:xfrm>
            <a:off x="914400" y="2111123"/>
            <a:ext cx="10363200" cy="154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64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64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64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64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64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64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64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64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6400">
                <a:solidFill>
                  <a:schemeClr val="lt1"/>
                </a:solidFill>
              </a:defRPr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subTitle" idx="1"/>
          </p:nvPr>
        </p:nvSpPr>
        <p:spPr>
          <a:xfrm>
            <a:off x="914400" y="3786737"/>
            <a:ext cx="10363200" cy="104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3200" b="1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b="1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b="1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3200" b="1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3200" b="1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3200" b="1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3200" b="1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3200" b="1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3200" b="1">
                <a:solidFill>
                  <a:schemeClr val="lt1"/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19" name="Google Shape;19;p3"/>
          <p:cNvSpPr/>
          <p:nvPr/>
        </p:nvSpPr>
        <p:spPr>
          <a:xfrm>
            <a:off x="4063605" y="5323800"/>
            <a:ext cx="4063600" cy="102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0" name="Google Shape;20;p3"/>
          <p:cNvSpPr/>
          <p:nvPr/>
        </p:nvSpPr>
        <p:spPr>
          <a:xfrm>
            <a:off x="8128361" y="5323800"/>
            <a:ext cx="4063600" cy="1028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1" name="Google Shape;21;p3"/>
          <p:cNvSpPr/>
          <p:nvPr/>
        </p:nvSpPr>
        <p:spPr>
          <a:xfrm>
            <a:off x="1" y="5323800"/>
            <a:ext cx="4063600" cy="102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2" name="Google Shape;22;p3"/>
          <p:cNvSpPr txBox="1">
            <a:spLocks noGrp="1"/>
          </p:cNvSpPr>
          <p:nvPr>
            <p:ph type="sldNum" idx="12"/>
          </p:nvPr>
        </p:nvSpPr>
        <p:spPr>
          <a:xfrm>
            <a:off x="-167" y="6440375"/>
            <a:ext cx="12192000" cy="41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buNone/>
              <a:defRPr/>
            </a:lvl1pPr>
            <a:lvl2pPr lvl="1" algn="ctr">
              <a:buNone/>
              <a:defRPr/>
            </a:lvl2pPr>
            <a:lvl3pPr lvl="2" algn="ctr">
              <a:buNone/>
              <a:defRPr/>
            </a:lvl3pPr>
            <a:lvl4pPr lvl="3" algn="ctr">
              <a:buNone/>
              <a:defRPr/>
            </a:lvl4pPr>
            <a:lvl5pPr lvl="4" algn="ctr">
              <a:buNone/>
              <a:defRPr/>
            </a:lvl5pPr>
            <a:lvl6pPr lvl="5" algn="ctr">
              <a:buNone/>
              <a:defRPr/>
            </a:lvl6pPr>
            <a:lvl7pPr lvl="6" algn="ctr">
              <a:buNone/>
              <a:defRPr/>
            </a:lvl7pPr>
            <a:lvl8pPr lvl="7" algn="ctr">
              <a:buNone/>
              <a:defRPr/>
            </a:lvl8pPr>
            <a:lvl9pPr lvl="8" algn="ctr">
              <a:buNone/>
              <a:defRPr/>
            </a:lvl9pPr>
          </a:lstStyle>
          <a:p>
            <a:fld id="{6AE3D410-B340-4076-A45F-AAC76FF5FB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4179596"/>
      </p:ext>
    </p:extLst>
  </p:cSld>
  <p:clrMapOvr>
    <a:masterClrMapping/>
  </p:clrMapOvr>
  <p:transition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 txBox="1">
            <a:spLocks noGrp="1"/>
          </p:cNvSpPr>
          <p:nvPr>
            <p:ph type="body" idx="1"/>
          </p:nvPr>
        </p:nvSpPr>
        <p:spPr>
          <a:xfrm>
            <a:off x="2280567" y="2882400"/>
            <a:ext cx="7631600" cy="109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507987" algn="ctr" rtl="0">
              <a:spcBef>
                <a:spcPts val="800"/>
              </a:spcBef>
              <a:spcAft>
                <a:spcPts val="0"/>
              </a:spcAft>
              <a:buSzPts val="2400"/>
              <a:buChar char="▷"/>
              <a:defRPr i="1"/>
            </a:lvl1pPr>
            <a:lvl2pPr marL="1219170" lvl="1" indent="-507987" algn="ctr" rtl="0">
              <a:spcBef>
                <a:spcPts val="0"/>
              </a:spcBef>
              <a:spcAft>
                <a:spcPts val="0"/>
              </a:spcAft>
              <a:buSzPts val="2400"/>
              <a:buChar char="○"/>
              <a:defRPr i="1"/>
            </a:lvl2pPr>
            <a:lvl3pPr marL="1828754" lvl="2" indent="-507987" algn="ctr" rtl="0">
              <a:spcBef>
                <a:spcPts val="0"/>
              </a:spcBef>
              <a:spcAft>
                <a:spcPts val="0"/>
              </a:spcAft>
              <a:buSzPts val="2400"/>
              <a:buChar char="■"/>
              <a:defRPr i="1"/>
            </a:lvl3pPr>
            <a:lvl4pPr marL="2438339" lvl="3" indent="-507987" algn="ctr" rtl="0">
              <a:spcBef>
                <a:spcPts val="0"/>
              </a:spcBef>
              <a:spcAft>
                <a:spcPts val="0"/>
              </a:spcAft>
              <a:buSzPts val="2400"/>
              <a:buChar char="●"/>
              <a:defRPr i="1"/>
            </a:lvl4pPr>
            <a:lvl5pPr marL="3047924" lvl="4" indent="-507987" algn="ctr" rtl="0">
              <a:spcBef>
                <a:spcPts val="0"/>
              </a:spcBef>
              <a:spcAft>
                <a:spcPts val="0"/>
              </a:spcAft>
              <a:buSzPts val="2400"/>
              <a:buChar char="○"/>
              <a:defRPr i="1"/>
            </a:lvl5pPr>
            <a:lvl6pPr marL="3657509" lvl="5" indent="-507987" algn="ctr" rtl="0">
              <a:spcBef>
                <a:spcPts val="0"/>
              </a:spcBef>
              <a:spcAft>
                <a:spcPts val="0"/>
              </a:spcAft>
              <a:buSzPts val="2400"/>
              <a:buChar char="■"/>
              <a:defRPr i="1"/>
            </a:lvl6pPr>
            <a:lvl7pPr marL="4267093" lvl="6" indent="-507987" algn="ctr" rtl="0">
              <a:spcBef>
                <a:spcPts val="0"/>
              </a:spcBef>
              <a:spcAft>
                <a:spcPts val="0"/>
              </a:spcAft>
              <a:buSzPts val="2400"/>
              <a:buChar char="●"/>
              <a:defRPr i="1"/>
            </a:lvl7pPr>
            <a:lvl8pPr marL="4876678" lvl="7" indent="-507987" algn="ctr" rtl="0">
              <a:spcBef>
                <a:spcPts val="0"/>
              </a:spcBef>
              <a:spcAft>
                <a:spcPts val="0"/>
              </a:spcAft>
              <a:buSzPts val="2400"/>
              <a:buChar char="○"/>
              <a:defRPr i="1"/>
            </a:lvl8pPr>
            <a:lvl9pPr marL="5486263" lvl="8" indent="-507987" algn="ctr">
              <a:spcBef>
                <a:spcPts val="0"/>
              </a:spcBef>
              <a:spcAft>
                <a:spcPts val="0"/>
              </a:spcAft>
              <a:buSzPts val="2400"/>
              <a:buChar char="■"/>
              <a:defRPr i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Google Shape;25;p4"/>
          <p:cNvSpPr txBox="1"/>
          <p:nvPr/>
        </p:nvSpPr>
        <p:spPr>
          <a:xfrm>
            <a:off x="4791200" y="1575225"/>
            <a:ext cx="2609600" cy="8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800" b="1">
                <a:solidFill>
                  <a:schemeClr val="accent6"/>
                </a:solidFill>
              </a:rPr>
              <a:t>“</a:t>
            </a:r>
            <a:endParaRPr sz="12800" b="1">
              <a:solidFill>
                <a:schemeClr val="accent6"/>
              </a:solidFill>
            </a:endParaRPr>
          </a:p>
        </p:txBody>
      </p:sp>
      <p:sp>
        <p:nvSpPr>
          <p:cNvPr id="26" name="Google Shape;26;p4"/>
          <p:cNvSpPr/>
          <p:nvPr/>
        </p:nvSpPr>
        <p:spPr>
          <a:xfrm>
            <a:off x="7631044" y="2132900"/>
            <a:ext cx="2280400" cy="102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" name="Google Shape;27;p4"/>
          <p:cNvSpPr/>
          <p:nvPr/>
        </p:nvSpPr>
        <p:spPr>
          <a:xfrm>
            <a:off x="9912236" y="2132900"/>
            <a:ext cx="2280400" cy="1028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" name="Google Shape;28;p4"/>
          <p:cNvSpPr/>
          <p:nvPr/>
        </p:nvSpPr>
        <p:spPr>
          <a:xfrm>
            <a:off x="0" y="2132900"/>
            <a:ext cx="2280400" cy="102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" name="Google Shape;29;p4"/>
          <p:cNvSpPr/>
          <p:nvPr/>
        </p:nvSpPr>
        <p:spPr>
          <a:xfrm>
            <a:off x="2280567" y="2132900"/>
            <a:ext cx="2280400" cy="102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" name="Google Shape;30;p4"/>
          <p:cNvSpPr txBox="1">
            <a:spLocks noGrp="1"/>
          </p:cNvSpPr>
          <p:nvPr>
            <p:ph type="sldNum" idx="12"/>
          </p:nvPr>
        </p:nvSpPr>
        <p:spPr>
          <a:xfrm>
            <a:off x="-167" y="6440375"/>
            <a:ext cx="12192000" cy="41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buNone/>
              <a:defRPr/>
            </a:lvl1pPr>
            <a:lvl2pPr lvl="1" algn="ctr">
              <a:buNone/>
              <a:defRPr/>
            </a:lvl2pPr>
            <a:lvl3pPr lvl="2" algn="ctr">
              <a:buNone/>
              <a:defRPr/>
            </a:lvl3pPr>
            <a:lvl4pPr lvl="3" algn="ctr">
              <a:buNone/>
              <a:defRPr/>
            </a:lvl4pPr>
            <a:lvl5pPr lvl="4" algn="ctr">
              <a:buNone/>
              <a:defRPr/>
            </a:lvl5pPr>
            <a:lvl6pPr lvl="5" algn="ctr">
              <a:buNone/>
              <a:defRPr/>
            </a:lvl6pPr>
            <a:lvl7pPr lvl="6" algn="ctr">
              <a:buNone/>
              <a:defRPr/>
            </a:lvl7pPr>
            <a:lvl8pPr lvl="7" algn="ctr">
              <a:buNone/>
              <a:defRPr/>
            </a:lvl8pPr>
            <a:lvl9pPr lvl="8" algn="ctr">
              <a:buNone/>
              <a:defRPr/>
            </a:lvl9pPr>
          </a:lstStyle>
          <a:p>
            <a:fld id="{6AE3D410-B340-4076-A45F-AAC76FF5FB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249346"/>
      </p:ext>
    </p:extLst>
  </p:cSld>
  <p:clrMapOvr>
    <a:masterClrMapping/>
  </p:clrMapOvr>
  <p:transition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 + 1 column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5"/>
          <p:cNvSpPr txBox="1">
            <a:spLocks noGrp="1"/>
          </p:cNvSpPr>
          <p:nvPr>
            <p:ph type="title"/>
          </p:nvPr>
        </p:nvSpPr>
        <p:spPr>
          <a:xfrm>
            <a:off x="1191600" y="477851"/>
            <a:ext cx="8616800" cy="1143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body" idx="1"/>
          </p:nvPr>
        </p:nvSpPr>
        <p:spPr>
          <a:xfrm>
            <a:off x="1191600" y="1831451"/>
            <a:ext cx="8616800" cy="473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>
              <a:spcBef>
                <a:spcPts val="80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▷"/>
              <a:defRPr>
                <a:solidFill>
                  <a:schemeClr val="dk1"/>
                </a:solidFill>
              </a:defRPr>
            </a:lvl1pPr>
            <a:lvl2pPr marL="1219170" lvl="1" indent="-50798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○"/>
              <a:defRPr>
                <a:solidFill>
                  <a:schemeClr val="dk1"/>
                </a:solidFill>
              </a:defRPr>
            </a:lvl2pPr>
            <a:lvl3pPr marL="1828754" lvl="2" indent="-50798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■"/>
              <a:defRPr>
                <a:solidFill>
                  <a:schemeClr val="dk1"/>
                </a:solidFill>
              </a:defRPr>
            </a:lvl3pPr>
            <a:lvl4pPr marL="2438339" lvl="3" indent="-50798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  <a:defRPr>
                <a:solidFill>
                  <a:schemeClr val="dk1"/>
                </a:solidFill>
              </a:defRPr>
            </a:lvl4pPr>
            <a:lvl5pPr marL="3047924" lvl="4" indent="-50798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○"/>
              <a:defRPr>
                <a:solidFill>
                  <a:schemeClr val="dk1"/>
                </a:solidFill>
              </a:defRPr>
            </a:lvl5pPr>
            <a:lvl6pPr marL="3657509" lvl="5" indent="-50798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■"/>
              <a:defRPr>
                <a:solidFill>
                  <a:schemeClr val="dk1"/>
                </a:solidFill>
              </a:defRPr>
            </a:lvl6pPr>
            <a:lvl7pPr marL="4267093" lvl="6" indent="-50798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  <a:defRPr>
                <a:solidFill>
                  <a:schemeClr val="dk1"/>
                </a:solidFill>
              </a:defRPr>
            </a:lvl7pPr>
            <a:lvl8pPr marL="4876678" lvl="7" indent="-50798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○"/>
              <a:defRPr>
                <a:solidFill>
                  <a:schemeClr val="dk1"/>
                </a:solidFill>
              </a:defRPr>
            </a:lvl8pPr>
            <a:lvl9pPr marL="5486263" lvl="8" indent="-50798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■"/>
              <a:defRPr>
                <a:solidFill>
                  <a:schemeClr val="dk1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4" name="Google Shape;34;p5"/>
          <p:cNvSpPr/>
          <p:nvPr/>
        </p:nvSpPr>
        <p:spPr>
          <a:xfrm>
            <a:off x="9808488" y="6755100"/>
            <a:ext cx="1191600" cy="102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5" name="Google Shape;35;p5"/>
          <p:cNvSpPr/>
          <p:nvPr/>
        </p:nvSpPr>
        <p:spPr>
          <a:xfrm>
            <a:off x="11000416" y="6755100"/>
            <a:ext cx="1191600" cy="1028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6" name="Google Shape;36;p5"/>
          <p:cNvSpPr/>
          <p:nvPr/>
        </p:nvSpPr>
        <p:spPr>
          <a:xfrm>
            <a:off x="0" y="6755100"/>
            <a:ext cx="1191600" cy="102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" name="Google Shape;37;p5"/>
          <p:cNvSpPr/>
          <p:nvPr/>
        </p:nvSpPr>
        <p:spPr>
          <a:xfrm>
            <a:off x="1191613" y="6755100"/>
            <a:ext cx="8616800" cy="102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8" name="Google Shape;38;p5"/>
          <p:cNvSpPr txBox="1">
            <a:spLocks noGrp="1"/>
          </p:cNvSpPr>
          <p:nvPr>
            <p:ph type="sldNum" idx="12"/>
          </p:nvPr>
        </p:nvSpPr>
        <p:spPr>
          <a:xfrm>
            <a:off x="11307433" y="6262577"/>
            <a:ext cx="731600" cy="41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6AE3D410-B340-4076-A45F-AAC76FF5FB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8116986"/>
      </p:ext>
    </p:extLst>
  </p:cSld>
  <p:clrMapOvr>
    <a:masterClrMapping/>
  </p:clrMapOvr>
  <p:transition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 + 2 columns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6"/>
          <p:cNvSpPr/>
          <p:nvPr/>
        </p:nvSpPr>
        <p:spPr>
          <a:xfrm>
            <a:off x="9808488" y="6755100"/>
            <a:ext cx="1191600" cy="102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1" name="Google Shape;41;p6"/>
          <p:cNvSpPr/>
          <p:nvPr/>
        </p:nvSpPr>
        <p:spPr>
          <a:xfrm>
            <a:off x="11000416" y="6755100"/>
            <a:ext cx="1191600" cy="1028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2" name="Google Shape;42;p6"/>
          <p:cNvSpPr/>
          <p:nvPr/>
        </p:nvSpPr>
        <p:spPr>
          <a:xfrm>
            <a:off x="0" y="6755100"/>
            <a:ext cx="1191600" cy="102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3" name="Google Shape;43;p6"/>
          <p:cNvSpPr/>
          <p:nvPr/>
        </p:nvSpPr>
        <p:spPr>
          <a:xfrm>
            <a:off x="1191613" y="6755100"/>
            <a:ext cx="8616800" cy="102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4" name="Google Shape;44;p6"/>
          <p:cNvSpPr txBox="1">
            <a:spLocks noGrp="1"/>
          </p:cNvSpPr>
          <p:nvPr>
            <p:ph type="title"/>
          </p:nvPr>
        </p:nvSpPr>
        <p:spPr>
          <a:xfrm>
            <a:off x="1191600" y="477851"/>
            <a:ext cx="8616800" cy="1143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5" name="Google Shape;45;p6"/>
          <p:cNvSpPr txBox="1">
            <a:spLocks noGrp="1"/>
          </p:cNvSpPr>
          <p:nvPr>
            <p:ph type="body" idx="1"/>
          </p:nvPr>
        </p:nvSpPr>
        <p:spPr>
          <a:xfrm>
            <a:off x="1191500" y="1600200"/>
            <a:ext cx="4182400" cy="496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74121">
              <a:spcBef>
                <a:spcPts val="800"/>
              </a:spcBef>
              <a:spcAft>
                <a:spcPts val="0"/>
              </a:spcAft>
              <a:buSzPts val="2000"/>
              <a:buChar char="▷"/>
              <a:defRPr sz="2667"/>
            </a:lvl1pPr>
            <a:lvl2pPr marL="1219170" lvl="1" indent="-474121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667"/>
            </a:lvl2pPr>
            <a:lvl3pPr marL="1828754" lvl="2" indent="-474121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667"/>
            </a:lvl3pPr>
            <a:lvl4pPr marL="2438339" lvl="3" indent="-474121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667"/>
            </a:lvl4pPr>
            <a:lvl5pPr marL="3047924" lvl="4" indent="-474121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667"/>
            </a:lvl5pPr>
            <a:lvl6pPr marL="3657509" lvl="5" indent="-474121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667"/>
            </a:lvl6pPr>
            <a:lvl7pPr marL="4267093" lvl="6" indent="-474121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667"/>
            </a:lvl7pPr>
            <a:lvl8pPr marL="4876678" lvl="7" indent="-474121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667"/>
            </a:lvl8pPr>
            <a:lvl9pPr marL="5486263" lvl="8" indent="-474121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66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6" name="Google Shape;46;p6"/>
          <p:cNvSpPr txBox="1">
            <a:spLocks noGrp="1"/>
          </p:cNvSpPr>
          <p:nvPr>
            <p:ph type="body" idx="2"/>
          </p:nvPr>
        </p:nvSpPr>
        <p:spPr>
          <a:xfrm>
            <a:off x="5625941" y="1600200"/>
            <a:ext cx="4182400" cy="496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74121">
              <a:spcBef>
                <a:spcPts val="800"/>
              </a:spcBef>
              <a:spcAft>
                <a:spcPts val="0"/>
              </a:spcAft>
              <a:buSzPts val="2000"/>
              <a:buChar char="▷"/>
              <a:defRPr sz="2667"/>
            </a:lvl1pPr>
            <a:lvl2pPr marL="1219170" lvl="1" indent="-474121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667"/>
            </a:lvl2pPr>
            <a:lvl3pPr marL="1828754" lvl="2" indent="-474121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667"/>
            </a:lvl3pPr>
            <a:lvl4pPr marL="2438339" lvl="3" indent="-474121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667"/>
            </a:lvl4pPr>
            <a:lvl5pPr marL="3047924" lvl="4" indent="-474121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667"/>
            </a:lvl5pPr>
            <a:lvl6pPr marL="3657509" lvl="5" indent="-474121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667"/>
            </a:lvl6pPr>
            <a:lvl7pPr marL="4267093" lvl="6" indent="-474121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667"/>
            </a:lvl7pPr>
            <a:lvl8pPr marL="4876678" lvl="7" indent="-474121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667"/>
            </a:lvl8pPr>
            <a:lvl9pPr marL="5486263" lvl="8" indent="-474121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66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7" name="Google Shape;47;p6"/>
          <p:cNvSpPr txBox="1">
            <a:spLocks noGrp="1"/>
          </p:cNvSpPr>
          <p:nvPr>
            <p:ph type="sldNum" idx="12"/>
          </p:nvPr>
        </p:nvSpPr>
        <p:spPr>
          <a:xfrm>
            <a:off x="11307433" y="6262577"/>
            <a:ext cx="731600" cy="41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6AE3D410-B340-4076-A45F-AAC76FF5FB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3628724"/>
      </p:ext>
    </p:extLst>
  </p:cSld>
  <p:clrMapOvr>
    <a:masterClrMapping/>
  </p:clrMapOvr>
  <p:transition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3 columns">
  <p:cSld name="Title + 3 columns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7"/>
          <p:cNvSpPr/>
          <p:nvPr/>
        </p:nvSpPr>
        <p:spPr>
          <a:xfrm>
            <a:off x="9808488" y="6755100"/>
            <a:ext cx="1191600" cy="102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0" name="Google Shape;50;p7"/>
          <p:cNvSpPr/>
          <p:nvPr/>
        </p:nvSpPr>
        <p:spPr>
          <a:xfrm>
            <a:off x="11000416" y="6755100"/>
            <a:ext cx="1191600" cy="1028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1" name="Google Shape;51;p7"/>
          <p:cNvSpPr/>
          <p:nvPr/>
        </p:nvSpPr>
        <p:spPr>
          <a:xfrm>
            <a:off x="0" y="6755100"/>
            <a:ext cx="1191600" cy="102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2" name="Google Shape;52;p7"/>
          <p:cNvSpPr/>
          <p:nvPr/>
        </p:nvSpPr>
        <p:spPr>
          <a:xfrm>
            <a:off x="1191613" y="6755100"/>
            <a:ext cx="8616800" cy="102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3" name="Google Shape;53;p7"/>
          <p:cNvSpPr txBox="1">
            <a:spLocks noGrp="1"/>
          </p:cNvSpPr>
          <p:nvPr>
            <p:ph type="title"/>
          </p:nvPr>
        </p:nvSpPr>
        <p:spPr>
          <a:xfrm>
            <a:off x="1191600" y="477851"/>
            <a:ext cx="8616800" cy="1143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54" name="Google Shape;54;p7"/>
          <p:cNvSpPr txBox="1">
            <a:spLocks noGrp="1"/>
          </p:cNvSpPr>
          <p:nvPr>
            <p:ph type="body" idx="1"/>
          </p:nvPr>
        </p:nvSpPr>
        <p:spPr>
          <a:xfrm>
            <a:off x="1191600" y="1600200"/>
            <a:ext cx="3161600" cy="496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 rtl="0">
              <a:spcBef>
                <a:spcPts val="800"/>
              </a:spcBef>
              <a:spcAft>
                <a:spcPts val="0"/>
              </a:spcAft>
              <a:buSzPts val="1400"/>
              <a:buChar char="▷"/>
              <a:defRPr sz="1867"/>
            </a:lvl1pPr>
            <a:lvl2pPr marL="1219170" lvl="1" indent="-423323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867"/>
            </a:lvl2pPr>
            <a:lvl3pPr marL="1828754" lvl="2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67"/>
            </a:lvl3pPr>
            <a:lvl4pPr marL="2438339" lvl="3" indent="-42332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4pPr>
            <a:lvl5pPr marL="3047924" lvl="4" indent="-423323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867"/>
            </a:lvl5pPr>
            <a:lvl6pPr marL="3657509" lvl="5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67"/>
            </a:lvl6pPr>
            <a:lvl7pPr marL="4267093" lvl="6" indent="-42332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7pPr>
            <a:lvl8pPr marL="4876678" lvl="7" indent="-423323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867"/>
            </a:lvl8pPr>
            <a:lvl9pPr marL="5486263" lvl="8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6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5" name="Google Shape;55;p7"/>
          <p:cNvSpPr txBox="1">
            <a:spLocks noGrp="1"/>
          </p:cNvSpPr>
          <p:nvPr>
            <p:ph type="body" idx="2"/>
          </p:nvPr>
        </p:nvSpPr>
        <p:spPr>
          <a:xfrm>
            <a:off x="4515205" y="1600200"/>
            <a:ext cx="3161600" cy="496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 rtl="0">
              <a:spcBef>
                <a:spcPts val="800"/>
              </a:spcBef>
              <a:spcAft>
                <a:spcPts val="0"/>
              </a:spcAft>
              <a:buSzPts val="1400"/>
              <a:buChar char="▷"/>
              <a:defRPr sz="1867"/>
            </a:lvl1pPr>
            <a:lvl2pPr marL="1219170" lvl="1" indent="-423323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867"/>
            </a:lvl2pPr>
            <a:lvl3pPr marL="1828754" lvl="2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67"/>
            </a:lvl3pPr>
            <a:lvl4pPr marL="2438339" lvl="3" indent="-42332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4pPr>
            <a:lvl5pPr marL="3047924" lvl="4" indent="-423323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867"/>
            </a:lvl5pPr>
            <a:lvl6pPr marL="3657509" lvl="5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67"/>
            </a:lvl6pPr>
            <a:lvl7pPr marL="4267093" lvl="6" indent="-42332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7pPr>
            <a:lvl8pPr marL="4876678" lvl="7" indent="-423323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867"/>
            </a:lvl8pPr>
            <a:lvl9pPr marL="5486263" lvl="8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6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6" name="Google Shape;56;p7"/>
          <p:cNvSpPr txBox="1">
            <a:spLocks noGrp="1"/>
          </p:cNvSpPr>
          <p:nvPr>
            <p:ph type="body" idx="3"/>
          </p:nvPr>
        </p:nvSpPr>
        <p:spPr>
          <a:xfrm>
            <a:off x="7838809" y="1600200"/>
            <a:ext cx="3161600" cy="496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 rtl="0">
              <a:spcBef>
                <a:spcPts val="800"/>
              </a:spcBef>
              <a:spcAft>
                <a:spcPts val="0"/>
              </a:spcAft>
              <a:buSzPts val="1400"/>
              <a:buChar char="▷"/>
              <a:defRPr sz="1867"/>
            </a:lvl1pPr>
            <a:lvl2pPr marL="1219170" lvl="1" indent="-423323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867"/>
            </a:lvl2pPr>
            <a:lvl3pPr marL="1828754" lvl="2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67"/>
            </a:lvl3pPr>
            <a:lvl4pPr marL="2438339" lvl="3" indent="-42332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4pPr>
            <a:lvl5pPr marL="3047924" lvl="4" indent="-423323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867"/>
            </a:lvl5pPr>
            <a:lvl6pPr marL="3657509" lvl="5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67"/>
            </a:lvl6pPr>
            <a:lvl7pPr marL="4267093" lvl="6" indent="-42332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7pPr>
            <a:lvl8pPr marL="4876678" lvl="7" indent="-423323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867"/>
            </a:lvl8pPr>
            <a:lvl9pPr marL="5486263" lvl="8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6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7" name="Google Shape;57;p7"/>
          <p:cNvSpPr txBox="1">
            <a:spLocks noGrp="1"/>
          </p:cNvSpPr>
          <p:nvPr>
            <p:ph type="sldNum" idx="12"/>
          </p:nvPr>
        </p:nvSpPr>
        <p:spPr>
          <a:xfrm>
            <a:off x="11307433" y="6262577"/>
            <a:ext cx="731600" cy="41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6AE3D410-B340-4076-A45F-AAC76FF5FB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0765967"/>
      </p:ext>
    </p:extLst>
  </p:cSld>
  <p:clrMapOvr>
    <a:masterClrMapping/>
  </p:clrMapOvr>
  <p:transition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8"/>
          <p:cNvSpPr/>
          <p:nvPr/>
        </p:nvSpPr>
        <p:spPr>
          <a:xfrm>
            <a:off x="9808488" y="6755100"/>
            <a:ext cx="1191600" cy="102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0" name="Google Shape;60;p8"/>
          <p:cNvSpPr/>
          <p:nvPr/>
        </p:nvSpPr>
        <p:spPr>
          <a:xfrm>
            <a:off x="11000416" y="6755100"/>
            <a:ext cx="1191600" cy="1028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1" name="Google Shape;61;p8"/>
          <p:cNvSpPr/>
          <p:nvPr/>
        </p:nvSpPr>
        <p:spPr>
          <a:xfrm>
            <a:off x="0" y="6755100"/>
            <a:ext cx="1191600" cy="102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2" name="Google Shape;62;p8"/>
          <p:cNvSpPr/>
          <p:nvPr/>
        </p:nvSpPr>
        <p:spPr>
          <a:xfrm>
            <a:off x="1191613" y="6755100"/>
            <a:ext cx="8616800" cy="102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" name="Google Shape;63;p8"/>
          <p:cNvSpPr txBox="1">
            <a:spLocks noGrp="1"/>
          </p:cNvSpPr>
          <p:nvPr>
            <p:ph type="title"/>
          </p:nvPr>
        </p:nvSpPr>
        <p:spPr>
          <a:xfrm>
            <a:off x="1191600" y="477851"/>
            <a:ext cx="8616800" cy="1143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64" name="Google Shape;64;p8"/>
          <p:cNvSpPr txBox="1">
            <a:spLocks noGrp="1"/>
          </p:cNvSpPr>
          <p:nvPr>
            <p:ph type="sldNum" idx="12"/>
          </p:nvPr>
        </p:nvSpPr>
        <p:spPr>
          <a:xfrm>
            <a:off x="11307433" y="6262577"/>
            <a:ext cx="731600" cy="41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6AE3D410-B340-4076-A45F-AAC76FF5FB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1920158"/>
      </p:ext>
    </p:extLst>
  </p:cSld>
  <p:clrMapOvr>
    <a:masterClrMapping/>
  </p:clrMapOvr>
  <p:transition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9"/>
          <p:cNvSpPr/>
          <p:nvPr/>
        </p:nvSpPr>
        <p:spPr>
          <a:xfrm>
            <a:off x="9808488" y="6755100"/>
            <a:ext cx="1191600" cy="102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7" name="Google Shape;67;p9"/>
          <p:cNvSpPr/>
          <p:nvPr/>
        </p:nvSpPr>
        <p:spPr>
          <a:xfrm>
            <a:off x="11000416" y="6755100"/>
            <a:ext cx="1191600" cy="1028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8" name="Google Shape;68;p9"/>
          <p:cNvSpPr/>
          <p:nvPr/>
        </p:nvSpPr>
        <p:spPr>
          <a:xfrm>
            <a:off x="0" y="6755100"/>
            <a:ext cx="1191600" cy="102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9" name="Google Shape;69;p9"/>
          <p:cNvSpPr/>
          <p:nvPr/>
        </p:nvSpPr>
        <p:spPr>
          <a:xfrm>
            <a:off x="1191613" y="6755100"/>
            <a:ext cx="8616800" cy="102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0" name="Google Shape;70;p9"/>
          <p:cNvSpPr txBox="1">
            <a:spLocks noGrp="1"/>
          </p:cNvSpPr>
          <p:nvPr>
            <p:ph type="body" idx="1"/>
          </p:nvPr>
        </p:nvSpPr>
        <p:spPr>
          <a:xfrm>
            <a:off x="1191600" y="6199951"/>
            <a:ext cx="8616800" cy="46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marL="609585" lvl="0" indent="-304792">
              <a:spcBef>
                <a:spcPts val="48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867">
                <a:solidFill>
                  <a:schemeClr val="dk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1" name="Google Shape;71;p9"/>
          <p:cNvSpPr txBox="1">
            <a:spLocks noGrp="1"/>
          </p:cNvSpPr>
          <p:nvPr>
            <p:ph type="sldNum" idx="12"/>
          </p:nvPr>
        </p:nvSpPr>
        <p:spPr>
          <a:xfrm>
            <a:off x="11307433" y="6262577"/>
            <a:ext cx="731600" cy="41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6AE3D410-B340-4076-A45F-AAC76FF5FB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2447457"/>
      </p:ext>
    </p:extLst>
  </p:cSld>
  <p:clrMapOvr>
    <a:masterClrMapping/>
  </p:clrMapOvr>
  <p:transition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color background">
  <p:cSld name="Blank color background">
    <p:bg>
      <p:bgPr>
        <a:solidFill>
          <a:schemeClr val="accent1"/>
        </a:solidFill>
        <a:effectLst/>
      </p:bgPr>
    </p:bg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1"/>
          <p:cNvSpPr/>
          <p:nvPr/>
        </p:nvSpPr>
        <p:spPr>
          <a:xfrm>
            <a:off x="9808488" y="6755100"/>
            <a:ext cx="1191600" cy="102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0" name="Google Shape;80;p11"/>
          <p:cNvSpPr/>
          <p:nvPr/>
        </p:nvSpPr>
        <p:spPr>
          <a:xfrm>
            <a:off x="11000416" y="6755100"/>
            <a:ext cx="1191600" cy="1028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1" name="Google Shape;81;p11"/>
          <p:cNvSpPr/>
          <p:nvPr/>
        </p:nvSpPr>
        <p:spPr>
          <a:xfrm>
            <a:off x="0" y="6755100"/>
            <a:ext cx="1191600" cy="102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2" name="Google Shape;82;p11"/>
          <p:cNvSpPr/>
          <p:nvPr/>
        </p:nvSpPr>
        <p:spPr>
          <a:xfrm>
            <a:off x="1191613" y="6755100"/>
            <a:ext cx="8616800" cy="102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3" name="Google Shape;83;p11"/>
          <p:cNvSpPr txBox="1">
            <a:spLocks noGrp="1"/>
          </p:cNvSpPr>
          <p:nvPr>
            <p:ph type="sldNum" idx="12"/>
          </p:nvPr>
        </p:nvSpPr>
        <p:spPr>
          <a:xfrm>
            <a:off x="11307433" y="6262577"/>
            <a:ext cx="731600" cy="41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fld id="{6AE3D410-B340-4076-A45F-AAC76FF5FB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5432566"/>
      </p:ext>
    </p:extLst>
  </p:cSld>
  <p:clrMapOvr>
    <a:masterClrMapping/>
  </p:clrMapOvr>
  <p:transition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1191600" y="477851"/>
            <a:ext cx="8616800" cy="11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Raleway"/>
              <a:buNone/>
              <a:defRPr sz="3200">
                <a:solidFill>
                  <a:schemeClr val="accent6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Raleway"/>
              <a:buNone/>
              <a:defRPr sz="3200">
                <a:solidFill>
                  <a:schemeClr val="accent6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Raleway"/>
              <a:buNone/>
              <a:defRPr sz="3200">
                <a:solidFill>
                  <a:schemeClr val="accent6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Raleway"/>
              <a:buNone/>
              <a:defRPr sz="3200">
                <a:solidFill>
                  <a:schemeClr val="accent6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Raleway"/>
              <a:buNone/>
              <a:defRPr sz="3200">
                <a:solidFill>
                  <a:schemeClr val="accent6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Raleway"/>
              <a:buNone/>
              <a:defRPr sz="3200">
                <a:solidFill>
                  <a:schemeClr val="accent6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Raleway"/>
              <a:buNone/>
              <a:defRPr sz="3200">
                <a:solidFill>
                  <a:schemeClr val="accent6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Raleway"/>
              <a:buNone/>
              <a:defRPr sz="3200">
                <a:solidFill>
                  <a:schemeClr val="accent6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Raleway"/>
              <a:buNone/>
              <a:defRPr sz="3200">
                <a:solidFill>
                  <a:schemeClr val="accent6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1191600" y="1831451"/>
            <a:ext cx="8616800" cy="473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81000">
              <a:spcBef>
                <a:spcPts val="600"/>
              </a:spcBef>
              <a:spcAft>
                <a:spcPts val="0"/>
              </a:spcAft>
              <a:buClr>
                <a:schemeClr val="accent6"/>
              </a:buClr>
              <a:buSzPts val="2400"/>
              <a:buFont typeface="Lato"/>
              <a:buChar char="▷"/>
              <a:defRPr sz="2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Char char="○"/>
              <a:defRPr sz="2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Char char="■"/>
              <a:defRPr sz="2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Char char="●"/>
              <a:defRPr sz="2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Char char="○"/>
              <a:defRPr sz="2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Char char="■"/>
              <a:defRPr sz="2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Char char="●"/>
              <a:defRPr sz="2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Char char="○"/>
              <a:defRPr sz="2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Char char="■"/>
              <a:defRPr sz="2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11307433" y="6262577"/>
            <a:ext cx="731600" cy="4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buNone/>
              <a:defRPr sz="1733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r">
              <a:buNone/>
              <a:defRPr sz="1733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algn="r">
              <a:buNone/>
              <a:defRPr sz="1733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algn="r">
              <a:buNone/>
              <a:defRPr sz="1733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algn="r">
              <a:buNone/>
              <a:defRPr sz="1733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algn="r">
              <a:buNone/>
              <a:defRPr sz="1733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r">
              <a:buNone/>
              <a:defRPr sz="1733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r">
              <a:buNone/>
              <a:defRPr sz="1733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r">
              <a:buNone/>
              <a:defRPr sz="1733">
                <a:solidFill>
                  <a:schemeClr val="accent6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fld id="{6AE3D410-B340-4076-A45F-AAC76FF5FB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1934925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2" r:id="rId9"/>
    <p:sldLayoutId id="2147483713" r:id="rId10"/>
    <p:sldLayoutId id="2147483714" r:id="rId11"/>
  </p:sldLayoutIdLst>
  <p:transition>
    <p:fade thruBlk="1"/>
  </p:transition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Relationship Id="rId4" Type="http://schemas.openxmlformats.org/officeDocument/2006/relationships/hyperlink" Target="http://www.cisa.gov/" TargetMode="Externa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5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7" Type="http://schemas.openxmlformats.org/officeDocument/2006/relationships/image" Target="../media/image42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jpeg"/><Relationship Id="rId3" Type="http://schemas.openxmlformats.org/officeDocument/2006/relationships/image" Target="../media/image49.jpeg"/><Relationship Id="rId7" Type="http://schemas.openxmlformats.org/officeDocument/2006/relationships/image" Target="../media/image53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52.jpeg"/><Relationship Id="rId11" Type="http://schemas.openxmlformats.org/officeDocument/2006/relationships/image" Target="../media/image57.png"/><Relationship Id="rId5" Type="http://schemas.openxmlformats.org/officeDocument/2006/relationships/image" Target="../media/image51.png"/><Relationship Id="rId10" Type="http://schemas.openxmlformats.org/officeDocument/2006/relationships/image" Target="../media/image56.png"/><Relationship Id="rId4" Type="http://schemas.openxmlformats.org/officeDocument/2006/relationships/image" Target="../media/image50.png"/><Relationship Id="rId9" Type="http://schemas.openxmlformats.org/officeDocument/2006/relationships/image" Target="../media/image55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12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4.png"/><Relationship Id="rId11" Type="http://schemas.openxmlformats.org/officeDocument/2006/relationships/image" Target="../media/image9.jpeg"/><Relationship Id="rId5" Type="http://schemas.openxmlformats.org/officeDocument/2006/relationships/image" Target="../media/image3.jpeg"/><Relationship Id="rId10" Type="http://schemas.openxmlformats.org/officeDocument/2006/relationships/image" Target="../media/image8.jpeg"/><Relationship Id="rId4" Type="http://schemas.openxmlformats.org/officeDocument/2006/relationships/image" Target="../media/image2.jpeg"/><Relationship Id="rId9" Type="http://schemas.openxmlformats.org/officeDocument/2006/relationships/image" Target="../media/image7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8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12" Type="http://schemas.openxmlformats.org/officeDocument/2006/relationships/image" Target="../media/image2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8.jpeg"/><Relationship Id="rId11" Type="http://schemas.openxmlformats.org/officeDocument/2006/relationships/image" Target="../media/image23.jpeg"/><Relationship Id="rId5" Type="http://schemas.openxmlformats.org/officeDocument/2006/relationships/image" Target="../media/image17.jpeg"/><Relationship Id="rId10" Type="http://schemas.openxmlformats.org/officeDocument/2006/relationships/image" Target="../media/image22.jpeg"/><Relationship Id="rId4" Type="http://schemas.openxmlformats.org/officeDocument/2006/relationships/image" Target="../media/image16.jpeg"/><Relationship Id="rId9" Type="http://schemas.openxmlformats.org/officeDocument/2006/relationships/image" Target="../media/image21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3" Type="http://schemas.openxmlformats.org/officeDocument/2006/relationships/image" Target="../media/image25.jpeg"/><Relationship Id="rId7" Type="http://schemas.openxmlformats.org/officeDocument/2006/relationships/image" Target="../media/image2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267EA3-E77C-DA22-B6DB-7A0C755E811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60299" y="3471369"/>
            <a:ext cx="9543006" cy="1546400"/>
          </a:xfrm>
        </p:spPr>
        <p:txBody>
          <a:bodyPr/>
          <a:lstStyle/>
          <a:p>
            <a:r>
              <a:rPr lang="en-US" b="1" dirty="0"/>
              <a:t>Healthcare &amp; Hospital Active Shooter</a:t>
            </a:r>
            <a:br>
              <a:rPr lang="en-US" b="1" dirty="0"/>
            </a:br>
            <a:r>
              <a:rPr lang="en-US" b="1" dirty="0"/>
              <a:t>Response and Prevention</a:t>
            </a:r>
          </a:p>
        </p:txBody>
      </p:sp>
    </p:spTree>
    <p:extLst>
      <p:ext uri="{BB962C8B-B14F-4D97-AF65-F5344CB8AC3E}">
        <p14:creationId xmlns:p14="http://schemas.microsoft.com/office/powerpoint/2010/main" val="4239151337"/>
      </p:ext>
    </p:extLst>
  </p:cSld>
  <p:clrMapOvr>
    <a:masterClrMapping/>
  </p:clrMapOvr>
  <p:transition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F90035-5354-FEA1-29C7-C1CC16D6EA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9145" y="218577"/>
            <a:ext cx="9973705" cy="709265"/>
          </a:xfrm>
        </p:spPr>
        <p:txBody>
          <a:bodyPr anchor="t"/>
          <a:lstStyle/>
          <a:p>
            <a:pPr algn="ctr"/>
            <a:r>
              <a:rPr lang="en-US" sz="4400" b="1" dirty="0">
                <a:solidFill>
                  <a:srgbClr val="2185C5"/>
                </a:solidFill>
              </a:rPr>
              <a:t>HCW Concerns and Communication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C72A65C-C6AC-02F1-3FE4-913C064328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08356" y="1026696"/>
            <a:ext cx="10575284" cy="4836693"/>
          </a:xfrm>
        </p:spPr>
        <p:txBody>
          <a:bodyPr/>
          <a:lstStyle/>
          <a:p>
            <a:pPr marL="457200" indent="-457200">
              <a:spcBef>
                <a:spcPts val="0"/>
              </a:spcBef>
              <a:spcAft>
                <a:spcPts val="1800"/>
              </a:spcAft>
            </a:pPr>
            <a:r>
              <a:rPr lang="en-US" sz="2800" b="1" dirty="0">
                <a:solidFill>
                  <a:srgbClr val="67748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Many healthcare workers are concerned about violence (including active shooters) in hospitals, public health facilities, urgent cares, doctor’s offices, and elsewhere</a:t>
            </a:r>
          </a:p>
          <a:p>
            <a:pPr marL="457200" indent="-457200">
              <a:spcBef>
                <a:spcPts val="0"/>
              </a:spcBef>
              <a:spcAft>
                <a:spcPts val="600"/>
              </a:spcAft>
            </a:pPr>
            <a:r>
              <a:rPr lang="en-US" sz="2800" b="1" dirty="0">
                <a:solidFill>
                  <a:srgbClr val="67748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Facilities should plan messaging for personnel, such as:</a:t>
            </a:r>
          </a:p>
          <a:p>
            <a:pPr marL="1066785" lvl="1" indent="-457200">
              <a:spcAft>
                <a:spcPts val="600"/>
              </a:spcAft>
            </a:pPr>
            <a:r>
              <a:rPr lang="en-US" sz="2800" b="1" dirty="0">
                <a:solidFill>
                  <a:srgbClr val="67748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Preparedness</a:t>
            </a:r>
          </a:p>
          <a:p>
            <a:pPr marL="1066785" lvl="1" indent="-457200">
              <a:spcAft>
                <a:spcPts val="600"/>
              </a:spcAft>
            </a:pPr>
            <a:r>
              <a:rPr lang="en-US" sz="2800" b="1" dirty="0">
                <a:solidFill>
                  <a:srgbClr val="67748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Wellbeing check-ins</a:t>
            </a:r>
          </a:p>
          <a:p>
            <a:pPr marL="1066785" lvl="1" indent="-457200">
              <a:spcAft>
                <a:spcPts val="600"/>
              </a:spcAft>
            </a:pPr>
            <a:r>
              <a:rPr lang="en-US" sz="2800" b="1" dirty="0">
                <a:solidFill>
                  <a:srgbClr val="67748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Shift change information</a:t>
            </a:r>
          </a:p>
          <a:p>
            <a:pPr marL="1066785" lvl="1" indent="-457200">
              <a:spcAft>
                <a:spcPts val="600"/>
              </a:spcAft>
            </a:pPr>
            <a:r>
              <a:rPr lang="en-US" sz="2800" b="1" dirty="0">
                <a:solidFill>
                  <a:srgbClr val="67748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Logistical information</a:t>
            </a:r>
          </a:p>
          <a:p>
            <a:pPr marL="1066785" lvl="1" indent="-457200">
              <a:spcAft>
                <a:spcPts val="600"/>
              </a:spcAft>
            </a:pPr>
            <a:r>
              <a:rPr lang="en-US" sz="2800" b="1" dirty="0">
                <a:solidFill>
                  <a:srgbClr val="67748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If you See Something, Say Something!</a:t>
            </a:r>
          </a:p>
        </p:txBody>
      </p:sp>
    </p:spTree>
    <p:extLst>
      <p:ext uri="{BB962C8B-B14F-4D97-AF65-F5344CB8AC3E}">
        <p14:creationId xmlns:p14="http://schemas.microsoft.com/office/powerpoint/2010/main" val="1922974026"/>
      </p:ext>
    </p:extLst>
  </p:cSld>
  <p:clrMapOvr>
    <a:masterClrMapping/>
  </p:clrMapOvr>
  <p:transition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F90035-5354-FEA1-29C7-C1CC16D6EA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1600" y="214241"/>
            <a:ext cx="9808800" cy="709265"/>
          </a:xfrm>
        </p:spPr>
        <p:txBody>
          <a:bodyPr anchor="t"/>
          <a:lstStyle/>
          <a:p>
            <a:pPr algn="ctr"/>
            <a:r>
              <a:rPr lang="en-US" sz="4400" b="1" dirty="0">
                <a:solidFill>
                  <a:srgbClr val="2185C5"/>
                </a:solidFill>
              </a:rPr>
              <a:t>Prepare and Prevent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C72A65C-C6AC-02F1-3FE4-913C064328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91600" y="1047073"/>
            <a:ext cx="9808800" cy="5380735"/>
          </a:xfrm>
        </p:spPr>
        <p:txBody>
          <a:bodyPr/>
          <a:lstStyle/>
          <a:p>
            <a:pPr marL="457200" indent="-457200">
              <a:spcBef>
                <a:spcPts val="0"/>
              </a:spcBef>
              <a:spcAft>
                <a:spcPts val="600"/>
              </a:spcAft>
            </a:pPr>
            <a:r>
              <a:rPr lang="en-US" sz="2950" b="1" dirty="0">
                <a:solidFill>
                  <a:srgbClr val="677480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Stay vigilant</a:t>
            </a:r>
          </a:p>
          <a:p>
            <a:pPr marL="457200" indent="-457200">
              <a:spcBef>
                <a:spcPts val="0"/>
              </a:spcBef>
              <a:spcAft>
                <a:spcPts val="600"/>
              </a:spcAft>
            </a:pPr>
            <a:r>
              <a:rPr lang="en-US" sz="2950" b="1" dirty="0">
                <a:solidFill>
                  <a:srgbClr val="677480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Know your nearest exits</a:t>
            </a:r>
          </a:p>
          <a:p>
            <a:pPr marL="457200" indent="-457200">
              <a:spcBef>
                <a:spcPts val="0"/>
              </a:spcBef>
              <a:spcAft>
                <a:spcPts val="600"/>
              </a:spcAft>
            </a:pPr>
            <a:r>
              <a:rPr lang="en-US" sz="2950" b="1" dirty="0">
                <a:solidFill>
                  <a:srgbClr val="677480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Review workplace evacuation plans, and have a backup route</a:t>
            </a:r>
          </a:p>
          <a:p>
            <a:pPr marL="457200" indent="-457200">
              <a:spcBef>
                <a:spcPts val="0"/>
              </a:spcBef>
              <a:spcAft>
                <a:spcPts val="600"/>
              </a:spcAft>
            </a:pPr>
            <a:r>
              <a:rPr lang="en-US" sz="2950" b="1" dirty="0">
                <a:solidFill>
                  <a:srgbClr val="677480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Consider optimal safe room location and assets </a:t>
            </a:r>
          </a:p>
          <a:p>
            <a:pPr marL="1066785" lvl="1" indent="-457200">
              <a:spcAft>
                <a:spcPts val="600"/>
              </a:spcAft>
            </a:pPr>
            <a:r>
              <a:rPr lang="en-US" sz="2950" b="1" dirty="0">
                <a:solidFill>
                  <a:srgbClr val="677480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e.g., first-aid or trauma kits, locking doors, means to barricade</a:t>
            </a:r>
          </a:p>
          <a:p>
            <a:pPr marL="1066785" lvl="1" indent="-457200">
              <a:spcAft>
                <a:spcPts val="600"/>
              </a:spcAft>
            </a:pPr>
            <a:r>
              <a:rPr lang="en-US" sz="2950" b="1" dirty="0">
                <a:solidFill>
                  <a:srgbClr val="677480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Consider places like radiology rooms</a:t>
            </a:r>
          </a:p>
          <a:p>
            <a:pPr marL="457200" indent="-457200">
              <a:spcBef>
                <a:spcPts val="0"/>
              </a:spcBef>
              <a:spcAft>
                <a:spcPts val="600"/>
              </a:spcAft>
            </a:pPr>
            <a:r>
              <a:rPr lang="en-US" sz="2950" b="1" dirty="0">
                <a:solidFill>
                  <a:srgbClr val="67748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Gr</a:t>
            </a:r>
            <a:r>
              <a:rPr lang="en-US" sz="2950" b="1" dirty="0">
                <a:solidFill>
                  <a:srgbClr val="677480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eet individuals with “hello” to detect suspicious behavior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723735624"/>
      </p:ext>
    </p:extLst>
  </p:cSld>
  <p:clrMapOvr>
    <a:masterClrMapping/>
  </p:clrMapOvr>
  <p:transition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C12661E-7D70-64EF-F26E-2608755675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93908" y="1038835"/>
            <a:ext cx="11204181" cy="5380735"/>
          </a:xfrm>
        </p:spPr>
        <p:txBody>
          <a:bodyPr anchor="t"/>
          <a:lstStyle/>
          <a:p>
            <a:pPr marL="0" marR="0" lvl="0" indent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950" b="1" dirty="0">
                <a:solidFill>
                  <a:srgbClr val="677480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When used effectively, the right words can be a </a:t>
            </a:r>
            <a:r>
              <a:rPr lang="en-US" sz="2950" b="1" i="1" dirty="0">
                <a:solidFill>
                  <a:srgbClr val="677480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powerful tool</a:t>
            </a:r>
          </a:p>
          <a:p>
            <a:pPr marL="0" marR="0" lvl="0" indent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endParaRPr lang="en-US" sz="2950" b="1" i="1" dirty="0">
              <a:solidFill>
                <a:srgbClr val="677480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0" marR="0" lvl="0" indent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endParaRPr lang="en-US" sz="2950" b="1" i="1" dirty="0">
              <a:solidFill>
                <a:srgbClr val="677480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0" marR="0" lvl="0" indent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endParaRPr lang="en-US" sz="2950" b="1" i="1" dirty="0">
              <a:solidFill>
                <a:srgbClr val="677480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0" marR="0" lvl="0" indent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br>
              <a:rPr lang="en-US" sz="2950" b="1" i="1" dirty="0">
                <a:solidFill>
                  <a:srgbClr val="67748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</a:br>
            <a:endParaRPr lang="en-US" sz="2950" b="1" i="1" dirty="0">
              <a:solidFill>
                <a:srgbClr val="677480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0" marR="0" lvl="0" indent="0" algn="ctr">
              <a:spcBef>
                <a:spcPts val="0"/>
              </a:spcBef>
              <a:spcAft>
                <a:spcPts val="0"/>
              </a:spcAft>
            </a:pPr>
            <a:r>
              <a:rPr lang="en-US" sz="2950" b="1" dirty="0">
                <a:solidFill>
                  <a:srgbClr val="67748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Simply saying “Hello” can prompt a casual conversation, providing an opportunity to both observe and establish a connection</a:t>
            </a:r>
            <a:endParaRPr lang="en-US" b="1" dirty="0">
              <a:solidFill>
                <a:srgbClr val="677480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6AC2605-DC6A-CA5B-4FBC-566B85E79D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8439" y="2168657"/>
            <a:ext cx="10215121" cy="2666953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9E1AFCCA-C761-9EB5-347A-432D5F20A29C}"/>
              </a:ext>
            </a:extLst>
          </p:cNvPr>
          <p:cNvSpPr txBox="1">
            <a:spLocks/>
          </p:cNvSpPr>
          <p:nvPr/>
        </p:nvSpPr>
        <p:spPr>
          <a:xfrm>
            <a:off x="1191600" y="214241"/>
            <a:ext cx="9808800" cy="709265"/>
          </a:xfrm>
          <a:prstGeom prst="rect">
            <a:avLst/>
          </a:prstGeom>
        </p:spPr>
        <p:txBody>
          <a:bodyPr anchor="t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4400" b="1" dirty="0">
                <a:solidFill>
                  <a:srgbClr val="2185C5"/>
                </a:solidFill>
              </a:rPr>
              <a:t>“The Power of Hello”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6E449C7F-731C-4DD2-802A-5BF401AA5E96}"/>
              </a:ext>
            </a:extLst>
          </p:cNvPr>
          <p:cNvSpPr txBox="1">
            <a:spLocks/>
          </p:cNvSpPr>
          <p:nvPr/>
        </p:nvSpPr>
        <p:spPr>
          <a:xfrm>
            <a:off x="0" y="6348555"/>
            <a:ext cx="1828802" cy="505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609585" marR="0" lvl="0" indent="-457189" algn="l" rtl="0" eaLnBrk="1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Lato"/>
              <a:buChar char="▷"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1219170" marR="0" lvl="1" indent="-50798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Char char="○"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828754" marR="0" lvl="2" indent="-50798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Char char="■"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2438339" marR="0" lvl="3" indent="-50798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Char char="●"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3047924" marR="0" lvl="4" indent="-50798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Char char="○"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3657509" marR="0" lvl="5" indent="-50798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Char char="■"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4267093" marR="0" lvl="6" indent="-50798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Char char="●"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4876678" marR="0" lvl="7" indent="-50798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Char char="○"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5486263" marR="0" lvl="8" indent="-50798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Char char="■"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>
              <a:spcBef>
                <a:spcPts val="0"/>
              </a:spcBef>
              <a:spcAft>
                <a:spcPts val="1800"/>
              </a:spcAft>
              <a:buNone/>
            </a:pPr>
            <a:r>
              <a:rPr lang="en-US" sz="2000" b="1" dirty="0">
                <a:solidFill>
                  <a:srgbClr val="0000F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www.cisa.gov</a:t>
            </a:r>
            <a:endParaRPr lang="en-US" sz="2000" b="1" dirty="0">
              <a:solidFill>
                <a:srgbClr val="0000FF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0" indent="0">
              <a:spcBef>
                <a:spcPts val="0"/>
              </a:spcBef>
              <a:spcAft>
                <a:spcPts val="1800"/>
              </a:spcAft>
              <a:buNone/>
            </a:pPr>
            <a:endParaRPr lang="en-US" sz="2000" b="1" dirty="0">
              <a:solidFill>
                <a:srgbClr val="000000"/>
              </a:solidFill>
              <a:highlight>
                <a:srgbClr val="FFFF00"/>
              </a:highlight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3754477"/>
      </p:ext>
    </p:extLst>
  </p:cSld>
  <p:clrMapOvr>
    <a:masterClrMapping/>
  </p:clrMapOvr>
  <p:transition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F90035-5354-FEA1-29C7-C1CC16D6EA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1599" y="201177"/>
            <a:ext cx="9808800" cy="709265"/>
          </a:xfrm>
        </p:spPr>
        <p:txBody>
          <a:bodyPr anchor="t"/>
          <a:lstStyle/>
          <a:p>
            <a:pPr algn="ctr"/>
            <a:r>
              <a:rPr lang="en-US" sz="4400" b="1" dirty="0">
                <a:solidFill>
                  <a:srgbClr val="2185C5"/>
                </a:solidFill>
              </a:rPr>
              <a:t>Prepare and Prevent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C72A65C-C6AC-02F1-3FE4-913C064328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91599" y="1025772"/>
            <a:ext cx="9808800" cy="4963136"/>
          </a:xfrm>
        </p:spPr>
        <p:txBody>
          <a:bodyPr/>
          <a:lstStyle/>
          <a:p>
            <a:pPr marL="571500" indent="-571500">
              <a:spcBef>
                <a:spcPts val="0"/>
              </a:spcBef>
              <a:spcAft>
                <a:spcPts val="1800"/>
              </a:spcAft>
            </a:pPr>
            <a:r>
              <a:rPr lang="en-US" sz="3600" b="1" dirty="0">
                <a:solidFill>
                  <a:srgbClr val="677480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If you: </a:t>
            </a:r>
          </a:p>
          <a:p>
            <a:pPr marL="1181085" lvl="1" indent="-571500">
              <a:spcAft>
                <a:spcPts val="1800"/>
              </a:spcAft>
            </a:pPr>
            <a:r>
              <a:rPr lang="en-US" sz="3600" b="1" u="sng" dirty="0">
                <a:solidFill>
                  <a:srgbClr val="677480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See something</a:t>
            </a:r>
            <a:r>
              <a:rPr lang="en-US" sz="3600" b="1" dirty="0">
                <a:solidFill>
                  <a:srgbClr val="677480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suspicious…</a:t>
            </a:r>
          </a:p>
          <a:p>
            <a:pPr marL="1181085" lvl="1" indent="-571500">
              <a:spcAft>
                <a:spcPts val="1800"/>
              </a:spcAft>
            </a:pPr>
            <a:r>
              <a:rPr lang="en-US" sz="3600" b="1" u="sng" dirty="0">
                <a:solidFill>
                  <a:srgbClr val="677480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Say something!</a:t>
            </a:r>
            <a:r>
              <a:rPr lang="en-US" sz="3600" b="1" dirty="0">
                <a:solidFill>
                  <a:srgbClr val="677480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</a:p>
          <a:p>
            <a:pPr marL="1790669" lvl="2" indent="-571500">
              <a:spcAft>
                <a:spcPts val="1800"/>
              </a:spcAft>
            </a:pPr>
            <a:r>
              <a:rPr lang="en-US" sz="3600" b="1" dirty="0">
                <a:solidFill>
                  <a:srgbClr val="677480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(</a:t>
            </a:r>
            <a:r>
              <a:rPr lang="en-US" sz="3600" b="1" dirty="0">
                <a:solidFill>
                  <a:srgbClr val="67748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tell</a:t>
            </a:r>
            <a:r>
              <a:rPr lang="en-US" sz="3600" b="1" dirty="0">
                <a:solidFill>
                  <a:srgbClr val="677480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3600" b="1" i="1" dirty="0">
                <a:solidFill>
                  <a:srgbClr val="677480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someone!</a:t>
            </a:r>
            <a:r>
              <a:rPr lang="en-US" sz="3600" b="1" dirty="0">
                <a:solidFill>
                  <a:srgbClr val="677480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)</a:t>
            </a:r>
          </a:p>
          <a:p>
            <a:pPr marL="1790669" lvl="2" indent="-571500">
              <a:spcAft>
                <a:spcPts val="1800"/>
              </a:spcAft>
            </a:pPr>
            <a:r>
              <a:rPr lang="en-US" sz="3600" b="1" dirty="0">
                <a:solidFill>
                  <a:srgbClr val="67748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Do not hesitate to contact security or local law enforcement - e</a:t>
            </a:r>
            <a:r>
              <a:rPr lang="en-US" sz="3600" b="1" dirty="0">
                <a:solidFill>
                  <a:srgbClr val="677480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ven if </a:t>
            </a:r>
            <a:r>
              <a:rPr lang="en-US" sz="3600" b="1" dirty="0">
                <a:solidFill>
                  <a:srgbClr val="67748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you’re not sure</a:t>
            </a:r>
            <a:endParaRPr lang="en-US" sz="3600" b="1" dirty="0">
              <a:solidFill>
                <a:srgbClr val="677480"/>
              </a:solidFill>
              <a:effectLst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5340766"/>
      </p:ext>
    </p:extLst>
  </p:cSld>
  <p:clrMapOvr>
    <a:masterClrMapping/>
  </p:clrMapOvr>
  <p:transition>
    <p:fade thruBlk="1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F90035-5354-FEA1-29C7-C1CC16D6EA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1599" y="201177"/>
            <a:ext cx="9808800" cy="709265"/>
          </a:xfrm>
        </p:spPr>
        <p:txBody>
          <a:bodyPr anchor="t"/>
          <a:lstStyle/>
          <a:p>
            <a:pPr algn="ctr"/>
            <a:r>
              <a:rPr lang="en-US" sz="4400" b="1" dirty="0">
                <a:solidFill>
                  <a:srgbClr val="2185C5"/>
                </a:solidFill>
              </a:rPr>
              <a:t>Prepare and Prevent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C72A65C-C6AC-02F1-3FE4-913C064328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91599" y="1107412"/>
            <a:ext cx="9808800" cy="3649579"/>
          </a:xfrm>
        </p:spPr>
        <p:txBody>
          <a:bodyPr/>
          <a:lstStyle/>
          <a:p>
            <a:pPr marL="457200" indent="-457200">
              <a:spcBef>
                <a:spcPts val="0"/>
              </a:spcBef>
              <a:spcAft>
                <a:spcPts val="600"/>
              </a:spcAft>
            </a:pPr>
            <a:r>
              <a:rPr lang="en-US" sz="2800" b="1" dirty="0">
                <a:solidFill>
                  <a:srgbClr val="677480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Make sure your facility </a:t>
            </a:r>
            <a:r>
              <a:rPr lang="en-US" sz="2800" b="1" dirty="0">
                <a:solidFill>
                  <a:srgbClr val="67748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has a plan for active violence</a:t>
            </a:r>
          </a:p>
          <a:p>
            <a:pPr marL="1066785" lvl="1" indent="-457200">
              <a:spcAft>
                <a:spcPts val="600"/>
              </a:spcAft>
            </a:pPr>
            <a:r>
              <a:rPr lang="en-US" sz="2800" b="1" dirty="0">
                <a:solidFill>
                  <a:srgbClr val="677480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Involve everyone in the facility</a:t>
            </a:r>
          </a:p>
          <a:p>
            <a:pPr marL="457200" indent="-457200">
              <a:spcBef>
                <a:spcPts val="0"/>
              </a:spcBef>
              <a:spcAft>
                <a:spcPts val="600"/>
              </a:spcAft>
            </a:pPr>
            <a:r>
              <a:rPr lang="en-US" sz="2800" b="1" dirty="0">
                <a:solidFill>
                  <a:srgbClr val="677480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Attend trainings facilitated by: </a:t>
            </a:r>
          </a:p>
          <a:p>
            <a:pPr marL="1066785" lvl="1" indent="-457200">
              <a:spcAft>
                <a:spcPts val="600"/>
              </a:spcAft>
            </a:pPr>
            <a:r>
              <a:rPr lang="en-US" sz="2800" b="1" i="1" dirty="0">
                <a:solidFill>
                  <a:srgbClr val="67748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Y</a:t>
            </a:r>
            <a:r>
              <a:rPr lang="en-US" sz="2800" b="1" i="1" dirty="0">
                <a:solidFill>
                  <a:srgbClr val="677480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our</a:t>
            </a:r>
            <a:r>
              <a:rPr lang="en-US" sz="2800" b="1" dirty="0">
                <a:solidFill>
                  <a:srgbClr val="677480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hospital, agency, or facility</a:t>
            </a:r>
          </a:p>
          <a:p>
            <a:pPr marL="1066785" lvl="1" indent="-457200">
              <a:spcAft>
                <a:spcPts val="600"/>
              </a:spcAft>
            </a:pPr>
            <a:r>
              <a:rPr lang="en-US" sz="2800" b="1" dirty="0">
                <a:solidFill>
                  <a:srgbClr val="677480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GDAHA, MMRS, and o</a:t>
            </a:r>
            <a:r>
              <a:rPr lang="en-US" sz="2800" b="1" dirty="0">
                <a:solidFill>
                  <a:srgbClr val="67748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thers</a:t>
            </a:r>
          </a:p>
          <a:p>
            <a:pPr marL="457200" indent="-457200">
              <a:spcAft>
                <a:spcPts val="600"/>
              </a:spcAft>
            </a:pPr>
            <a:r>
              <a:rPr lang="en-US" sz="2800" b="1" dirty="0">
                <a:solidFill>
                  <a:srgbClr val="677480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Review resources such as this Run, Hide, Fight Video: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06EFE08-B340-3AF1-AB90-A1B67D28A37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5285" y="4379794"/>
            <a:ext cx="2221428" cy="2221424"/>
          </a:xfrm>
          <a:prstGeom prst="rect">
            <a:avLst/>
          </a:prstGeom>
          <a:noFill/>
          <a:ln w="57150">
            <a:solidFill>
              <a:srgbClr val="4778A4"/>
            </a:solidFill>
          </a:ln>
        </p:spPr>
      </p:pic>
    </p:spTree>
    <p:extLst>
      <p:ext uri="{BB962C8B-B14F-4D97-AF65-F5344CB8AC3E}">
        <p14:creationId xmlns:p14="http://schemas.microsoft.com/office/powerpoint/2010/main" val="1494145499"/>
      </p:ext>
    </p:extLst>
  </p:cSld>
  <p:clrMapOvr>
    <a:masterClrMapping/>
  </p:clrMapOvr>
  <p:transition>
    <p:fade thruBlk="1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BA0F12-74BE-106C-2BBE-1CFE22DDB76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6962" y="1882600"/>
            <a:ext cx="11078076" cy="1546400"/>
          </a:xfrm>
        </p:spPr>
        <p:txBody>
          <a:bodyPr/>
          <a:lstStyle/>
          <a:p>
            <a:r>
              <a:rPr lang="en-US" b="1" dirty="0"/>
              <a:t>Response</a:t>
            </a:r>
          </a:p>
        </p:txBody>
      </p:sp>
    </p:spTree>
    <p:extLst>
      <p:ext uri="{BB962C8B-B14F-4D97-AF65-F5344CB8AC3E}">
        <p14:creationId xmlns:p14="http://schemas.microsoft.com/office/powerpoint/2010/main" val="2504499609"/>
      </p:ext>
    </p:extLst>
  </p:cSld>
  <p:clrMapOvr>
    <a:masterClrMapping/>
  </p:clrMapOvr>
  <p:transition>
    <p:fade thruBlk="1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F90035-5354-FEA1-29C7-C1CC16D6EA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87597" y="226815"/>
            <a:ext cx="8616800" cy="709265"/>
          </a:xfrm>
        </p:spPr>
        <p:txBody>
          <a:bodyPr anchor="t"/>
          <a:lstStyle/>
          <a:p>
            <a:pPr algn="ctr"/>
            <a:r>
              <a:rPr lang="en-US" sz="4400" b="1" dirty="0">
                <a:solidFill>
                  <a:srgbClr val="2185C5"/>
                </a:solidFill>
              </a:rPr>
              <a:t>Response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C72A65C-C6AC-02F1-3FE4-913C064328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08000" y="885280"/>
            <a:ext cx="11201400" cy="1168892"/>
          </a:xfrm>
        </p:spPr>
        <p:txBody>
          <a:bodyPr anchor="ctr"/>
          <a:lstStyle/>
          <a:p>
            <a:pPr marL="152396" indent="0" algn="ctr">
              <a:buNone/>
            </a:pPr>
            <a:r>
              <a:rPr lang="en-US" sz="28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In an Active Shooter Incident (ASI), there are three critical steps that you can take to keep yourself and others safe: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4859DC6-3685-FD2C-E0C2-2801B972197E}"/>
              </a:ext>
            </a:extLst>
          </p:cNvPr>
          <p:cNvSpPr txBox="1"/>
          <p:nvPr/>
        </p:nvSpPr>
        <p:spPr>
          <a:xfrm>
            <a:off x="957149" y="4548423"/>
            <a:ext cx="24005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i="1" dirty="0">
                <a:solidFill>
                  <a:srgbClr val="4778A4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RUN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85E76C9-66A0-AA2F-FA79-2BC5FBA337B3}"/>
              </a:ext>
            </a:extLst>
          </p:cNvPr>
          <p:cNvSpPr txBox="1"/>
          <p:nvPr/>
        </p:nvSpPr>
        <p:spPr>
          <a:xfrm>
            <a:off x="4910812" y="4548425"/>
            <a:ext cx="24005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i="1" dirty="0">
                <a:solidFill>
                  <a:srgbClr val="4778A4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HIDE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23D3F2A-EA1B-6B64-75FF-8BA7593B58AC}"/>
              </a:ext>
            </a:extLst>
          </p:cNvPr>
          <p:cNvSpPr txBox="1"/>
          <p:nvPr/>
        </p:nvSpPr>
        <p:spPr>
          <a:xfrm>
            <a:off x="8834296" y="4548423"/>
            <a:ext cx="24609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i="1" dirty="0">
                <a:solidFill>
                  <a:srgbClr val="4778A4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FIGHT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D71B32D-4B12-1564-F432-947F6E1BF44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6" t="8141" r="69989" b="22382"/>
          <a:stretch/>
        </p:blipFill>
        <p:spPr bwMode="auto">
          <a:xfrm>
            <a:off x="987343" y="2147221"/>
            <a:ext cx="2340170" cy="2332045"/>
          </a:xfrm>
          <a:prstGeom prst="rect">
            <a:avLst/>
          </a:prstGeom>
          <a:noFill/>
          <a:ln w="57150">
            <a:solidFill>
              <a:srgbClr val="4778A4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1" name="Picture 10" descr="Icon&#10;&#10;Description automatically generated">
            <a:extLst>
              <a:ext uri="{FF2B5EF4-FFF2-40B4-BE49-F238E27FC236}">
                <a16:creationId xmlns:a16="http://schemas.microsoft.com/office/drawing/2014/main" id="{89550398-C36B-AA5D-B4E4-57591297725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657" t="7533" r="36538" b="22989"/>
          <a:stretch/>
        </p:blipFill>
        <p:spPr bwMode="auto">
          <a:xfrm>
            <a:off x="4941009" y="2147223"/>
            <a:ext cx="2340170" cy="2332045"/>
          </a:xfrm>
          <a:prstGeom prst="rect">
            <a:avLst/>
          </a:prstGeom>
          <a:noFill/>
          <a:ln w="57150">
            <a:solidFill>
              <a:srgbClr val="4778A4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2" name="Picture 11" descr="Icon&#10;&#10;Description automatically generated">
            <a:extLst>
              <a:ext uri="{FF2B5EF4-FFF2-40B4-BE49-F238E27FC236}">
                <a16:creationId xmlns:a16="http://schemas.microsoft.com/office/drawing/2014/main" id="{1FB01F89-9154-0B80-12D1-E413A819786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035" t="7358" r="3160" b="23164"/>
          <a:stretch/>
        </p:blipFill>
        <p:spPr bwMode="auto">
          <a:xfrm>
            <a:off x="8894674" y="2147222"/>
            <a:ext cx="2340170" cy="2332045"/>
          </a:xfrm>
          <a:prstGeom prst="rect">
            <a:avLst/>
          </a:prstGeom>
          <a:noFill/>
          <a:ln w="57150">
            <a:solidFill>
              <a:srgbClr val="4778A4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10B89303-887A-4ECF-9D79-C5611C5FE0E5}"/>
              </a:ext>
            </a:extLst>
          </p:cNvPr>
          <p:cNvSpPr txBox="1">
            <a:spLocks/>
          </p:cNvSpPr>
          <p:nvPr/>
        </p:nvSpPr>
        <p:spPr>
          <a:xfrm>
            <a:off x="2126112" y="5160526"/>
            <a:ext cx="7938647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609585" marR="0" lvl="0" indent="-457189" algn="l" rtl="0" eaLnBrk="1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Lato"/>
              <a:buChar char="▷"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1219170" marR="0" lvl="1" indent="-50798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Char char="○"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828754" marR="0" lvl="2" indent="-50798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Char char="■"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2438339" marR="0" lvl="3" indent="-50798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Char char="●"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3047924" marR="0" lvl="4" indent="-50798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Char char="○"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3657509" marR="0" lvl="5" indent="-50798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Char char="■"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4267093" marR="0" lvl="6" indent="-50798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Char char="●"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4876678" marR="0" lvl="7" indent="-50798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Char char="○"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5486263" marR="0" lvl="8" indent="-50798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Char char="■"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 algn="ctr">
              <a:spcBef>
                <a:spcPts val="0"/>
              </a:spcBef>
              <a:buFont typeface="Lato"/>
              <a:buNone/>
            </a:pPr>
            <a:r>
              <a:rPr lang="en-US" sz="28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Some training programs teach these concepts:</a:t>
            </a:r>
          </a:p>
          <a:p>
            <a:pPr marL="0" indent="0">
              <a:spcBef>
                <a:spcPts val="0"/>
              </a:spcBef>
              <a:buFont typeface="Lato"/>
              <a:buNone/>
            </a:pPr>
            <a:r>
              <a:rPr lang="en-US" sz="30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		</a:t>
            </a:r>
            <a:endParaRPr lang="en-US" sz="3000" b="1" dirty="0">
              <a:solidFill>
                <a:srgbClr val="4778A4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D88C928-7A87-4CE1-C52F-5C8196EA73AD}"/>
              </a:ext>
            </a:extLst>
          </p:cNvPr>
          <p:cNvSpPr txBox="1"/>
          <p:nvPr/>
        </p:nvSpPr>
        <p:spPr>
          <a:xfrm>
            <a:off x="957149" y="5727164"/>
            <a:ext cx="24005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i="1" dirty="0">
                <a:solidFill>
                  <a:srgbClr val="4778A4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AVOID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ACE4B7C-1065-A639-6941-86EB6005883E}"/>
              </a:ext>
            </a:extLst>
          </p:cNvPr>
          <p:cNvSpPr txBox="1"/>
          <p:nvPr/>
        </p:nvSpPr>
        <p:spPr>
          <a:xfrm>
            <a:off x="4941009" y="5729510"/>
            <a:ext cx="23703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i="1" dirty="0">
                <a:solidFill>
                  <a:srgbClr val="4778A4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DENY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CA2F8B9-3EAD-8D6F-F847-769AC2B2533B}"/>
              </a:ext>
            </a:extLst>
          </p:cNvPr>
          <p:cNvSpPr txBox="1"/>
          <p:nvPr/>
        </p:nvSpPr>
        <p:spPr>
          <a:xfrm>
            <a:off x="8834297" y="5756979"/>
            <a:ext cx="24609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i="1" dirty="0">
                <a:solidFill>
                  <a:srgbClr val="4778A4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DEFEND</a:t>
            </a:r>
          </a:p>
        </p:txBody>
      </p:sp>
    </p:spTree>
    <p:extLst>
      <p:ext uri="{BB962C8B-B14F-4D97-AF65-F5344CB8AC3E}">
        <p14:creationId xmlns:p14="http://schemas.microsoft.com/office/powerpoint/2010/main" val="82893260"/>
      </p:ext>
    </p:extLst>
  </p:cSld>
  <p:clrMapOvr>
    <a:masterClrMapping/>
  </p:clrMapOvr>
  <p:transition>
    <p:fade thruBlk="1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F90035-5354-FEA1-29C7-C1CC16D6EA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1600" y="317431"/>
            <a:ext cx="8616800" cy="709265"/>
          </a:xfrm>
        </p:spPr>
        <p:txBody>
          <a:bodyPr anchor="t"/>
          <a:lstStyle/>
          <a:p>
            <a:r>
              <a:rPr lang="en-US" sz="4400" b="1" dirty="0">
                <a:solidFill>
                  <a:srgbClr val="2185C5"/>
                </a:solidFill>
              </a:rPr>
              <a:t>Run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C72A65C-C6AC-02F1-3FE4-913C064328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5404" y="1160569"/>
            <a:ext cx="10761191" cy="4824474"/>
          </a:xfrm>
        </p:spPr>
        <p:txBody>
          <a:bodyPr anchor="t"/>
          <a:lstStyle/>
          <a:p>
            <a:pPr>
              <a:spcBef>
                <a:spcPts val="0"/>
              </a:spcBef>
              <a:spcAft>
                <a:spcPts val="1800"/>
              </a:spcAft>
            </a:pPr>
            <a:r>
              <a:rPr lang="en-US" sz="28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Evacuation is based on the specific circumstances:</a:t>
            </a:r>
          </a:p>
          <a:p>
            <a:pPr lvl="1">
              <a:spcAft>
                <a:spcPts val="1800"/>
              </a:spcAft>
            </a:pPr>
            <a:r>
              <a:rPr lang="en-US" sz="28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Location of the shooter</a:t>
            </a:r>
          </a:p>
          <a:p>
            <a:pPr lvl="1">
              <a:spcAft>
                <a:spcPts val="1800"/>
              </a:spcAft>
            </a:pPr>
            <a:r>
              <a:rPr lang="en-US" sz="28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Whether you can evacuate safely</a:t>
            </a:r>
          </a:p>
          <a:p>
            <a:pPr>
              <a:spcBef>
                <a:spcPts val="0"/>
              </a:spcBef>
              <a:spcAft>
                <a:spcPts val="1800"/>
              </a:spcAft>
            </a:pPr>
            <a:r>
              <a:rPr lang="en-US" sz="28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Evacuate to an assembly area for an accounting of personnel, patients, and others</a:t>
            </a:r>
          </a:p>
          <a:p>
            <a:pPr>
              <a:spcBef>
                <a:spcPts val="0"/>
              </a:spcBef>
              <a:spcAft>
                <a:spcPts val="1800"/>
              </a:spcAft>
            </a:pPr>
            <a:r>
              <a:rPr lang="en-US" sz="28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Consider all escape routes (e.g., windows on lower floors)</a:t>
            </a:r>
            <a:endParaRPr lang="en-US" b="1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0AC94C1-FF4C-8260-3E37-ADD668C83FD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6" t="8141" r="69989" b="22382"/>
          <a:stretch/>
        </p:blipFill>
        <p:spPr bwMode="auto">
          <a:xfrm>
            <a:off x="9808400" y="317431"/>
            <a:ext cx="1920568" cy="1913900"/>
          </a:xfrm>
          <a:prstGeom prst="rect">
            <a:avLst/>
          </a:prstGeom>
          <a:noFill/>
          <a:ln w="57150">
            <a:solidFill>
              <a:srgbClr val="4778A4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918078270"/>
      </p:ext>
    </p:extLst>
  </p:cSld>
  <p:clrMapOvr>
    <a:masterClrMapping/>
  </p:clrMapOvr>
  <p:transition>
    <p:fade thruBlk="1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F90035-5354-FEA1-29C7-C1CC16D6EA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1600" y="317431"/>
            <a:ext cx="8616800" cy="709265"/>
          </a:xfrm>
        </p:spPr>
        <p:txBody>
          <a:bodyPr anchor="t"/>
          <a:lstStyle/>
          <a:p>
            <a:r>
              <a:rPr lang="en-US" sz="4400" b="1" dirty="0">
                <a:solidFill>
                  <a:srgbClr val="2185C5"/>
                </a:solidFill>
              </a:rPr>
              <a:t>Run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C72A65C-C6AC-02F1-3FE4-913C064328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5405" y="1160569"/>
            <a:ext cx="7542875" cy="4824474"/>
          </a:xfrm>
        </p:spPr>
        <p:txBody>
          <a:bodyPr anchor="t"/>
          <a:lstStyle/>
          <a:p>
            <a:pPr>
              <a:spcBef>
                <a:spcPts val="0"/>
              </a:spcBef>
              <a:spcAft>
                <a:spcPts val="1800"/>
              </a:spcAft>
            </a:pPr>
            <a:r>
              <a:rPr lang="en-US" sz="32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Run </a:t>
            </a:r>
            <a:r>
              <a:rPr lang="en-US" sz="3200" b="1" i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how</a:t>
            </a:r>
            <a:r>
              <a:rPr lang="en-US" sz="32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?</a:t>
            </a:r>
          </a:p>
          <a:p>
            <a:pPr lvl="1">
              <a:spcAft>
                <a:spcPts val="600"/>
              </a:spcAft>
            </a:pPr>
            <a:r>
              <a:rPr lang="en-US" sz="28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Hands up, palms facing forward</a:t>
            </a:r>
          </a:p>
          <a:p>
            <a:pPr lvl="1">
              <a:spcAft>
                <a:spcPts val="600"/>
              </a:spcAft>
            </a:pPr>
            <a:r>
              <a:rPr lang="en-US" sz="28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Unless stopped by officers, keep running</a:t>
            </a:r>
          </a:p>
          <a:p>
            <a:pPr lvl="1">
              <a:spcAft>
                <a:spcPts val="600"/>
              </a:spcAft>
            </a:pPr>
            <a:r>
              <a:rPr lang="en-US" sz="28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Do not touch officers</a:t>
            </a:r>
          </a:p>
          <a:p>
            <a:pPr lvl="1">
              <a:spcAft>
                <a:spcPts val="600"/>
              </a:spcAft>
            </a:pPr>
            <a:r>
              <a:rPr lang="en-US" sz="28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If asked questions, step aside &amp; try to talk rather than yelling</a:t>
            </a:r>
          </a:p>
          <a:p>
            <a:pPr>
              <a:spcBef>
                <a:spcPts val="0"/>
              </a:spcBef>
              <a:spcAft>
                <a:spcPts val="1800"/>
              </a:spcAft>
            </a:pPr>
            <a:endParaRPr lang="en-US" b="1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0AC94C1-FF4C-8260-3E37-ADD668C83FD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6" t="8141" r="69989" b="22382"/>
          <a:stretch/>
        </p:blipFill>
        <p:spPr bwMode="auto">
          <a:xfrm>
            <a:off x="9808400" y="317431"/>
            <a:ext cx="1920568" cy="1913900"/>
          </a:xfrm>
          <a:prstGeom prst="rect">
            <a:avLst/>
          </a:prstGeom>
          <a:noFill/>
          <a:ln w="57150">
            <a:solidFill>
              <a:srgbClr val="4778A4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396989F-96EB-4377-8CBA-598F7267B0C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7532" r="32230" b="-1"/>
          <a:stretch/>
        </p:blipFill>
        <p:spPr>
          <a:xfrm>
            <a:off x="8258280" y="2462462"/>
            <a:ext cx="3470688" cy="388609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589239757"/>
      </p:ext>
    </p:extLst>
  </p:cSld>
  <p:clrMapOvr>
    <a:masterClrMapping/>
  </p:clrMapOvr>
  <p:transition>
    <p:fade thruBlk="1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F90035-5354-FEA1-29C7-C1CC16D6EA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1600" y="317431"/>
            <a:ext cx="8616800" cy="709265"/>
          </a:xfrm>
        </p:spPr>
        <p:txBody>
          <a:bodyPr anchor="t"/>
          <a:lstStyle/>
          <a:p>
            <a:r>
              <a:rPr lang="en-US" sz="4400" b="1" dirty="0">
                <a:solidFill>
                  <a:srgbClr val="2185C5"/>
                </a:solidFill>
              </a:rPr>
              <a:t>Hide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C72A65C-C6AC-02F1-3FE4-913C064328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5404" y="1132809"/>
            <a:ext cx="11013564" cy="4824474"/>
          </a:xfrm>
        </p:spPr>
        <p:txBody>
          <a:bodyPr anchor="t"/>
          <a:lstStyle/>
          <a:p>
            <a:pPr marL="457200" indent="-284163">
              <a:spcBef>
                <a:spcPts val="0"/>
              </a:spcBef>
              <a:spcAft>
                <a:spcPts val="1800"/>
              </a:spcAft>
            </a:pPr>
            <a:r>
              <a:rPr lang="en-US" sz="28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If evacuation is not feasible, find a place to hide </a:t>
            </a:r>
          </a:p>
          <a:p>
            <a:pPr marL="457200" indent="-284163">
              <a:spcBef>
                <a:spcPts val="0"/>
              </a:spcBef>
              <a:spcAft>
                <a:spcPts val="1800"/>
              </a:spcAft>
            </a:pPr>
            <a:r>
              <a:rPr lang="en-US" sz="28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Use anything available to secure the area and </a:t>
            </a:r>
            <a:br>
              <a:rPr lang="en-US" sz="28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</a:br>
            <a:r>
              <a:rPr lang="en-US" sz="28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prevent the shooter from entering</a:t>
            </a:r>
          </a:p>
          <a:p>
            <a:pPr marL="457200" indent="-284163">
              <a:spcBef>
                <a:spcPts val="0"/>
              </a:spcBef>
              <a:spcAft>
                <a:spcPts val="1800"/>
              </a:spcAft>
            </a:pPr>
            <a:r>
              <a:rPr lang="en-US" sz="28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Stay out of sight</a:t>
            </a:r>
          </a:p>
          <a:p>
            <a:pPr marL="457200" indent="-284163">
              <a:spcBef>
                <a:spcPts val="0"/>
              </a:spcBef>
              <a:spcAft>
                <a:spcPts val="1800"/>
              </a:spcAft>
            </a:pPr>
            <a:r>
              <a:rPr lang="en-US" sz="28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Turn off devices that emit sounds</a:t>
            </a:r>
          </a:p>
          <a:p>
            <a:pPr marL="457200" indent="-284163">
              <a:spcBef>
                <a:spcPts val="0"/>
              </a:spcBef>
              <a:spcAft>
                <a:spcPts val="1800"/>
              </a:spcAft>
            </a:pPr>
            <a:r>
              <a:rPr lang="en-US" sz="28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Be aware:  the shooter may bang on the door, yell for help, or entice you to open the door of a secured area</a:t>
            </a:r>
          </a:p>
          <a:p>
            <a:pPr marL="457200" indent="-284163">
              <a:spcBef>
                <a:spcPts val="0"/>
              </a:spcBef>
              <a:spcAft>
                <a:spcPts val="1800"/>
              </a:spcAft>
            </a:pPr>
            <a:r>
              <a:rPr lang="en-US" sz="28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Do not respond to voice commands until you can verify their source</a:t>
            </a:r>
          </a:p>
        </p:txBody>
      </p:sp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119F5E6F-E224-282D-B073-D2ED59055C4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657" t="7533" r="36538" b="22989"/>
          <a:stretch/>
        </p:blipFill>
        <p:spPr bwMode="auto">
          <a:xfrm>
            <a:off x="9808400" y="317431"/>
            <a:ext cx="1920568" cy="1913900"/>
          </a:xfrm>
          <a:prstGeom prst="rect">
            <a:avLst/>
          </a:prstGeom>
          <a:noFill/>
          <a:ln w="57150">
            <a:solidFill>
              <a:srgbClr val="4778A4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698023085"/>
      </p:ext>
    </p:extLst>
  </p:cSld>
  <p:clrMapOvr>
    <a:masterClrMapping/>
  </p:clrMapOvr>
  <p:transition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>
            <a:extLst>
              <a:ext uri="{FF2B5EF4-FFF2-40B4-BE49-F238E27FC236}">
                <a16:creationId xmlns:a16="http://schemas.microsoft.com/office/drawing/2014/main" id="{B958A027-8F39-45C4-1C62-E12D790DECA9}"/>
              </a:ext>
            </a:extLst>
          </p:cNvPr>
          <p:cNvSpPr txBox="1">
            <a:spLocks/>
          </p:cNvSpPr>
          <p:nvPr/>
        </p:nvSpPr>
        <p:spPr>
          <a:xfrm>
            <a:off x="0" y="197765"/>
            <a:ext cx="12192000" cy="709265"/>
          </a:xfrm>
          <a:prstGeom prst="rect">
            <a:avLst/>
          </a:prstGeom>
        </p:spPr>
        <p:txBody>
          <a:bodyPr anchor="t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3200" b="1" dirty="0">
                <a:solidFill>
                  <a:srgbClr val="2185C5"/>
                </a:solidFill>
                <a:latin typeface="Raleway" pitchFamily="2" charset="0"/>
              </a:rPr>
              <a:t>Collaborative Planning/Response: </a:t>
            </a:r>
            <a:r>
              <a:rPr lang="en-US" sz="3200" b="1" i="1" dirty="0">
                <a:solidFill>
                  <a:srgbClr val="2185C5"/>
                </a:solidFill>
              </a:rPr>
              <a:t>We are </a:t>
            </a:r>
            <a:r>
              <a:rPr lang="en-US" sz="3200" b="1" i="1" u="sng" dirty="0">
                <a:solidFill>
                  <a:srgbClr val="2185C5"/>
                </a:solidFill>
              </a:rPr>
              <a:t>all</a:t>
            </a:r>
            <a:r>
              <a:rPr lang="en-US" sz="3200" b="1" i="1" dirty="0">
                <a:solidFill>
                  <a:srgbClr val="2185C5"/>
                </a:solidFill>
              </a:rPr>
              <a:t> in this together!</a:t>
            </a:r>
          </a:p>
          <a:p>
            <a:pPr algn="ctr"/>
            <a:r>
              <a:rPr lang="en-US" sz="4000" b="1" dirty="0">
                <a:solidFill>
                  <a:srgbClr val="2185C5"/>
                </a:solidFill>
                <a:latin typeface="Raleway" pitchFamily="2" charset="0"/>
              </a:rPr>
              <a:t> 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70F886EC-EDA0-FE9A-179F-AEDC10DFC3B1}"/>
              </a:ext>
            </a:extLst>
          </p:cNvPr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3659889142"/>
              </p:ext>
            </p:extLst>
          </p:nvPr>
        </p:nvGraphicFramePr>
        <p:xfrm>
          <a:off x="3850011" y="1534592"/>
          <a:ext cx="4297677" cy="39424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Content Placeholder 4">
            <a:extLst>
              <a:ext uri="{FF2B5EF4-FFF2-40B4-BE49-F238E27FC236}">
                <a16:creationId xmlns:a16="http://schemas.microsoft.com/office/drawing/2014/main" id="{BDCF0CCB-221E-413A-9354-DD7B1C639EA1}"/>
              </a:ext>
            </a:extLst>
          </p:cNvPr>
          <p:cNvSpPr txBox="1">
            <a:spLocks/>
          </p:cNvSpPr>
          <p:nvPr/>
        </p:nvSpPr>
        <p:spPr>
          <a:xfrm>
            <a:off x="-115813" y="296387"/>
            <a:ext cx="4413493" cy="56253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609585" marR="0" lvl="0" indent="-304792" algn="l" rtl="0" eaLnBrk="1" hangingPunct="1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None/>
              <a:defRPr sz="1867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8100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Char char="○"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8100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Char char="■"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8100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Char char="●"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8100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Char char="○"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8100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Char char="■"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8100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Char char="●"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8100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Char char="○"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8100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Char char="■"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r>
              <a:rPr lang="en-US" sz="1600" b="1" dirty="0">
                <a:solidFill>
                  <a:srgbClr val="0000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Andrew </a:t>
            </a:r>
            <a:r>
              <a:rPr lang="en-US" sz="1600" b="1" dirty="0" err="1">
                <a:solidFill>
                  <a:srgbClr val="0000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Booher</a:t>
            </a:r>
            <a:r>
              <a:rPr lang="en-US" sz="1600" b="1" dirty="0">
                <a:solidFill>
                  <a:srgbClr val="0000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, Kettering Health Security</a:t>
            </a:r>
          </a:p>
          <a:p>
            <a:r>
              <a:rPr lang="en-US" sz="1600" b="1" dirty="0">
                <a:solidFill>
                  <a:srgbClr val="0000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Sandy </a:t>
            </a:r>
            <a:r>
              <a:rPr lang="en-US" sz="1600" b="1" dirty="0" err="1">
                <a:solidFill>
                  <a:srgbClr val="0000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Booher</a:t>
            </a:r>
            <a:r>
              <a:rPr lang="en-US" sz="1600" b="1" dirty="0">
                <a:solidFill>
                  <a:srgbClr val="0000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, KH Emergency Management</a:t>
            </a:r>
          </a:p>
          <a:p>
            <a:r>
              <a:rPr lang="en-US" sz="1600" b="1" dirty="0">
                <a:solidFill>
                  <a:srgbClr val="0000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Ryan Burke, TCHHN</a:t>
            </a:r>
          </a:p>
          <a:p>
            <a:r>
              <a:rPr lang="en-US" sz="1600" b="1" dirty="0">
                <a:solidFill>
                  <a:srgbClr val="0000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Michael DeLong, Wayne Healthcare</a:t>
            </a:r>
          </a:p>
          <a:p>
            <a:r>
              <a:rPr lang="en-US" sz="1600" b="1" dirty="0">
                <a:solidFill>
                  <a:srgbClr val="0000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Cpt. Brad French, Dayton Fire Department</a:t>
            </a:r>
          </a:p>
          <a:p>
            <a:r>
              <a:rPr lang="en-US" sz="1600" b="1" dirty="0">
                <a:solidFill>
                  <a:srgbClr val="0000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Gregg Gaby, Premier Health DPS</a:t>
            </a:r>
          </a:p>
          <a:p>
            <a:r>
              <a:rPr lang="en-US" sz="1600" b="1" dirty="0">
                <a:solidFill>
                  <a:srgbClr val="0000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David Gerstner, Regional MMRS Coordinator</a:t>
            </a:r>
          </a:p>
          <a:p>
            <a:r>
              <a:rPr lang="en-US" sz="1600" b="1" dirty="0">
                <a:solidFill>
                  <a:srgbClr val="0000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Woody Goffinett, Wilson Health</a:t>
            </a:r>
          </a:p>
          <a:p>
            <a:r>
              <a:rPr lang="en-US" sz="1600" b="1" dirty="0">
                <a:solidFill>
                  <a:srgbClr val="0000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BC Andy Harp, Miami Valley Fire District</a:t>
            </a:r>
          </a:p>
          <a:p>
            <a:r>
              <a:rPr lang="en-US" sz="1600" b="1" dirty="0">
                <a:solidFill>
                  <a:srgbClr val="0000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Gregory Howard, DHS, CISA</a:t>
            </a:r>
          </a:p>
          <a:p>
            <a:r>
              <a:rPr lang="en-US" sz="1600" b="1" dirty="0">
                <a:solidFill>
                  <a:srgbClr val="0000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Ken Johnson, Clark County EMA</a:t>
            </a:r>
          </a:p>
          <a:p>
            <a:r>
              <a:rPr lang="en-US" sz="1600" b="1" dirty="0">
                <a:solidFill>
                  <a:srgbClr val="0000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Chief Jacob King, WPAFB Fire Department</a:t>
            </a:r>
          </a:p>
          <a:p>
            <a:r>
              <a:rPr lang="en-US" sz="1600" b="1" dirty="0">
                <a:solidFill>
                  <a:srgbClr val="0000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Sgt. Chad Knedler, Dayton Police Department</a:t>
            </a:r>
          </a:p>
        </p:txBody>
      </p:sp>
      <p:sp>
        <p:nvSpPr>
          <p:cNvPr id="7" name="Content Placeholder 5">
            <a:extLst>
              <a:ext uri="{FF2B5EF4-FFF2-40B4-BE49-F238E27FC236}">
                <a16:creationId xmlns:a16="http://schemas.microsoft.com/office/drawing/2014/main" id="{B7B240B6-2FCC-4327-A13E-10A28EA11456}"/>
              </a:ext>
            </a:extLst>
          </p:cNvPr>
          <p:cNvSpPr txBox="1">
            <a:spLocks/>
          </p:cNvSpPr>
          <p:nvPr/>
        </p:nvSpPr>
        <p:spPr>
          <a:xfrm>
            <a:off x="7916491" y="296387"/>
            <a:ext cx="4297678" cy="5625384"/>
          </a:xfrm>
          <a:prstGeom prst="rect">
            <a:avLst/>
          </a:prstGeom>
        </p:spPr>
        <p:txBody>
          <a:bodyPr anchor="b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609585" indent="-304792">
              <a:spcBef>
                <a:spcPts val="480"/>
              </a:spcBef>
              <a:buClr>
                <a:schemeClr val="dk2"/>
              </a:buClr>
              <a:buSzPts val="1400"/>
            </a:pPr>
            <a:r>
              <a:rPr lang="en-US" sz="16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/>
              </a:rPr>
              <a:t>Chris Marker, President, Greater Miami Valley EMS Council</a:t>
            </a:r>
          </a:p>
          <a:p>
            <a:pPr marL="609585" indent="-304792">
              <a:spcBef>
                <a:spcPts val="480"/>
              </a:spcBef>
              <a:buClr>
                <a:schemeClr val="dk2"/>
              </a:buClr>
              <a:buSzPts val="1400"/>
            </a:pPr>
            <a:r>
              <a:rPr lang="en-US" sz="16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/>
              </a:rPr>
              <a:t>William R. Marriott, MD; Premier Health</a:t>
            </a:r>
          </a:p>
          <a:p>
            <a:pPr marL="609585" indent="-304792">
              <a:spcBef>
                <a:spcPts val="480"/>
              </a:spcBef>
              <a:buClr>
                <a:schemeClr val="dk2"/>
              </a:buClr>
              <a:buSzPts val="1400"/>
            </a:pPr>
            <a:r>
              <a:rPr lang="en-US" sz="16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/>
              </a:rPr>
              <a:t>Jordan Marsh, Intern, Dayton MMRS</a:t>
            </a:r>
          </a:p>
          <a:p>
            <a:pPr marL="609585" indent="-304792">
              <a:spcBef>
                <a:spcPts val="480"/>
              </a:spcBef>
              <a:buClr>
                <a:schemeClr val="dk2"/>
              </a:buClr>
              <a:buSzPts val="1400"/>
            </a:pPr>
            <a:r>
              <a:rPr lang="en-US" sz="16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/>
              </a:rPr>
              <a:t>Mark Moore, Dayton Children’s Hospital</a:t>
            </a:r>
          </a:p>
          <a:p>
            <a:pPr marL="609585" indent="-304792">
              <a:spcBef>
                <a:spcPts val="480"/>
              </a:spcBef>
              <a:buClr>
                <a:schemeClr val="dk2"/>
              </a:buClr>
              <a:buSzPts val="1400"/>
            </a:pPr>
            <a:r>
              <a:rPr lang="en-US" sz="16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/>
              </a:rPr>
              <a:t>Nancy </a:t>
            </a:r>
            <a:r>
              <a:rPr lang="en-US" sz="1600" b="1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/>
              </a:rPr>
              <a:t>Pook</a:t>
            </a:r>
            <a:r>
              <a:rPr lang="en-US" sz="16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/>
              </a:rPr>
              <a:t>, MD FACEP ; Kettering Health</a:t>
            </a:r>
          </a:p>
          <a:p>
            <a:pPr marL="609585" indent="-304792">
              <a:spcBef>
                <a:spcPts val="480"/>
              </a:spcBef>
              <a:buClr>
                <a:schemeClr val="dk2"/>
              </a:buClr>
              <a:buSzPts val="1400"/>
            </a:pPr>
            <a:r>
              <a:rPr lang="en-US" sz="16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/>
              </a:rPr>
              <a:t>Mary Porter, RN; Regional Healthcare Coordinator, GDAHA</a:t>
            </a:r>
          </a:p>
          <a:p>
            <a:pPr marL="609585" indent="-304792">
              <a:spcBef>
                <a:spcPts val="480"/>
              </a:spcBef>
              <a:buClr>
                <a:schemeClr val="dk2"/>
              </a:buClr>
              <a:buSzPts val="1400"/>
            </a:pPr>
            <a:r>
              <a:rPr lang="en-US" sz="16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/>
              </a:rPr>
              <a:t>William Rose, Intern, Dayton MMRS</a:t>
            </a:r>
          </a:p>
          <a:p>
            <a:pPr marL="609585" indent="-304792">
              <a:spcBef>
                <a:spcPts val="480"/>
              </a:spcBef>
              <a:buClr>
                <a:schemeClr val="dk2"/>
              </a:buClr>
              <a:buSzPts val="1400"/>
            </a:pPr>
            <a:r>
              <a:rPr lang="en-US" sz="16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/>
              </a:rPr>
              <a:t>Jonathan D. </a:t>
            </a:r>
            <a:r>
              <a:rPr lang="en-US" sz="1600" b="1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/>
              </a:rPr>
              <a:t>Shecter</a:t>
            </a:r>
            <a:r>
              <a:rPr lang="en-US" sz="16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/>
              </a:rPr>
              <a:t>, DO; WSU BSOM DEM</a:t>
            </a:r>
          </a:p>
          <a:p>
            <a:pPr marL="609585" indent="-304792">
              <a:spcBef>
                <a:spcPts val="480"/>
              </a:spcBef>
              <a:buClr>
                <a:schemeClr val="dk2"/>
              </a:buClr>
              <a:buSzPts val="1400"/>
            </a:pPr>
            <a:r>
              <a:rPr lang="en-US" sz="16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/>
              </a:rPr>
              <a:t>Brian Springer, MD; WSU BSOM DEM</a:t>
            </a:r>
          </a:p>
          <a:p>
            <a:pPr marL="609585" indent="-304792">
              <a:spcBef>
                <a:spcPts val="480"/>
              </a:spcBef>
              <a:buClr>
                <a:schemeClr val="dk2"/>
              </a:buClr>
              <a:buSzPts val="1400"/>
            </a:pPr>
            <a:r>
              <a:rPr lang="en-US" sz="16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/>
              </a:rPr>
              <a:t>Nick Thornton, Mercy Health</a:t>
            </a:r>
          </a:p>
          <a:p>
            <a:pPr marL="609585" indent="-304792">
              <a:spcBef>
                <a:spcPts val="480"/>
              </a:spcBef>
              <a:buClr>
                <a:schemeClr val="dk2"/>
              </a:buClr>
              <a:buSzPts val="1400"/>
            </a:pPr>
            <a:r>
              <a:rPr lang="en-US" sz="16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/>
              </a:rPr>
              <a:t>Aundray Toney, Dayton Children’s Hospital Public Safety </a:t>
            </a:r>
          </a:p>
          <a:p>
            <a:pPr marL="609585" indent="-304792">
              <a:spcBef>
                <a:spcPts val="480"/>
              </a:spcBef>
              <a:buClr>
                <a:schemeClr val="dk2"/>
              </a:buClr>
              <a:buSzPts val="1400"/>
            </a:pPr>
            <a:r>
              <a:rPr lang="en-US" sz="16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/>
              </a:rPr>
              <a:t>Chief Deputy Daryl Wilson, MCSO</a:t>
            </a:r>
          </a:p>
        </p:txBody>
      </p:sp>
    </p:spTree>
    <p:extLst>
      <p:ext uri="{BB962C8B-B14F-4D97-AF65-F5344CB8AC3E}">
        <p14:creationId xmlns:p14="http://schemas.microsoft.com/office/powerpoint/2010/main" val="3977604192"/>
      </p:ext>
    </p:extLst>
  </p:cSld>
  <p:clrMapOvr>
    <a:masterClrMapping/>
  </p:clrMapOvr>
  <p:transition>
    <p:fade thruBlk="1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F90035-5354-FEA1-29C7-C1CC16D6EA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1600" y="317431"/>
            <a:ext cx="8616800" cy="709265"/>
          </a:xfrm>
        </p:spPr>
        <p:txBody>
          <a:bodyPr anchor="t"/>
          <a:lstStyle/>
          <a:p>
            <a:r>
              <a:rPr lang="en-US" sz="4400" b="1" dirty="0">
                <a:solidFill>
                  <a:srgbClr val="2185C5"/>
                </a:solidFill>
              </a:rPr>
              <a:t>Fight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C72A65C-C6AC-02F1-3FE4-913C064328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56674" y="1211720"/>
            <a:ext cx="9380371" cy="1019611"/>
          </a:xfrm>
        </p:spPr>
        <p:txBody>
          <a:bodyPr anchor="t"/>
          <a:lstStyle/>
          <a:p>
            <a:pPr indent="-457200">
              <a:spcBef>
                <a:spcPts val="0"/>
              </a:spcBef>
              <a:spcAft>
                <a:spcPts val="600"/>
              </a:spcAft>
            </a:pPr>
            <a:r>
              <a:rPr lang="en-US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As a last resort, take aggressive action against a shooter when faced with imminent danger</a:t>
            </a:r>
          </a:p>
        </p:txBody>
      </p:sp>
      <p:pic>
        <p:nvPicPr>
          <p:cNvPr id="6" name="Picture 5" descr="Icon&#10;&#10;Description automatically generated">
            <a:extLst>
              <a:ext uri="{FF2B5EF4-FFF2-40B4-BE49-F238E27FC236}">
                <a16:creationId xmlns:a16="http://schemas.microsoft.com/office/drawing/2014/main" id="{DCD3107E-8D34-BDF6-62C6-1A00B7E8CB1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035" t="7358" r="3160" b="23164"/>
          <a:stretch/>
        </p:blipFill>
        <p:spPr bwMode="auto">
          <a:xfrm>
            <a:off x="9808400" y="317431"/>
            <a:ext cx="1920568" cy="1913900"/>
          </a:xfrm>
          <a:prstGeom prst="rect">
            <a:avLst/>
          </a:prstGeom>
          <a:noFill/>
          <a:ln w="57150">
            <a:solidFill>
              <a:srgbClr val="4778A4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51DB416-3267-4D25-B4D4-8A1D2B7DBEF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62803" y="3145452"/>
            <a:ext cx="5029197" cy="3046923"/>
          </a:xfrm>
          <a:prstGeom prst="rect">
            <a:avLst/>
          </a:prstGeom>
        </p:spPr>
      </p:pic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03EFA6B8-56AE-412A-B9C1-ABDE1BA6189C}"/>
              </a:ext>
            </a:extLst>
          </p:cNvPr>
          <p:cNvSpPr txBox="1">
            <a:spLocks/>
          </p:cNvSpPr>
          <p:nvPr/>
        </p:nvSpPr>
        <p:spPr>
          <a:xfrm>
            <a:off x="256674" y="2029407"/>
            <a:ext cx="6994358" cy="48244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285750" marR="0" lvl="0" indent="-285750" algn="l" rtl="0" eaLnBrk="1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ct val="110000"/>
              <a:buFont typeface="Arial" panose="020B0604020202020204" pitchFamily="34" charset="0"/>
              <a:buChar char="•"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8100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Char char="○"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8100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Char char="■"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8100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Char char="●"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8100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Char char="○"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8100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Char char="■"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8100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Char char="●"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8100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Char char="○"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8100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Char char="■"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609585" indent="-457200">
              <a:spcBef>
                <a:spcPts val="0"/>
              </a:spcBef>
              <a:spcAft>
                <a:spcPts val="600"/>
              </a:spcAft>
              <a:buClr>
                <a:schemeClr val="accent6"/>
              </a:buClr>
              <a:buSzPts val="1800"/>
              <a:buFont typeface="Lato"/>
              <a:buChar char="▷"/>
            </a:pPr>
            <a:r>
              <a:rPr lang="en-US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If you must:</a:t>
            </a:r>
          </a:p>
          <a:p>
            <a:pPr lvl="1" indent="-457200">
              <a:spcAft>
                <a:spcPts val="600"/>
              </a:spcAft>
            </a:pPr>
            <a:r>
              <a:rPr lang="en-US" b="1" i="1" u="sng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Commit</a:t>
            </a:r>
            <a:r>
              <a:rPr lang="en-US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to the decision</a:t>
            </a:r>
          </a:p>
          <a:p>
            <a:pPr lvl="1" indent="-457200">
              <a:spcAft>
                <a:spcPts val="600"/>
              </a:spcAft>
            </a:pPr>
            <a:r>
              <a:rPr lang="en-US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Try to disrupt and/or incapacitate the shooter</a:t>
            </a:r>
          </a:p>
          <a:p>
            <a:pPr lvl="2" indent="-457200">
              <a:spcAft>
                <a:spcPts val="600"/>
              </a:spcAft>
            </a:pPr>
            <a:r>
              <a:rPr lang="en-US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Act as aggressively as possible </a:t>
            </a:r>
          </a:p>
          <a:p>
            <a:pPr lvl="2" indent="-457200">
              <a:spcAft>
                <a:spcPts val="600"/>
              </a:spcAft>
            </a:pPr>
            <a:r>
              <a:rPr lang="en-US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Throw items and improvise weapons</a:t>
            </a:r>
          </a:p>
          <a:p>
            <a:pPr lvl="1" indent="-457200">
              <a:spcAft>
                <a:spcPts val="600"/>
              </a:spcAft>
            </a:pPr>
            <a:r>
              <a:rPr lang="en-US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Act as a team if others will join</a:t>
            </a:r>
          </a:p>
          <a:p>
            <a:pPr lvl="1" indent="-457200">
              <a:spcAft>
                <a:spcPts val="600"/>
              </a:spcAft>
            </a:pPr>
            <a:r>
              <a:rPr lang="en-US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Do whatever is necessary to neutralize the situation</a:t>
            </a:r>
          </a:p>
        </p:txBody>
      </p:sp>
    </p:spTree>
    <p:extLst>
      <p:ext uri="{BB962C8B-B14F-4D97-AF65-F5344CB8AC3E}">
        <p14:creationId xmlns:p14="http://schemas.microsoft.com/office/powerpoint/2010/main" val="1514970305"/>
      </p:ext>
    </p:extLst>
  </p:cSld>
  <p:clrMapOvr>
    <a:masterClrMapping/>
  </p:clrMapOvr>
  <p:transition>
    <p:fade thruBlk="1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F90035-5354-FEA1-29C7-C1CC16D6EA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3473" y="224246"/>
            <a:ext cx="9725053" cy="709265"/>
          </a:xfrm>
        </p:spPr>
        <p:txBody>
          <a:bodyPr anchor="t"/>
          <a:lstStyle/>
          <a:p>
            <a:pPr algn="ctr"/>
            <a:r>
              <a:rPr lang="en-US" sz="4400" b="1" dirty="0">
                <a:solidFill>
                  <a:srgbClr val="2185C5"/>
                </a:solidFill>
              </a:rPr>
              <a:t>Communications During Incidents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C72A65C-C6AC-02F1-3FE4-913C064328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33474" y="1142891"/>
            <a:ext cx="9314784" cy="5380735"/>
          </a:xfrm>
        </p:spPr>
        <p:txBody>
          <a:bodyPr/>
          <a:lstStyle/>
          <a:p>
            <a:pPr marL="342900" indent="-342900">
              <a:spcBef>
                <a:spcPts val="0"/>
              </a:spcBef>
              <a:spcAft>
                <a:spcPts val="1800"/>
              </a:spcAft>
            </a:pPr>
            <a:r>
              <a:rPr lang="en-US" sz="3600" b="1" dirty="0">
                <a:solidFill>
                  <a:srgbClr val="677480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Notify Facility Security and call 911</a:t>
            </a:r>
          </a:p>
          <a:p>
            <a:pPr marL="342900" indent="-342900">
              <a:spcBef>
                <a:spcPts val="0"/>
              </a:spcBef>
              <a:spcAft>
                <a:spcPts val="1800"/>
              </a:spcAft>
            </a:pPr>
            <a:r>
              <a:rPr lang="en-US" sz="3600" b="1" dirty="0">
                <a:solidFill>
                  <a:srgbClr val="67748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Warn others!</a:t>
            </a:r>
          </a:p>
          <a:p>
            <a:pPr marL="342900" indent="-342900">
              <a:spcBef>
                <a:spcPts val="0"/>
              </a:spcBef>
              <a:spcAft>
                <a:spcPts val="1800"/>
              </a:spcAft>
            </a:pPr>
            <a:r>
              <a:rPr lang="en-US" sz="3600" b="1" dirty="0">
                <a:solidFill>
                  <a:srgbClr val="677480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When safe, report:</a:t>
            </a:r>
          </a:p>
          <a:p>
            <a:pPr marL="800100" lvl="1" indent="-342900">
              <a:spcAft>
                <a:spcPts val="1800"/>
              </a:spcAft>
            </a:pPr>
            <a:r>
              <a:rPr lang="en-US" sz="3600" b="1" dirty="0">
                <a:solidFill>
                  <a:srgbClr val="677480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Location &amp; description of shooter</a:t>
            </a:r>
          </a:p>
          <a:p>
            <a:pPr marL="800100" lvl="1" indent="-342900">
              <a:spcAft>
                <a:spcPts val="1800"/>
              </a:spcAft>
            </a:pPr>
            <a:r>
              <a:rPr lang="en-US" sz="3600" b="1" dirty="0">
                <a:solidFill>
                  <a:srgbClr val="677480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Location &amp; condition of patients</a:t>
            </a:r>
          </a:p>
          <a:p>
            <a:pPr marL="190515" indent="-342900">
              <a:spcAft>
                <a:spcPts val="1800"/>
              </a:spcAft>
            </a:pPr>
            <a:r>
              <a:rPr lang="en-US" sz="3600" b="1" dirty="0">
                <a:solidFill>
                  <a:srgbClr val="67748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Consider “Code Silver” and/or “Code Yellow” for your facility</a:t>
            </a:r>
          </a:p>
          <a:p>
            <a:pPr marL="800100" lvl="1" indent="-342900">
              <a:spcAft>
                <a:spcPts val="1800"/>
              </a:spcAft>
            </a:pPr>
            <a:endParaRPr lang="en-US" sz="3600" b="1" dirty="0">
              <a:solidFill>
                <a:srgbClr val="677480"/>
              </a:solidFill>
              <a:effectLst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F8CCC8D-D39E-E4C1-5917-48CCF012405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27274" y="4490765"/>
            <a:ext cx="1920567" cy="1920567"/>
          </a:xfrm>
          <a:prstGeom prst="rect">
            <a:avLst/>
          </a:prstGeom>
          <a:noFill/>
          <a:ln w="57150">
            <a:solidFill>
              <a:srgbClr val="4778A4"/>
            </a:solidFill>
          </a:ln>
        </p:spPr>
      </p:pic>
    </p:spTree>
    <p:extLst>
      <p:ext uri="{BB962C8B-B14F-4D97-AF65-F5344CB8AC3E}">
        <p14:creationId xmlns:p14="http://schemas.microsoft.com/office/powerpoint/2010/main" val="3061972843"/>
      </p:ext>
    </p:extLst>
  </p:cSld>
  <p:clrMapOvr>
    <a:masterClrMapping/>
  </p:clrMapOvr>
  <p:transition>
    <p:fade thruBlk="1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remier Health Department of Public Safety - Home | Facebook">
            <a:extLst>
              <a:ext uri="{FF2B5EF4-FFF2-40B4-BE49-F238E27FC236}">
                <a16:creationId xmlns:a16="http://schemas.microsoft.com/office/drawing/2014/main" id="{AC910F1A-79C4-EC22-C0C9-62A5423266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568" y="3428999"/>
            <a:ext cx="4343051" cy="3253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4" descr="88th Security Forces Squadron recognized as 'best of the best' &gt;  Wright-Patterson AFB &gt; Article Display">
            <a:extLst>
              <a:ext uri="{FF2B5EF4-FFF2-40B4-BE49-F238E27FC236}">
                <a16:creationId xmlns:a16="http://schemas.microsoft.com/office/drawing/2014/main" id="{5D23BEB4-AB3A-E7B7-7BD4-66C3401252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3282" y="3663504"/>
            <a:ext cx="4114262" cy="2737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6" descr="Thank you to the local troop of Girl... - Kettering Health | Facebook">
            <a:extLst>
              <a:ext uri="{FF2B5EF4-FFF2-40B4-BE49-F238E27FC236}">
                <a16:creationId xmlns:a16="http://schemas.microsoft.com/office/drawing/2014/main" id="{BD123D47-89FB-82FC-6610-122B5B7BE3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570" y="344347"/>
            <a:ext cx="4893736" cy="2462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8CF8038-61F8-A3FA-2B8F-D3962F3CF798}"/>
              </a:ext>
            </a:extLst>
          </p:cNvPr>
          <p:cNvSpPr txBox="1"/>
          <p:nvPr/>
        </p:nvSpPr>
        <p:spPr>
          <a:xfrm>
            <a:off x="5157537" y="378786"/>
            <a:ext cx="685889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67748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If your facility has </a:t>
            </a:r>
            <a:r>
              <a:rPr lang="en-US" sz="2400" b="1" u="sng" dirty="0">
                <a:solidFill>
                  <a:srgbClr val="67748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armed security</a:t>
            </a:r>
            <a:r>
              <a:rPr lang="en-US" sz="2400" b="1" dirty="0">
                <a:solidFill>
                  <a:srgbClr val="67748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, call them </a:t>
            </a:r>
            <a:r>
              <a:rPr lang="en-US" sz="2400" b="1" u="sng" dirty="0">
                <a:solidFill>
                  <a:srgbClr val="67748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first</a:t>
            </a:r>
          </a:p>
          <a:p>
            <a:pPr marL="342900" lvl="4" indent="-342900"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67748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Have the number for your facility’s security in your cell and posted by all work phones</a:t>
            </a:r>
          </a:p>
        </p:txBody>
      </p:sp>
      <p:pic>
        <p:nvPicPr>
          <p:cNvPr id="8" name="Picture 7" descr="Text&#10;&#10;Description automatically generated">
            <a:extLst>
              <a:ext uri="{FF2B5EF4-FFF2-40B4-BE49-F238E27FC236}">
                <a16:creationId xmlns:a16="http://schemas.microsoft.com/office/drawing/2014/main" id="{A14931FB-9818-4D74-A8E4-EFECC11844D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67456" y="2155371"/>
            <a:ext cx="1462121" cy="1462121"/>
          </a:xfrm>
          <a:prstGeom prst="rect">
            <a:avLst/>
          </a:prstGeom>
        </p:spPr>
      </p:pic>
      <p:pic>
        <p:nvPicPr>
          <p:cNvPr id="6" name="Picture 5" descr="A white car parked in a parking lot&#10;&#10;Description automatically generated with medium confidence">
            <a:extLst>
              <a:ext uri="{FF2B5EF4-FFF2-40B4-BE49-F238E27FC236}">
                <a16:creationId xmlns:a16="http://schemas.microsoft.com/office/drawing/2014/main" id="{E0474145-DCA4-44EA-AF03-0BDE08490CD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1284" y="1921530"/>
            <a:ext cx="3145147" cy="2358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7348749"/>
      </p:ext>
    </p:extLst>
  </p:cSld>
  <p:clrMapOvr>
    <a:masterClrMapping/>
  </p:clrMapOvr>
  <p:transition>
    <p:fade thruBlk="1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F90035-5354-FEA1-29C7-C1CC16D6EA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87600" y="202101"/>
            <a:ext cx="8616800" cy="709265"/>
          </a:xfrm>
        </p:spPr>
        <p:txBody>
          <a:bodyPr anchor="t"/>
          <a:lstStyle/>
          <a:p>
            <a:pPr algn="ctr"/>
            <a:r>
              <a:rPr lang="en-US" sz="4400" b="1" dirty="0">
                <a:solidFill>
                  <a:srgbClr val="2185C5"/>
                </a:solidFill>
              </a:rPr>
              <a:t>Duty to Care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C72A65C-C6AC-02F1-3FE4-913C064328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82316" y="1038727"/>
            <a:ext cx="10427368" cy="4780546"/>
          </a:xfrm>
        </p:spPr>
        <p:txBody>
          <a:bodyPr/>
          <a:lstStyle/>
          <a:p>
            <a:pPr marL="342900" indent="-342900">
              <a:spcBef>
                <a:spcPts val="0"/>
              </a:spcBef>
              <a:spcAft>
                <a:spcPts val="1800"/>
              </a:spcAft>
            </a:pPr>
            <a:r>
              <a:rPr lang="en-US" sz="2800" b="1" dirty="0">
                <a:solidFill>
                  <a:srgbClr val="677480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As healthcare workers, you have a duty to your patients</a:t>
            </a:r>
          </a:p>
          <a:p>
            <a:pPr marL="342900" indent="-342900">
              <a:spcBef>
                <a:spcPts val="0"/>
              </a:spcBef>
              <a:spcAft>
                <a:spcPts val="1800"/>
              </a:spcAft>
            </a:pPr>
            <a:r>
              <a:rPr lang="en-US" sz="2800" b="1" dirty="0">
                <a:solidFill>
                  <a:srgbClr val="67748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In the event of an ASI at your facility:</a:t>
            </a:r>
            <a:endParaRPr lang="en-US" sz="2800" b="1" dirty="0">
              <a:solidFill>
                <a:srgbClr val="677480"/>
              </a:solidFill>
              <a:effectLst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952485" lvl="1" indent="-342900">
              <a:spcAft>
                <a:spcPts val="1800"/>
              </a:spcAft>
            </a:pPr>
            <a:r>
              <a:rPr lang="en-US" sz="2800" b="1" dirty="0">
                <a:solidFill>
                  <a:srgbClr val="677480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Provide guidance and care for patients and others</a:t>
            </a:r>
          </a:p>
          <a:p>
            <a:pPr marL="952485" lvl="1" indent="-342900">
              <a:spcAft>
                <a:spcPts val="1800"/>
              </a:spcAft>
            </a:pPr>
            <a:r>
              <a:rPr lang="en-US" sz="2800" b="1" dirty="0">
                <a:solidFill>
                  <a:srgbClr val="677480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Try to secure critical areas</a:t>
            </a:r>
          </a:p>
          <a:p>
            <a:pPr marL="952485" lvl="1" indent="-342900">
              <a:spcAft>
                <a:spcPts val="1800"/>
              </a:spcAft>
            </a:pPr>
            <a:r>
              <a:rPr lang="en-US" sz="2800" b="1" dirty="0">
                <a:solidFill>
                  <a:srgbClr val="67748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</a:t>
            </a:r>
            <a:r>
              <a:rPr lang="en-US" sz="2800" b="1" dirty="0">
                <a:solidFill>
                  <a:srgbClr val="677480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ry to block entry if patients can’t be moved</a:t>
            </a:r>
          </a:p>
          <a:p>
            <a:pPr marL="609585" lvl="1" indent="0">
              <a:spcAft>
                <a:spcPts val="1800"/>
              </a:spcAft>
              <a:buNone/>
            </a:pPr>
            <a:endParaRPr lang="en-US" sz="800" b="1" u="sng" dirty="0">
              <a:solidFill>
                <a:srgbClr val="677480"/>
              </a:solidFill>
              <a:effectLst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0" indent="0" algn="ctr">
              <a:spcAft>
                <a:spcPts val="1800"/>
              </a:spcAft>
              <a:buNone/>
            </a:pPr>
            <a:r>
              <a:rPr lang="en-US" sz="4400" b="1" i="1" dirty="0">
                <a:solidFill>
                  <a:srgbClr val="677480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You have the power to protect</a:t>
            </a:r>
          </a:p>
        </p:txBody>
      </p:sp>
    </p:spTree>
    <p:extLst>
      <p:ext uri="{BB962C8B-B14F-4D97-AF65-F5344CB8AC3E}">
        <p14:creationId xmlns:p14="http://schemas.microsoft.com/office/powerpoint/2010/main" val="3657172646"/>
      </p:ext>
    </p:extLst>
  </p:cSld>
  <p:clrMapOvr>
    <a:masterClrMapping/>
  </p:clrMapOvr>
  <p:transition>
    <p:fade thruBlk="1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F90035-5354-FEA1-29C7-C1CC16D6EA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87600" y="214241"/>
            <a:ext cx="8616800" cy="700159"/>
          </a:xfrm>
        </p:spPr>
        <p:txBody>
          <a:bodyPr anchor="t"/>
          <a:lstStyle/>
          <a:p>
            <a:pPr algn="ctr"/>
            <a:r>
              <a:rPr lang="en-US" sz="4400" b="1">
                <a:solidFill>
                  <a:srgbClr val="2185C5"/>
                </a:solidFill>
              </a:rPr>
              <a:t>Other Steps </a:t>
            </a:r>
            <a:r>
              <a:rPr lang="en-US" sz="4400" b="1" dirty="0">
                <a:solidFill>
                  <a:srgbClr val="2185C5"/>
                </a:solidFill>
              </a:rPr>
              <a:t>During an ASI: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C72A65C-C6AC-02F1-3FE4-913C064328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91600" y="1300089"/>
            <a:ext cx="9808800" cy="5380735"/>
          </a:xfrm>
        </p:spPr>
        <p:txBody>
          <a:bodyPr/>
          <a:lstStyle/>
          <a:p>
            <a:pPr marL="457200" indent="-457200">
              <a:spcBef>
                <a:spcPts val="0"/>
              </a:spcBef>
              <a:spcAft>
                <a:spcPts val="1800"/>
              </a:spcAft>
            </a:pPr>
            <a:r>
              <a:rPr lang="en-US" sz="3600" b="1" dirty="0">
                <a:solidFill>
                  <a:srgbClr val="677480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Remain calm </a:t>
            </a:r>
          </a:p>
          <a:p>
            <a:pPr marL="1066785" lvl="1" indent="-457200">
              <a:spcAft>
                <a:spcPts val="1800"/>
              </a:spcAft>
            </a:pPr>
            <a:r>
              <a:rPr lang="en-US" sz="3600" b="1" dirty="0">
                <a:solidFill>
                  <a:srgbClr val="67748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Take a deep breath and allow yourself to understand the situation</a:t>
            </a:r>
            <a:endParaRPr lang="en-US" sz="3600" b="1" dirty="0">
              <a:solidFill>
                <a:srgbClr val="677480"/>
              </a:solidFill>
              <a:effectLst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457200" indent="-457200">
              <a:spcBef>
                <a:spcPts val="0"/>
              </a:spcBef>
              <a:spcAft>
                <a:spcPts val="1800"/>
              </a:spcAft>
            </a:pPr>
            <a:r>
              <a:rPr lang="en-US" sz="3600" b="1" dirty="0">
                <a:solidFill>
                  <a:srgbClr val="67748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</a:t>
            </a:r>
            <a:r>
              <a:rPr lang="en-US" sz="3600" b="1" dirty="0">
                <a:solidFill>
                  <a:srgbClr val="677480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ely on your training</a:t>
            </a:r>
          </a:p>
          <a:p>
            <a:pPr marL="457200" indent="-457200">
              <a:spcBef>
                <a:spcPts val="0"/>
              </a:spcBef>
              <a:spcAft>
                <a:spcPts val="1800"/>
              </a:spcAft>
            </a:pPr>
            <a:r>
              <a:rPr lang="en-US" sz="3600" b="1" dirty="0">
                <a:solidFill>
                  <a:srgbClr val="677480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Help keep others safe</a:t>
            </a:r>
          </a:p>
          <a:p>
            <a:pPr marL="457200" indent="-457200">
              <a:spcBef>
                <a:spcPts val="0"/>
              </a:spcBef>
              <a:spcAft>
                <a:spcPts val="1800"/>
              </a:spcAft>
            </a:pPr>
            <a:r>
              <a:rPr lang="en-US" sz="3600" b="1" dirty="0">
                <a:solidFill>
                  <a:srgbClr val="67748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Sharing</a:t>
            </a:r>
            <a:r>
              <a:rPr lang="en-US" sz="3600" b="1" dirty="0">
                <a:solidFill>
                  <a:srgbClr val="677480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information helps save lives</a:t>
            </a: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2283863105"/>
      </p:ext>
    </p:extLst>
  </p:cSld>
  <p:clrMapOvr>
    <a:masterClrMapping/>
  </p:clrMapOvr>
  <p:transition>
    <p:fade thruBlk="1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F90035-5354-FEA1-29C7-C1CC16D6EA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194" y="215602"/>
            <a:ext cx="8229611" cy="709265"/>
          </a:xfrm>
        </p:spPr>
        <p:txBody>
          <a:bodyPr anchor="t"/>
          <a:lstStyle/>
          <a:p>
            <a:pPr algn="ctr"/>
            <a:r>
              <a:rPr lang="en-US" sz="4400" b="1" dirty="0">
                <a:solidFill>
                  <a:srgbClr val="2185C5"/>
                </a:solidFill>
              </a:rPr>
              <a:t>External Communications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C72A65C-C6AC-02F1-3FE4-913C064328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91599" y="1095200"/>
            <a:ext cx="9808800" cy="5380735"/>
          </a:xfrm>
        </p:spPr>
        <p:txBody>
          <a:bodyPr/>
          <a:lstStyle/>
          <a:p>
            <a:pPr marL="457200" indent="-457200">
              <a:spcBef>
                <a:spcPts val="0"/>
              </a:spcBef>
              <a:spcAft>
                <a:spcPts val="1800"/>
              </a:spcAft>
            </a:pPr>
            <a:r>
              <a:rPr lang="en-US" sz="3200" b="1" dirty="0">
                <a:solidFill>
                  <a:srgbClr val="67748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</a:t>
            </a:r>
            <a:r>
              <a:rPr lang="en-US" sz="3200" b="1" dirty="0">
                <a:solidFill>
                  <a:srgbClr val="677480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ommunications are crucial</a:t>
            </a:r>
          </a:p>
          <a:p>
            <a:pPr marL="457200" indent="-457200">
              <a:spcBef>
                <a:spcPts val="0"/>
              </a:spcBef>
              <a:spcAft>
                <a:spcPts val="1800"/>
              </a:spcAft>
            </a:pPr>
            <a:r>
              <a:rPr lang="en-US" sz="3200" b="1" dirty="0">
                <a:solidFill>
                  <a:srgbClr val="67748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Use the Regional Hospital Notification System (RHNS) to advise hospitals throughout the region and others</a:t>
            </a:r>
          </a:p>
          <a:p>
            <a:pPr marL="457200" indent="-457200">
              <a:spcBef>
                <a:spcPts val="0"/>
              </a:spcBef>
              <a:spcAft>
                <a:spcPts val="1800"/>
              </a:spcAft>
            </a:pPr>
            <a:r>
              <a:rPr lang="en-US" sz="3200" b="1" dirty="0">
                <a:solidFill>
                  <a:srgbClr val="67748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Diversion/Reroute</a:t>
            </a:r>
          </a:p>
          <a:p>
            <a:pPr marL="1066785" lvl="1" indent="-457200">
              <a:spcAft>
                <a:spcPts val="1800"/>
              </a:spcAft>
            </a:pPr>
            <a:r>
              <a:rPr lang="en-US" sz="3200" b="1" dirty="0">
                <a:solidFill>
                  <a:srgbClr val="67748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Use “Lockdown” in situations where the ED is completely shut down to EMS</a:t>
            </a:r>
          </a:p>
        </p:txBody>
      </p:sp>
    </p:spTree>
    <p:extLst>
      <p:ext uri="{BB962C8B-B14F-4D97-AF65-F5344CB8AC3E}">
        <p14:creationId xmlns:p14="http://schemas.microsoft.com/office/powerpoint/2010/main" val="3119469154"/>
      </p:ext>
    </p:extLst>
  </p:cSld>
  <p:clrMapOvr>
    <a:masterClrMapping/>
  </p:clrMapOvr>
  <p:transition>
    <p:fade thruBlk="1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BA0F12-74BE-106C-2BBE-1CFE22DDB76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6962" y="1882600"/>
            <a:ext cx="11078076" cy="1546400"/>
          </a:xfrm>
        </p:spPr>
        <p:txBody>
          <a:bodyPr/>
          <a:lstStyle/>
          <a:p>
            <a:r>
              <a:rPr lang="en-US" b="1" dirty="0"/>
              <a:t>Local and Regional Efforts</a:t>
            </a:r>
          </a:p>
        </p:txBody>
      </p:sp>
    </p:spTree>
    <p:extLst>
      <p:ext uri="{BB962C8B-B14F-4D97-AF65-F5344CB8AC3E}">
        <p14:creationId xmlns:p14="http://schemas.microsoft.com/office/powerpoint/2010/main" val="1997924274"/>
      </p:ext>
    </p:extLst>
  </p:cSld>
  <p:clrMapOvr>
    <a:masterClrMapping/>
  </p:clrMapOvr>
  <p:transition>
    <p:fade thruBlk="1"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036143B5-C51C-4AAA-69DD-FD4CBC2EE2BC}"/>
              </a:ext>
            </a:extLst>
          </p:cNvPr>
          <p:cNvSpPr txBox="1">
            <a:spLocks/>
          </p:cNvSpPr>
          <p:nvPr/>
        </p:nvSpPr>
        <p:spPr>
          <a:xfrm>
            <a:off x="1126521" y="207364"/>
            <a:ext cx="9938957" cy="7092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Raleway"/>
              <a:buNone/>
              <a:defRPr sz="3200" b="0" i="0" u="none" strike="noStrike" cap="none">
                <a:solidFill>
                  <a:schemeClr val="accent6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Raleway"/>
              <a:buNone/>
              <a:defRPr sz="3200" b="0" i="0" u="none" strike="noStrike" cap="none">
                <a:solidFill>
                  <a:schemeClr val="accent6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Raleway"/>
              <a:buNone/>
              <a:defRPr sz="3200" b="0" i="0" u="none" strike="noStrike" cap="none">
                <a:solidFill>
                  <a:schemeClr val="accent6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Raleway"/>
              <a:buNone/>
              <a:defRPr sz="3200" b="0" i="0" u="none" strike="noStrike" cap="none">
                <a:solidFill>
                  <a:schemeClr val="accent6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Raleway"/>
              <a:buNone/>
              <a:defRPr sz="3200" b="0" i="0" u="none" strike="noStrike" cap="none">
                <a:solidFill>
                  <a:schemeClr val="accent6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Raleway"/>
              <a:buNone/>
              <a:defRPr sz="3200" b="0" i="0" u="none" strike="noStrike" cap="none">
                <a:solidFill>
                  <a:schemeClr val="accent6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Raleway"/>
              <a:buNone/>
              <a:defRPr sz="3200" b="0" i="0" u="none" strike="noStrike" cap="none">
                <a:solidFill>
                  <a:schemeClr val="accent6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Raleway"/>
              <a:buNone/>
              <a:defRPr sz="3200" b="0" i="0" u="none" strike="noStrike" cap="none">
                <a:solidFill>
                  <a:schemeClr val="accent6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Raleway"/>
              <a:buNone/>
              <a:defRPr sz="3200" b="0" i="0" u="none" strike="noStrike" cap="none">
                <a:solidFill>
                  <a:schemeClr val="accent6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pPr algn="ctr"/>
            <a:r>
              <a:rPr lang="en-US" sz="4400" b="1" dirty="0">
                <a:solidFill>
                  <a:srgbClr val="2185C5"/>
                </a:solidFill>
              </a:rPr>
              <a:t>Healthcare ASI Publications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C72A65C-C6AC-02F1-3FE4-913C064328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684108" y="1038837"/>
            <a:ext cx="6400799" cy="5469055"/>
          </a:xfrm>
        </p:spPr>
        <p:txBody>
          <a:bodyPr/>
          <a:lstStyle/>
          <a:p>
            <a:pPr indent="-457200">
              <a:spcBef>
                <a:spcPts val="0"/>
              </a:spcBef>
              <a:spcAft>
                <a:spcPts val="1800"/>
              </a:spcAft>
            </a:pPr>
            <a:r>
              <a:rPr lang="en-US" sz="2000" b="1" dirty="0">
                <a:solidFill>
                  <a:srgbClr val="677480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Tailor the flyers for your </a:t>
            </a:r>
            <a:r>
              <a:rPr lang="en-US" sz="2000" b="1" dirty="0">
                <a:solidFill>
                  <a:srgbClr val="67748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facility and post both</a:t>
            </a:r>
          </a:p>
          <a:p>
            <a:pPr indent="-457200">
              <a:spcBef>
                <a:spcPts val="0"/>
              </a:spcBef>
              <a:spcAft>
                <a:spcPts val="1800"/>
              </a:spcAft>
            </a:pPr>
            <a:r>
              <a:rPr lang="en-US" sz="2000" b="1" dirty="0">
                <a:solidFill>
                  <a:srgbClr val="67748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Add facility name at the top and c</a:t>
            </a:r>
            <a:r>
              <a:rPr lang="en-US" sz="2000" b="1" dirty="0">
                <a:solidFill>
                  <a:srgbClr val="677480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o-brand with your logo</a:t>
            </a:r>
          </a:p>
          <a:p>
            <a:pPr marR="0" lvl="0" indent="-457200">
              <a:spcBef>
                <a:spcPts val="0"/>
              </a:spcBef>
              <a:spcAft>
                <a:spcPts val="1800"/>
              </a:spcAft>
            </a:pPr>
            <a:r>
              <a:rPr lang="en-US" sz="2000" b="1" dirty="0">
                <a:solidFill>
                  <a:srgbClr val="677480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Use in clinics, physician’s offices, urgent cares, public </a:t>
            </a:r>
            <a:r>
              <a:rPr lang="en-US" sz="2000" b="1" dirty="0">
                <a:solidFill>
                  <a:srgbClr val="67748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health and o</a:t>
            </a:r>
            <a:r>
              <a:rPr lang="en-US" sz="2000" b="1" dirty="0">
                <a:solidFill>
                  <a:srgbClr val="677480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ther healthcare locations (delete the word “Hospital”)</a:t>
            </a:r>
          </a:p>
          <a:p>
            <a:pPr marR="0" lvl="0" indent="-457200">
              <a:spcBef>
                <a:spcPts val="0"/>
              </a:spcBef>
              <a:spcAft>
                <a:spcPts val="1800"/>
              </a:spcAft>
            </a:pPr>
            <a:r>
              <a:rPr lang="en-US" sz="2000" b="1" dirty="0">
                <a:solidFill>
                  <a:srgbClr val="677480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Add the phone number for your facility’s security since they will be the fastest response</a:t>
            </a:r>
            <a:endParaRPr lang="en-US" sz="2000" b="1" dirty="0">
              <a:solidFill>
                <a:srgbClr val="677480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lvl="1" indent="-457200">
              <a:spcAft>
                <a:spcPts val="1800"/>
              </a:spcAft>
            </a:pPr>
            <a:r>
              <a:rPr lang="en-US" sz="2000" b="1" dirty="0">
                <a:solidFill>
                  <a:srgbClr val="677480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If your facility does not have armed law enforcement, remove that line so that personnel immediately call 911</a:t>
            </a:r>
          </a:p>
          <a:p>
            <a:pPr indent="-457200">
              <a:spcBef>
                <a:spcPts val="0"/>
              </a:spcBef>
              <a:spcAft>
                <a:spcPts val="1800"/>
              </a:spcAft>
            </a:pPr>
            <a:r>
              <a:rPr lang="en-US" sz="2000" b="1" dirty="0">
                <a:solidFill>
                  <a:srgbClr val="677480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Add any special instructions for using 911 from work phones (e.g., dialing 9 first)</a:t>
            </a:r>
            <a:endParaRPr lang="en-US" sz="2000" b="1" dirty="0">
              <a:solidFill>
                <a:srgbClr val="677480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C869542-854A-18AC-70AF-54A4CDF37F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6782" y="1261259"/>
            <a:ext cx="3283682" cy="4248080"/>
          </a:xfrm>
          <a:prstGeom prst="rect">
            <a:avLst/>
          </a:prstGeom>
          <a:ln w="28575">
            <a:solidFill>
              <a:schemeClr val="tx2">
                <a:lumMod val="10000"/>
              </a:schemeClr>
            </a:solidFill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7510DC7-77AF-86EF-74B8-0E275853417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48929" y="2019218"/>
            <a:ext cx="3283682" cy="4244616"/>
          </a:xfrm>
          <a:prstGeom prst="rect">
            <a:avLst/>
          </a:prstGeom>
          <a:ln w="28575">
            <a:solidFill>
              <a:schemeClr val="tx2">
                <a:lumMod val="1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872440416"/>
      </p:ext>
    </p:extLst>
  </p:cSld>
  <p:clrMapOvr>
    <a:masterClrMapping/>
  </p:clrMapOvr>
  <p:transition>
    <p:fade thruBlk="1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F90035-5354-FEA1-29C7-C1CC16D6EA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2362" y="197765"/>
            <a:ext cx="10407276" cy="709265"/>
          </a:xfrm>
        </p:spPr>
        <p:txBody>
          <a:bodyPr anchor="t"/>
          <a:lstStyle/>
          <a:p>
            <a:pPr algn="ctr"/>
            <a:r>
              <a:rPr lang="en-US" sz="4400" b="1" dirty="0">
                <a:solidFill>
                  <a:srgbClr val="2185C5"/>
                </a:solidFill>
              </a:rPr>
              <a:t>Hospitals Are Providing Trainings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AD79348D-B0B0-4484-AB92-F55684231E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6076" y="120272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CD1CE189-002B-F339-EF62-EC616FD555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026" name="Picture 1">
            <a:extLst>
              <a:ext uri="{FF2B5EF4-FFF2-40B4-BE49-F238E27FC236}">
                <a16:creationId xmlns:a16="http://schemas.microsoft.com/office/drawing/2014/main" id="{90D54359-020D-128E-5AE1-B9734763A03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12" b="702"/>
          <a:stretch/>
        </p:blipFill>
        <p:spPr bwMode="auto">
          <a:xfrm>
            <a:off x="626076" y="2203507"/>
            <a:ext cx="3362003" cy="4265087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88F31A7-D6E8-4871-900E-D24E666EF31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18906" y="2976884"/>
            <a:ext cx="4359988" cy="3269991"/>
          </a:xfrm>
          <a:prstGeom prst="rect">
            <a:avLst/>
          </a:prstGeom>
          <a:ln w="28575">
            <a:solidFill>
              <a:schemeClr val="tx2">
                <a:lumMod val="10000"/>
              </a:schemeClr>
            </a:solidFill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0136B10-59B9-A7E1-7540-3F394E9B3F7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78"/>
          <a:stretch/>
        </p:blipFill>
        <p:spPr bwMode="auto">
          <a:xfrm>
            <a:off x="3636336" y="1320397"/>
            <a:ext cx="3799203" cy="2385283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27BB7DA-D0FA-4EAC-8311-86B30C90A7D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84526" y="1315038"/>
            <a:ext cx="3215112" cy="2390642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688029973"/>
      </p:ext>
    </p:extLst>
  </p:cSld>
  <p:clrMapOvr>
    <a:masterClrMapping/>
  </p:clrMapOvr>
  <p:transition>
    <p:fade thruBlk="1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3" descr="P:\05-Strategic_Programs_and_Safety\WMD_Secure\Training, Exercises, Drills\RTF Exercises\Hospital\IMG_0003.jpg">
            <a:extLst>
              <a:ext uri="{FF2B5EF4-FFF2-40B4-BE49-F238E27FC236}">
                <a16:creationId xmlns:a16="http://schemas.microsoft.com/office/drawing/2014/main" id="{37A419F5-8C56-6950-BDB8-0A45780F72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4413" y="689000"/>
            <a:ext cx="3320396" cy="2253217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>
            <a:extLst>
              <a:ext uri="{FF2B5EF4-FFF2-40B4-BE49-F238E27FC236}">
                <a16:creationId xmlns:a16="http://schemas.microsoft.com/office/drawing/2014/main" id="{72D71CD5-4730-3D13-6FC4-38B7D1D46E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4412" y="3058340"/>
            <a:ext cx="3320396" cy="2342381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8002" name="Title 1">
            <a:extLst>
              <a:ext uri="{FF2B5EF4-FFF2-40B4-BE49-F238E27FC236}">
                <a16:creationId xmlns:a16="http://schemas.microsoft.com/office/drawing/2014/main" id="{0FBC8647-8BA2-C17C-420F-40DDADF78BB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9786" y="54001"/>
            <a:ext cx="7875022" cy="634999"/>
          </a:xfrm>
        </p:spPr>
        <p:txBody>
          <a:bodyPr/>
          <a:lstStyle/>
          <a:p>
            <a:pPr algn="ctr"/>
            <a:r>
              <a:rPr lang="en-US" b="1" dirty="0">
                <a:solidFill>
                  <a:srgbClr val="2185C5"/>
                </a:solidFill>
                <a:latin typeface="Raleway" pitchFamily="2" charset="0"/>
                <a:ea typeface="Lato" panose="020F0502020204030203" pitchFamily="34" charset="0"/>
                <a:cs typeface="Lato" panose="020F0502020204030203" pitchFamily="34" charset="0"/>
              </a:rPr>
              <a:t>Other Regional Trainings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9F82FA6-CFE2-2EF2-EF3E-3714981921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85" y="3774678"/>
            <a:ext cx="4427621" cy="29523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H:\New Dawn AAR\NewDawnPic002.JPG">
            <a:extLst>
              <a:ext uri="{FF2B5EF4-FFF2-40B4-BE49-F238E27FC236}">
                <a16:creationId xmlns:a16="http://schemas.microsoft.com/office/drawing/2014/main" id="{4A114184-98A6-A1FB-2F64-60316D29B98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032" b="12715"/>
          <a:stretch/>
        </p:blipFill>
        <p:spPr bwMode="auto">
          <a:xfrm>
            <a:off x="8034593" y="114479"/>
            <a:ext cx="4077622" cy="19614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 descr="H:\New Dawn AAR\NewDawnPic010.JPG">
            <a:extLst>
              <a:ext uri="{FF2B5EF4-FFF2-40B4-BE49-F238E27FC236}">
                <a16:creationId xmlns:a16="http://schemas.microsoft.com/office/drawing/2014/main" id="{887377B3-5741-AF2B-7EC5-ECC07C15A0E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984" b="6188"/>
          <a:stretch/>
        </p:blipFill>
        <p:spPr bwMode="auto">
          <a:xfrm>
            <a:off x="6357671" y="5521471"/>
            <a:ext cx="1597137" cy="8270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H:\New Dawn AAR\NewDawnPic008.JPG">
            <a:extLst>
              <a:ext uri="{FF2B5EF4-FFF2-40B4-BE49-F238E27FC236}">
                <a16:creationId xmlns:a16="http://schemas.microsoft.com/office/drawing/2014/main" id="{A3F4048B-CAD9-8D1D-25CA-E0A70BCAB5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85" y="689000"/>
            <a:ext cx="2253834" cy="30042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 descr="H:\New Dawn AAR\NewDawnPic007.JPG">
            <a:extLst>
              <a:ext uri="{FF2B5EF4-FFF2-40B4-BE49-F238E27FC236}">
                <a16:creationId xmlns:a16="http://schemas.microsoft.com/office/drawing/2014/main" id="{F42CA9A3-07E7-485C-1939-7F0EA0CF6C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3412" y="689001"/>
            <a:ext cx="2063994" cy="30042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3">
            <a:extLst>
              <a:ext uri="{FF2B5EF4-FFF2-40B4-BE49-F238E27FC236}">
                <a16:creationId xmlns:a16="http://schemas.microsoft.com/office/drawing/2014/main" id="{99093098-A931-4E1F-032A-957AC34D47B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87"/>
          <a:stretch/>
        </p:blipFill>
        <p:spPr bwMode="auto">
          <a:xfrm>
            <a:off x="4633970" y="5516844"/>
            <a:ext cx="1597137" cy="121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5">
            <a:extLst>
              <a:ext uri="{FF2B5EF4-FFF2-40B4-BE49-F238E27FC236}">
                <a16:creationId xmlns:a16="http://schemas.microsoft.com/office/drawing/2014/main" id="{FC8A09BB-76BC-8EF4-52C3-756DCB6C912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81" r="452" b="19797"/>
          <a:stretch/>
        </p:blipFill>
        <p:spPr bwMode="auto">
          <a:xfrm>
            <a:off x="8034593" y="2220333"/>
            <a:ext cx="4077622" cy="4128223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91503709"/>
      </p:ext>
    </p:extLst>
  </p:cSld>
  <p:clrMapOvr>
    <a:masterClrMapping/>
  </p:clrMapOvr>
  <p:transition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 descr="Go in there!”: People begged police to enter Uvalde school as gunman  rampaged for up to an hour | Salon.com">
            <a:extLst>
              <a:ext uri="{FF2B5EF4-FFF2-40B4-BE49-F238E27FC236}">
                <a16:creationId xmlns:a16="http://schemas.microsoft.com/office/drawing/2014/main" id="{40CC16DD-08DC-909A-3656-90B00DE67D5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128" r="-2" b="7023"/>
          <a:stretch/>
        </p:blipFill>
        <p:spPr bwMode="auto">
          <a:xfrm>
            <a:off x="102934" y="107659"/>
            <a:ext cx="4156246" cy="22681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Uvalde school police chief says he's still cooperating with DPS  investigation">
            <a:extLst>
              <a:ext uri="{FF2B5EF4-FFF2-40B4-BE49-F238E27FC236}">
                <a16:creationId xmlns:a16="http://schemas.microsoft.com/office/drawing/2014/main" id="{37329824-6C5F-C89C-C652-C81826C69A2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711" t="18007" r="2" b="40633"/>
          <a:stretch/>
        </p:blipFill>
        <p:spPr bwMode="auto">
          <a:xfrm>
            <a:off x="102934" y="2425777"/>
            <a:ext cx="3861838" cy="1442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Officers could have stopped Uvalde school shooter three minutes after he  entered school, Texas public safety chief testifies - CBS News">
            <a:extLst>
              <a:ext uri="{FF2B5EF4-FFF2-40B4-BE49-F238E27FC236}">
                <a16:creationId xmlns:a16="http://schemas.microsoft.com/office/drawing/2014/main" id="{A9D3E04D-DEFD-BFA9-B470-6D2D0278290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518" b="64"/>
          <a:stretch/>
        </p:blipFill>
        <p:spPr bwMode="auto">
          <a:xfrm>
            <a:off x="4379496" y="89953"/>
            <a:ext cx="4812630" cy="22101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A police car with a person standing next to it&#10;&#10;Description automatically generated with low confidence">
            <a:extLst>
              <a:ext uri="{FF2B5EF4-FFF2-40B4-BE49-F238E27FC236}">
                <a16:creationId xmlns:a16="http://schemas.microsoft.com/office/drawing/2014/main" id="{F961868F-44EC-6FF4-C621-FC712D6C6093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497" r="2" b="5683"/>
          <a:stretch/>
        </p:blipFill>
        <p:spPr>
          <a:xfrm>
            <a:off x="4112077" y="2425777"/>
            <a:ext cx="2417059" cy="124099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E39B453-5F2D-9A56-4B28-3AE1E2610C37}"/>
              </a:ext>
            </a:extLst>
          </p:cNvPr>
          <p:cNvSpPr txBox="1"/>
          <p:nvPr/>
        </p:nvSpPr>
        <p:spPr>
          <a:xfrm>
            <a:off x="6594556" y="2408256"/>
            <a:ext cx="266104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C55A1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masis MT Pro Black" panose="020B0604020202020204" pitchFamily="18" charset="0"/>
              </a:rPr>
              <a:t>Uvalde, TX</a:t>
            </a:r>
          </a:p>
          <a:p>
            <a:pPr algn="ctr"/>
            <a:r>
              <a:rPr lang="en-US" sz="2400" dirty="0">
                <a:solidFill>
                  <a:srgbClr val="C55A1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masis MT Pro Black" panose="020B0604020202020204" pitchFamily="18" charset="0"/>
              </a:rPr>
              <a:t>School Shooting</a:t>
            </a:r>
          </a:p>
          <a:p>
            <a:pPr algn="ctr"/>
            <a:r>
              <a:rPr lang="en-US" sz="2400" dirty="0">
                <a:solidFill>
                  <a:srgbClr val="C55A1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masis MT Pro Black" panose="020B0604020202020204" pitchFamily="18" charset="0"/>
              </a:rPr>
              <a:t>May 24, 2022</a:t>
            </a:r>
          </a:p>
        </p:txBody>
      </p:sp>
      <p:pic>
        <p:nvPicPr>
          <p:cNvPr id="10" name="Picture 18" descr="Salvador Ramos: Everything we know about 18-year-old Texas school shooter |  The Independent">
            <a:extLst>
              <a:ext uri="{FF2B5EF4-FFF2-40B4-BE49-F238E27FC236}">
                <a16:creationId xmlns:a16="http://schemas.microsoft.com/office/drawing/2014/main" id="{99EFBBD3-6EA2-311F-72A8-776E453DFB3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39" r="16955"/>
          <a:stretch/>
        </p:blipFill>
        <p:spPr bwMode="auto">
          <a:xfrm>
            <a:off x="3684957" y="4926100"/>
            <a:ext cx="1624926" cy="18242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Innocence, Violence and the Mystery of Evil - WSJ">
            <a:extLst>
              <a:ext uri="{FF2B5EF4-FFF2-40B4-BE49-F238E27FC236}">
                <a16:creationId xmlns:a16="http://schemas.microsoft.com/office/drawing/2014/main" id="{D0FDD549-3F6E-FBC2-3F39-D6EACB81E8E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59" b="3665"/>
          <a:stretch/>
        </p:blipFill>
        <p:spPr bwMode="auto">
          <a:xfrm>
            <a:off x="7776513" y="3716733"/>
            <a:ext cx="4312553" cy="3037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B982AC49-09DD-9D87-3C67-35937485DB82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-278" t="-620" r="216" b="674"/>
          <a:stretch/>
        </p:blipFill>
        <p:spPr>
          <a:xfrm>
            <a:off x="102934" y="3949640"/>
            <a:ext cx="3461530" cy="2804243"/>
          </a:xfrm>
          <a:prstGeom prst="rect">
            <a:avLst/>
          </a:prstGeom>
        </p:spPr>
      </p:pic>
      <p:pic>
        <p:nvPicPr>
          <p:cNvPr id="1026" name="Picture 2" descr="Two Mothers Confront the Unimaginable in Uvalde | The New Yorker">
            <a:extLst>
              <a:ext uri="{FF2B5EF4-FFF2-40B4-BE49-F238E27FC236}">
                <a16:creationId xmlns:a16="http://schemas.microsoft.com/office/drawing/2014/main" id="{F3D4FAD8-2841-2924-FA1B-D4974AA760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0378" y="3716733"/>
            <a:ext cx="2171562" cy="3037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Eyewitness recalls Uvalde shooting, says sleepless nights have become the  norm">
            <a:extLst>
              <a:ext uri="{FF2B5EF4-FFF2-40B4-BE49-F238E27FC236}">
                <a16:creationId xmlns:a16="http://schemas.microsoft.com/office/drawing/2014/main" id="{7C885457-0256-CDE5-F5A6-F786D78E1F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12691" y="89953"/>
            <a:ext cx="2776375" cy="1857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Uvalde school shooting ends with 19 children, 2 adults dead | The Texas  Tribune">
            <a:extLst>
              <a:ext uri="{FF2B5EF4-FFF2-40B4-BE49-F238E27FC236}">
                <a16:creationId xmlns:a16="http://schemas.microsoft.com/office/drawing/2014/main" id="{05499977-6EF4-C962-E872-00D1FF156F7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8" r="3276"/>
          <a:stretch/>
        </p:blipFill>
        <p:spPr bwMode="auto">
          <a:xfrm>
            <a:off x="9321023" y="2055879"/>
            <a:ext cx="2768043" cy="1552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937D1702-4EA7-0B76-6D67-2916FD80DDB4}"/>
              </a:ext>
            </a:extLst>
          </p:cNvPr>
          <p:cNvSpPr txBox="1"/>
          <p:nvPr/>
        </p:nvSpPr>
        <p:spPr>
          <a:xfrm>
            <a:off x="3595415" y="3949640"/>
            <a:ext cx="18040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C55A1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masis MT Pro Black" panose="02040A04050005020304" pitchFamily="18" charset="0"/>
              </a:rPr>
              <a:t>21 Dead,</a:t>
            </a:r>
          </a:p>
          <a:p>
            <a:pPr algn="ctr"/>
            <a:r>
              <a:rPr lang="en-US" sz="2400" dirty="0">
                <a:solidFill>
                  <a:srgbClr val="C55A1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masis MT Pro Black" panose="02040A04050005020304" pitchFamily="18" charset="0"/>
              </a:rPr>
              <a:t>17 Injured</a:t>
            </a:r>
          </a:p>
        </p:txBody>
      </p:sp>
    </p:spTree>
    <p:extLst>
      <p:ext uri="{BB962C8B-B14F-4D97-AF65-F5344CB8AC3E}">
        <p14:creationId xmlns:p14="http://schemas.microsoft.com/office/powerpoint/2010/main" val="1899040156"/>
      </p:ext>
    </p:extLst>
  </p:cSld>
  <p:clrMapOvr>
    <a:masterClrMapping/>
  </p:clrMapOvr>
  <p:transition>
    <p:fade thruBlk="1"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>
            <a:extLst>
              <a:ext uri="{FF2B5EF4-FFF2-40B4-BE49-F238E27FC236}">
                <a16:creationId xmlns:a16="http://schemas.microsoft.com/office/drawing/2014/main" id="{B958A027-8F39-45C4-1C62-E12D790DECA9}"/>
              </a:ext>
            </a:extLst>
          </p:cNvPr>
          <p:cNvSpPr txBox="1">
            <a:spLocks/>
          </p:cNvSpPr>
          <p:nvPr/>
        </p:nvSpPr>
        <p:spPr>
          <a:xfrm>
            <a:off x="892362" y="197765"/>
            <a:ext cx="10407276" cy="709265"/>
          </a:xfrm>
          <a:prstGeom prst="rect">
            <a:avLst/>
          </a:prstGeom>
        </p:spPr>
        <p:txBody>
          <a:bodyPr anchor="t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4000" b="1" dirty="0">
                <a:solidFill>
                  <a:srgbClr val="2185C5"/>
                </a:solidFill>
                <a:latin typeface="Raleway" pitchFamily="2" charset="0"/>
              </a:rPr>
              <a:t>Collaborative Planning &amp; Response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70F886EC-EDA0-FE9A-179F-AEDC10DFC3B1}"/>
              </a:ext>
            </a:extLst>
          </p:cNvPr>
          <p:cNvGraphicFramePr>
            <a:graphicFrameLocks noGrp="1"/>
          </p:cNvGraphicFramePr>
          <p:nvPr>
            <p:ph idx="4294967295"/>
          </p:nvPr>
        </p:nvGraphicFramePr>
        <p:xfrm>
          <a:off x="3577279" y="701377"/>
          <a:ext cx="5037442" cy="46210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0" name="Title 1">
            <a:extLst>
              <a:ext uri="{FF2B5EF4-FFF2-40B4-BE49-F238E27FC236}">
                <a16:creationId xmlns:a16="http://schemas.microsoft.com/office/drawing/2014/main" id="{DFD17221-224F-FA96-1598-7AD00E816243}"/>
              </a:ext>
            </a:extLst>
          </p:cNvPr>
          <p:cNvSpPr txBox="1">
            <a:spLocks/>
          </p:cNvSpPr>
          <p:nvPr/>
        </p:nvSpPr>
        <p:spPr>
          <a:xfrm>
            <a:off x="1323474" y="5217123"/>
            <a:ext cx="9545052" cy="838200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Raleway"/>
              <a:buNone/>
              <a:defRPr sz="3200" b="0" i="0" u="none" strike="noStrike" cap="none">
                <a:solidFill>
                  <a:schemeClr val="accent6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Raleway"/>
              <a:buNone/>
              <a:defRPr sz="3200" b="0" i="0" u="none" strike="noStrike" cap="none">
                <a:solidFill>
                  <a:schemeClr val="accent6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Raleway"/>
              <a:buNone/>
              <a:defRPr sz="3200" b="0" i="0" u="none" strike="noStrike" cap="none">
                <a:solidFill>
                  <a:schemeClr val="accent6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Raleway"/>
              <a:buNone/>
              <a:defRPr sz="3200" b="0" i="0" u="none" strike="noStrike" cap="none">
                <a:solidFill>
                  <a:schemeClr val="accent6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Raleway"/>
              <a:buNone/>
              <a:defRPr sz="3200" b="0" i="0" u="none" strike="noStrike" cap="none">
                <a:solidFill>
                  <a:schemeClr val="accent6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Raleway"/>
              <a:buNone/>
              <a:defRPr sz="3200" b="0" i="0" u="none" strike="noStrike" cap="none">
                <a:solidFill>
                  <a:schemeClr val="accent6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Raleway"/>
              <a:buNone/>
              <a:defRPr sz="3200" b="0" i="0" u="none" strike="noStrike" cap="none">
                <a:solidFill>
                  <a:schemeClr val="accent6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Raleway"/>
              <a:buNone/>
              <a:defRPr sz="3200" b="0" i="0" u="none" strike="noStrike" cap="none">
                <a:solidFill>
                  <a:schemeClr val="accent6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Raleway"/>
              <a:buNone/>
              <a:defRPr sz="3200" b="0" i="0" u="none" strike="noStrike" cap="none">
                <a:solidFill>
                  <a:schemeClr val="accent6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pPr algn="ctr">
              <a:defRPr/>
            </a:pPr>
            <a:r>
              <a:rPr lang="en-US" sz="4800" b="1" i="1" dirty="0">
                <a:solidFill>
                  <a:srgbClr val="2185C5"/>
                </a:solidFill>
              </a:rPr>
              <a:t>We are </a:t>
            </a:r>
            <a:r>
              <a:rPr lang="en-US" sz="4800" b="1" i="1" u="sng" dirty="0">
                <a:solidFill>
                  <a:srgbClr val="2185C5"/>
                </a:solidFill>
              </a:rPr>
              <a:t>ALL</a:t>
            </a:r>
            <a:r>
              <a:rPr lang="en-US" sz="4800" b="1" i="1" dirty="0">
                <a:solidFill>
                  <a:srgbClr val="2185C5"/>
                </a:solidFill>
              </a:rPr>
              <a:t> in this together!</a:t>
            </a:r>
          </a:p>
        </p:txBody>
      </p:sp>
    </p:spTree>
  </p:cSld>
  <p:clrMapOvr>
    <a:masterClrMapping/>
  </p:clrMapOvr>
  <p:transition>
    <p:fade thruBlk="1"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2B529EAF-E04F-5547-555C-CAE3E32BC18E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251845" y="2636105"/>
            <a:ext cx="6076766" cy="2538437"/>
          </a:xfrm>
        </p:spPr>
        <p:txBody>
          <a:bodyPr anchor="b"/>
          <a:lstStyle/>
          <a:p>
            <a:pPr marL="76200" indent="0" algn="ctr">
              <a:buNone/>
            </a:pPr>
            <a:r>
              <a:rPr lang="en-US" sz="2800" b="1" dirty="0">
                <a:solidFill>
                  <a:srgbClr val="677480"/>
                </a:solidFill>
              </a:rPr>
              <a:t>SPM David Gerstner</a:t>
            </a:r>
            <a:br>
              <a:rPr lang="en-US" sz="2800" b="1" dirty="0">
                <a:solidFill>
                  <a:srgbClr val="677480"/>
                </a:solidFill>
              </a:rPr>
            </a:br>
            <a:r>
              <a:rPr lang="en-US" sz="2800" b="1" dirty="0">
                <a:solidFill>
                  <a:srgbClr val="677480"/>
                </a:solidFill>
              </a:rPr>
              <a:t>Regional Coordinator</a:t>
            </a:r>
            <a:br>
              <a:rPr lang="en-US" sz="2800" b="1" dirty="0">
                <a:solidFill>
                  <a:srgbClr val="677480"/>
                </a:solidFill>
              </a:rPr>
            </a:br>
            <a:r>
              <a:rPr lang="en-US" sz="2800" b="1" dirty="0">
                <a:solidFill>
                  <a:srgbClr val="677480"/>
                </a:solidFill>
              </a:rPr>
              <a:t>Dayton MMRS/RMRS</a:t>
            </a:r>
            <a:br>
              <a:rPr lang="en-US" sz="2800" b="1" dirty="0">
                <a:solidFill>
                  <a:srgbClr val="677480"/>
                </a:solidFill>
              </a:rPr>
            </a:br>
            <a:r>
              <a:rPr lang="en-US" sz="2800" b="1" dirty="0">
                <a:solidFill>
                  <a:srgbClr val="677480"/>
                </a:solidFill>
              </a:rPr>
              <a:t>Mumbai Committee Chair</a:t>
            </a:r>
            <a:br>
              <a:rPr lang="en-US" sz="2800" b="1" dirty="0">
                <a:solidFill>
                  <a:srgbClr val="677480"/>
                </a:solidFill>
              </a:rPr>
            </a:br>
            <a:r>
              <a:rPr lang="en-US" sz="2800" b="1" u="sng" dirty="0">
                <a:solidFill>
                  <a:srgbClr val="677480"/>
                </a:solidFill>
              </a:rPr>
              <a:t>david.gerstner@daytonohio.gov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7CB1CF1-1CF5-2721-652A-748E9D8999B5}"/>
              </a:ext>
            </a:extLst>
          </p:cNvPr>
          <p:cNvSpPr txBox="1"/>
          <p:nvPr/>
        </p:nvSpPr>
        <p:spPr>
          <a:xfrm>
            <a:off x="510746" y="325919"/>
            <a:ext cx="1117050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b="1" dirty="0">
                <a:solidFill>
                  <a:srgbClr val="2185C5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Thank you for helping keep our region safe!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13F88E15-3082-68D2-28CB-18DA5E4EB9BB}"/>
              </a:ext>
            </a:extLst>
          </p:cNvPr>
          <p:cNvSpPr txBox="1">
            <a:spLocks/>
          </p:cNvSpPr>
          <p:nvPr/>
        </p:nvSpPr>
        <p:spPr>
          <a:xfrm>
            <a:off x="5815912" y="2636105"/>
            <a:ext cx="6256046" cy="25384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81000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Lato"/>
              <a:buNone/>
              <a:defRPr sz="3200" b="1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81000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Lato"/>
              <a:buNone/>
              <a:defRPr sz="2400" b="1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81000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Lato"/>
              <a:buNone/>
              <a:defRPr sz="2400" b="1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81000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Lato"/>
              <a:buNone/>
              <a:defRPr sz="3200" b="1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81000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Lato"/>
              <a:buNone/>
              <a:defRPr sz="3200" b="1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81000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Lato"/>
              <a:buNone/>
              <a:defRPr sz="3200" b="1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81000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Lato"/>
              <a:buNone/>
              <a:defRPr sz="3200" b="1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81000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Lato"/>
              <a:buNone/>
              <a:defRPr sz="3200" b="1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81000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Lato"/>
              <a:buNone/>
              <a:defRPr sz="3200" b="1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r>
              <a:rPr lang="en-US" sz="2800" dirty="0">
                <a:solidFill>
                  <a:srgbClr val="677480"/>
                </a:solidFill>
              </a:rPr>
              <a:t>Mark Moore</a:t>
            </a:r>
          </a:p>
          <a:p>
            <a:r>
              <a:rPr lang="en-US" sz="2800" dirty="0">
                <a:solidFill>
                  <a:srgbClr val="677480"/>
                </a:solidFill>
              </a:rPr>
              <a:t>Corporate Director </a:t>
            </a:r>
            <a:br>
              <a:rPr lang="en-US" sz="2800" dirty="0">
                <a:solidFill>
                  <a:srgbClr val="677480"/>
                </a:solidFill>
              </a:rPr>
            </a:br>
            <a:r>
              <a:rPr lang="en-US" sz="2800" dirty="0">
                <a:solidFill>
                  <a:srgbClr val="677480"/>
                </a:solidFill>
              </a:rPr>
              <a:t>Protective &amp; Support Services</a:t>
            </a:r>
          </a:p>
          <a:p>
            <a:r>
              <a:rPr lang="en-US" sz="2800" dirty="0">
                <a:solidFill>
                  <a:srgbClr val="677480"/>
                </a:solidFill>
              </a:rPr>
              <a:t>Committee Training Workgroup Chair</a:t>
            </a:r>
            <a:br>
              <a:rPr lang="en-US" sz="2800" dirty="0">
                <a:solidFill>
                  <a:srgbClr val="677480"/>
                </a:solidFill>
              </a:rPr>
            </a:br>
            <a:r>
              <a:rPr lang="en-US" sz="2800" u="sng" dirty="0">
                <a:solidFill>
                  <a:srgbClr val="677480"/>
                </a:solidFill>
              </a:rPr>
              <a:t>moorem4@childrensdayton.org</a:t>
            </a:r>
          </a:p>
        </p:txBody>
      </p:sp>
      <p:pic>
        <p:nvPicPr>
          <p:cNvPr id="2061" name="Picture 13" descr="configurations | Dayton Children's">
            <a:extLst>
              <a:ext uri="{FF2B5EF4-FFF2-40B4-BE49-F238E27FC236}">
                <a16:creationId xmlns:a16="http://schemas.microsoft.com/office/drawing/2014/main" id="{A266A2A7-79C9-48E2-BF8C-8F9D3EE3BC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8883" y="5174542"/>
            <a:ext cx="5194862" cy="835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526B856-9E36-0EB5-B6E7-2702CCD2ECB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643" y="5193624"/>
            <a:ext cx="5585254" cy="832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540338"/>
      </p:ext>
    </p:extLst>
  </p:cSld>
  <p:clrMapOvr>
    <a:masterClrMapping/>
  </p:clrMapOvr>
  <p:transition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Picture 8" descr="Coroner IDs security guard killed in MVH shooting, inmate dead after  self-inflicted gunshot wound – WHIO TV 7 and WHIO Radio">
            <a:extLst>
              <a:ext uri="{FF2B5EF4-FFF2-40B4-BE49-F238E27FC236}">
                <a16:creationId xmlns:a16="http://schemas.microsoft.com/office/drawing/2014/main" id="{10E1A468-1826-CFA7-C156-C41862A497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701" y="3048000"/>
            <a:ext cx="4917451" cy="3688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RAW: OH: SHOOTING AT MIAMI VALLEY HOSPITAL | | kilgorenewsherald.com">
            <a:extLst>
              <a:ext uri="{FF2B5EF4-FFF2-40B4-BE49-F238E27FC236}">
                <a16:creationId xmlns:a16="http://schemas.microsoft.com/office/drawing/2014/main" id="{A9D07E46-4C72-D908-370A-DE888644DB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473" y="121911"/>
            <a:ext cx="4923678" cy="2769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3D8317F1-D624-F634-8DF4-C2F645AA018F}"/>
              </a:ext>
            </a:extLst>
          </p:cNvPr>
          <p:cNvSpPr txBox="1"/>
          <p:nvPr/>
        </p:nvSpPr>
        <p:spPr>
          <a:xfrm>
            <a:off x="5078151" y="361445"/>
            <a:ext cx="389168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masis MT Pro Black" panose="020B0604020202020204" pitchFamily="18" charset="0"/>
              </a:rPr>
              <a:t>Miami Valley Hospital</a:t>
            </a:r>
          </a:p>
          <a:p>
            <a:pPr algn="ctr"/>
            <a:r>
              <a:rPr lang="en-US" sz="2400" dirty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masis MT Pro Black" panose="020B0604020202020204" pitchFamily="18" charset="0"/>
              </a:rPr>
              <a:t>Murder-Suicide</a:t>
            </a:r>
          </a:p>
          <a:p>
            <a:pPr algn="ctr"/>
            <a:r>
              <a:rPr lang="en-US" sz="2400" dirty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masis MT Pro Black" panose="020B0604020202020204" pitchFamily="18" charset="0"/>
              </a:rPr>
              <a:t>June 1, 2022</a:t>
            </a:r>
          </a:p>
        </p:txBody>
      </p:sp>
      <p:pic>
        <p:nvPicPr>
          <p:cNvPr id="1026" name="Picture 2" descr="Security guard, inmate die after shooting at Miami Valley Hospital">
            <a:extLst>
              <a:ext uri="{FF2B5EF4-FFF2-40B4-BE49-F238E27FC236}">
                <a16:creationId xmlns:a16="http://schemas.microsoft.com/office/drawing/2014/main" id="{9BD95BCB-0A25-1FAE-7BA6-AF520C91DD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8323" y="1801309"/>
            <a:ext cx="6822976" cy="4547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Security guard, inmate die after shooting at Miami Valley Hospital">
            <a:extLst>
              <a:ext uri="{FF2B5EF4-FFF2-40B4-BE49-F238E27FC236}">
                <a16:creationId xmlns:a16="http://schemas.microsoft.com/office/drawing/2014/main" id="{8A2D331D-ABF9-6F90-49E3-A9FCDF96FD1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73" t="13040" r="-180" b="6350"/>
          <a:stretch/>
        </p:blipFill>
        <p:spPr bwMode="auto">
          <a:xfrm>
            <a:off x="8969832" y="121909"/>
            <a:ext cx="3067695" cy="15668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8613856"/>
      </p:ext>
    </p:extLst>
  </p:cSld>
  <p:clrMapOvr>
    <a:masterClrMapping/>
  </p:clrMapOvr>
  <p:transition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Tulsa shooting: Everything we know about the hospital gunman | The  Independent">
            <a:extLst>
              <a:ext uri="{FF2B5EF4-FFF2-40B4-BE49-F238E27FC236}">
                <a16:creationId xmlns:a16="http://schemas.microsoft.com/office/drawing/2014/main" id="{8C8F2655-A421-F180-353C-C73574035CF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86" r="20218"/>
          <a:stretch/>
        </p:blipFill>
        <p:spPr bwMode="auto">
          <a:xfrm>
            <a:off x="5575747" y="2534822"/>
            <a:ext cx="1478336" cy="14760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Oklahoma hospital shooting: 4 people killed, suspect dead, Tulsa police say">
            <a:extLst>
              <a:ext uri="{FF2B5EF4-FFF2-40B4-BE49-F238E27FC236}">
                <a16:creationId xmlns:a16="http://schemas.microsoft.com/office/drawing/2014/main" id="{68A18792-CAFC-E5C2-841E-93AD2618EF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1909" y="80208"/>
            <a:ext cx="4104239" cy="2312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Tulsa hospital shooting update: 4 dead, multiple injuries | 5newsonline.com">
            <a:extLst>
              <a:ext uri="{FF2B5EF4-FFF2-40B4-BE49-F238E27FC236}">
                <a16:creationId xmlns:a16="http://schemas.microsoft.com/office/drawing/2014/main" id="{0D577550-E9F1-5B8B-4F72-2AC09C1EA7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40057" y="80208"/>
            <a:ext cx="3455690" cy="19467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Tulsa mass shooting live updates: Gunman enters hospital, kills 4 and  injures miltiple people | Marca">
            <a:extLst>
              <a:ext uri="{FF2B5EF4-FFF2-40B4-BE49-F238E27FC236}">
                <a16:creationId xmlns:a16="http://schemas.microsoft.com/office/drawing/2014/main" id="{53FB82D1-9EA9-0479-7654-26713ACE423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" t="714" r="-28" b="14013"/>
          <a:stretch/>
        </p:blipFill>
        <p:spPr bwMode="auto">
          <a:xfrm>
            <a:off x="96250" y="2777429"/>
            <a:ext cx="3334114" cy="1606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4 victims, suspect dead after shooting at Tulsa medical complex">
            <a:extLst>
              <a:ext uri="{FF2B5EF4-FFF2-40B4-BE49-F238E27FC236}">
                <a16:creationId xmlns:a16="http://schemas.microsoft.com/office/drawing/2014/main" id="{F293F274-819E-9A15-9AC5-52E2D8EBC6E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13"/>
          <a:stretch/>
        </p:blipFill>
        <p:spPr bwMode="auto">
          <a:xfrm>
            <a:off x="3585448" y="4151384"/>
            <a:ext cx="3397243" cy="2626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4 killed in shooting at Tulsa hospital; gunman also dead, police say">
            <a:extLst>
              <a:ext uri="{FF2B5EF4-FFF2-40B4-BE49-F238E27FC236}">
                <a16:creationId xmlns:a16="http://schemas.microsoft.com/office/drawing/2014/main" id="{48AADBCB-DCBC-6094-DC5E-D8DAD3E5BD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50" y="4546964"/>
            <a:ext cx="3334115" cy="2230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 descr="4 killed in shooting at Tulsa medical building; shooter dead">
            <a:extLst>
              <a:ext uri="{FF2B5EF4-FFF2-40B4-BE49-F238E27FC236}">
                <a16:creationId xmlns:a16="http://schemas.microsoft.com/office/drawing/2014/main" id="{A0AE5401-41B8-160E-2910-1A49AED233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53" y="80210"/>
            <a:ext cx="4238988" cy="2534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E781A630-E891-4852-012A-411B6005493F}"/>
              </a:ext>
            </a:extLst>
          </p:cNvPr>
          <p:cNvSpPr txBox="1"/>
          <p:nvPr/>
        </p:nvSpPr>
        <p:spPr>
          <a:xfrm>
            <a:off x="3450135" y="2777429"/>
            <a:ext cx="21256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masis MT Pro Black" panose="020B0604020202020204" pitchFamily="18" charset="0"/>
              </a:rPr>
              <a:t>Tulsa, OK</a:t>
            </a:r>
          </a:p>
          <a:p>
            <a:pPr algn="ctr"/>
            <a:r>
              <a:rPr lang="en-US" sz="2400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masis MT Pro Black" panose="020B0604020202020204" pitchFamily="18" charset="0"/>
              </a:rPr>
              <a:t>Hospital ASI</a:t>
            </a:r>
          </a:p>
          <a:p>
            <a:pPr algn="ctr"/>
            <a:r>
              <a:rPr lang="en-US" sz="2400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masis MT Pro Black" panose="020B0604020202020204" pitchFamily="18" charset="0"/>
              </a:rPr>
              <a:t>June 1, 2022</a:t>
            </a:r>
          </a:p>
        </p:txBody>
      </p:sp>
      <p:pic>
        <p:nvPicPr>
          <p:cNvPr id="2066" name="Picture 18" descr="Tulsa, Oklahoma, hospital shooting: Gunman who killed 4 had been a patient  of a victim, police chief says - CNN">
            <a:extLst>
              <a:ext uri="{FF2B5EF4-FFF2-40B4-BE49-F238E27FC236}">
                <a16:creationId xmlns:a16="http://schemas.microsoft.com/office/drawing/2014/main" id="{069CF0B1-AD6F-9D93-9A43-653EDF4F410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51"/>
          <a:stretch/>
        </p:blipFill>
        <p:spPr bwMode="auto">
          <a:xfrm>
            <a:off x="7137774" y="4029164"/>
            <a:ext cx="4957973" cy="2318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8" name="Picture 20" descr="Victims named, police release motive in deadly Saint Francis shooting spree  | KTUL">
            <a:extLst>
              <a:ext uri="{FF2B5EF4-FFF2-40B4-BE49-F238E27FC236}">
                <a16:creationId xmlns:a16="http://schemas.microsoft.com/office/drawing/2014/main" id="{044E495A-5927-8472-121E-9764FEE137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3920" y="2123174"/>
            <a:ext cx="3201827" cy="1809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0" name="Picture 22" descr="5 killed in US hospital campus shooting - Chinadaily.com.cn">
            <a:extLst>
              <a:ext uri="{FF2B5EF4-FFF2-40B4-BE49-F238E27FC236}">
                <a16:creationId xmlns:a16="http://schemas.microsoft.com/office/drawing/2014/main" id="{841E97BA-D375-B6B1-183C-00A6590D4A3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9" t="44933" r="51616" b="16016"/>
          <a:stretch/>
        </p:blipFill>
        <p:spPr bwMode="auto">
          <a:xfrm>
            <a:off x="7137774" y="3021447"/>
            <a:ext cx="1648780" cy="912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167C5EAB-2156-875A-F853-F3406B8216E2}"/>
              </a:ext>
            </a:extLst>
          </p:cNvPr>
          <p:cNvSpPr txBox="1"/>
          <p:nvPr/>
        </p:nvSpPr>
        <p:spPr>
          <a:xfrm>
            <a:off x="7054083" y="2472969"/>
            <a:ext cx="1804009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2400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masis MT Pro Black" panose="02040A04050005020304" pitchFamily="18" charset="0"/>
              </a:rPr>
              <a:t>4 Dead</a:t>
            </a:r>
          </a:p>
        </p:txBody>
      </p:sp>
    </p:spTree>
    <p:extLst>
      <p:ext uri="{BB962C8B-B14F-4D97-AF65-F5344CB8AC3E}">
        <p14:creationId xmlns:p14="http://schemas.microsoft.com/office/powerpoint/2010/main" val="2081700059"/>
      </p:ext>
    </p:extLst>
  </p:cSld>
  <p:clrMapOvr>
    <a:masterClrMapping/>
  </p:clrMapOvr>
  <p:transition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48C1981-B195-E6D6-5A46-681B6B924C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76037" y="2906462"/>
            <a:ext cx="10639926" cy="3341938"/>
          </a:xfrm>
        </p:spPr>
        <p:txBody>
          <a:bodyPr/>
          <a:lstStyle/>
          <a:p>
            <a:pPr marL="101598" indent="0">
              <a:buNone/>
            </a:pPr>
            <a:r>
              <a:rPr lang="en-US" sz="3600" b="1" dirty="0"/>
              <a:t>We need to provide healthcare workers with reassurance about what is being done in our hospitals and reminders of actions to take in an Active Shooter Incident</a:t>
            </a:r>
          </a:p>
          <a:p>
            <a:pPr marL="101598" indent="0">
              <a:buNone/>
            </a:pPr>
            <a:r>
              <a:rPr lang="en-US" sz="3600" b="1" dirty="0"/>
              <a:t>- Nancy </a:t>
            </a:r>
            <a:r>
              <a:rPr lang="en-US" sz="3600" b="1" dirty="0" err="1"/>
              <a:t>Pook</a:t>
            </a:r>
            <a:r>
              <a:rPr lang="en-US" sz="3600" b="1" dirty="0"/>
              <a:t>, MD FACEP </a:t>
            </a:r>
          </a:p>
          <a:p>
            <a:pPr marL="101598" indent="0">
              <a:buNone/>
            </a:pP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4218629639"/>
      </p:ext>
    </p:extLst>
  </p:cSld>
  <p:clrMapOvr>
    <a:masterClrMapping/>
  </p:clrMapOvr>
  <p:transition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C72A65C-C6AC-02F1-3FE4-913C064328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93295" y="1224751"/>
            <a:ext cx="11205410" cy="4194314"/>
          </a:xfrm>
        </p:spPr>
        <p:txBody>
          <a:bodyPr anchor="ctr"/>
          <a:lstStyle/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4800" b="1" dirty="0">
                <a:solidFill>
                  <a:srgbClr val="677480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Law Enforcement throughout our region </a:t>
            </a:r>
            <a:r>
              <a:rPr lang="en-US" sz="4800" b="1" u="sng" dirty="0">
                <a:solidFill>
                  <a:srgbClr val="677480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including hospital law enforcement</a:t>
            </a:r>
            <a:r>
              <a:rPr lang="en-US" sz="4800" b="1" dirty="0">
                <a:solidFill>
                  <a:srgbClr val="677480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are trained and committed to aggressively respond to active shooter incidents.</a:t>
            </a:r>
          </a:p>
        </p:txBody>
      </p:sp>
    </p:spTree>
    <p:extLst>
      <p:ext uri="{BB962C8B-B14F-4D97-AF65-F5344CB8AC3E}">
        <p14:creationId xmlns:p14="http://schemas.microsoft.com/office/powerpoint/2010/main" val="2790718835"/>
      </p:ext>
    </p:extLst>
  </p:cSld>
  <p:clrMapOvr>
    <a:masterClrMapping/>
  </p:clrMapOvr>
  <p:transition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>
            <a:extLst>
              <a:ext uri="{FF2B5EF4-FFF2-40B4-BE49-F238E27FC236}">
                <a16:creationId xmlns:a16="http://schemas.microsoft.com/office/drawing/2014/main" id="{E781A630-E891-4852-012A-411B6005493F}"/>
              </a:ext>
            </a:extLst>
          </p:cNvPr>
          <p:cNvSpPr txBox="1"/>
          <p:nvPr/>
        </p:nvSpPr>
        <p:spPr>
          <a:xfrm>
            <a:off x="-25636" y="126321"/>
            <a:ext cx="612163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masis MT Pro Black" panose="020B0604020202020204" pitchFamily="18" charset="0"/>
              </a:rPr>
              <a:t>Premier Health Miami Valley Hospital</a:t>
            </a:r>
          </a:p>
          <a:p>
            <a:pPr algn="ctr"/>
            <a:r>
              <a:rPr lang="en-US" sz="2400" dirty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masis MT Pro Black" panose="020B0604020202020204" pitchFamily="18" charset="0"/>
              </a:rPr>
              <a:t>Murder-Suicide</a:t>
            </a:r>
          </a:p>
          <a:p>
            <a:pPr algn="ctr"/>
            <a:r>
              <a:rPr lang="en-US" sz="2400" dirty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masis MT Pro Black" panose="020B0604020202020204" pitchFamily="18" charset="0"/>
              </a:rPr>
              <a:t>(</a:t>
            </a:r>
            <a:r>
              <a:rPr lang="en-US" sz="2400" u="sng" dirty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masis MT Pro Black" panose="020B0604020202020204" pitchFamily="18" charset="0"/>
              </a:rPr>
              <a:t>Not an Active Shooter Incident)</a:t>
            </a:r>
            <a:endParaRPr lang="en-US" sz="2400" dirty="0">
              <a:solidFill>
                <a:schemeClr val="accent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masis MT Pro Black" panose="020B0604020202020204" pitchFamily="18" charset="0"/>
            </a:endParaRPr>
          </a:p>
          <a:p>
            <a:pPr algn="ctr"/>
            <a:r>
              <a:rPr lang="en-US" sz="2400" dirty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masis MT Pro Black" panose="020B0604020202020204" pitchFamily="18" charset="0"/>
              </a:rPr>
              <a:t>June 1, 2022</a:t>
            </a:r>
          </a:p>
        </p:txBody>
      </p:sp>
      <p:pic>
        <p:nvPicPr>
          <p:cNvPr id="1028" name="Picture 4" descr="Dayton Police have identified the man they say shot and killed a security guard before turning the gun on himself Wednesday at Miami Valley Hospital. (DPD photo)">
            <a:extLst>
              <a:ext uri="{FF2B5EF4-FFF2-40B4-BE49-F238E27FC236}">
                <a16:creationId xmlns:a16="http://schemas.microsoft.com/office/drawing/2014/main" id="{05CEBE25-D225-4DAB-F149-67732BD22E1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32" r="24032"/>
          <a:stretch/>
        </p:blipFill>
        <p:spPr bwMode="auto">
          <a:xfrm>
            <a:off x="4428038" y="1379339"/>
            <a:ext cx="960614" cy="1025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PHOTOS: Inmate, security guard die after shooting at Miami Valley Hospital">
            <a:extLst>
              <a:ext uri="{FF2B5EF4-FFF2-40B4-BE49-F238E27FC236}">
                <a16:creationId xmlns:a16="http://schemas.microsoft.com/office/drawing/2014/main" id="{ACA0228E-A420-9604-05C4-91BE3B891BB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535"/>
          <a:stretch/>
        </p:blipFill>
        <p:spPr bwMode="auto">
          <a:xfrm>
            <a:off x="6502258" y="3675369"/>
            <a:ext cx="5533434" cy="2673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PHOTOS: Inmate, security guard die after shooting at Miami Valley Hospital">
            <a:extLst>
              <a:ext uri="{FF2B5EF4-FFF2-40B4-BE49-F238E27FC236}">
                <a16:creationId xmlns:a16="http://schemas.microsoft.com/office/drawing/2014/main" id="{001A3463-1955-1E91-FA5D-72FC2A7410D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763" t="651" r="11645" b="990"/>
          <a:stretch/>
        </p:blipFill>
        <p:spPr bwMode="auto">
          <a:xfrm>
            <a:off x="154473" y="3675368"/>
            <a:ext cx="2030870" cy="3050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DPD: Surveillance video from inside MVH shows shooter pointing gun at people">
            <a:extLst>
              <a:ext uri="{FF2B5EF4-FFF2-40B4-BE49-F238E27FC236}">
                <a16:creationId xmlns:a16="http://schemas.microsoft.com/office/drawing/2014/main" id="{EA879A39-BAE8-B1A6-5F36-CCBBCE497B7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67" r="78" b="9127"/>
          <a:stretch/>
        </p:blipFill>
        <p:spPr bwMode="auto">
          <a:xfrm>
            <a:off x="154473" y="1695981"/>
            <a:ext cx="3819011" cy="18130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Warren County man identified as security guard killed in Ohio hospital  shooting">
            <a:extLst>
              <a:ext uri="{FF2B5EF4-FFF2-40B4-BE49-F238E27FC236}">
                <a16:creationId xmlns:a16="http://schemas.microsoft.com/office/drawing/2014/main" id="{44234BC3-7FB5-6408-A885-C32E805284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0959" y="126321"/>
            <a:ext cx="6004733" cy="3382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Coroner IDs security guard killed in MVH shooting, inmate dead after  self-inflicted gunshot wound">
            <a:extLst>
              <a:ext uri="{FF2B5EF4-FFF2-40B4-BE49-F238E27FC236}">
                <a16:creationId xmlns:a16="http://schemas.microsoft.com/office/drawing/2014/main" id="{D7E14989-2232-A390-E178-4816A35F30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9778" y="3675369"/>
            <a:ext cx="4048045" cy="3056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CFF4A1E4-A2D5-1B5B-4F93-78675A68EBEC}"/>
              </a:ext>
            </a:extLst>
          </p:cNvPr>
          <p:cNvSpPr txBox="1"/>
          <p:nvPr/>
        </p:nvSpPr>
        <p:spPr>
          <a:xfrm>
            <a:off x="3840105" y="2404582"/>
            <a:ext cx="219085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masis MT Pro Black" panose="020B0604020202020204" pitchFamily="18" charset="0"/>
              </a:rPr>
              <a:t>2 Dead</a:t>
            </a:r>
          </a:p>
          <a:p>
            <a:pPr algn="ctr"/>
            <a:r>
              <a:rPr lang="en-US" sz="2400" dirty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masis MT Pro Black" panose="020B0604020202020204" pitchFamily="18" charset="0"/>
              </a:rPr>
              <a:t>(including shooter)</a:t>
            </a:r>
          </a:p>
        </p:txBody>
      </p:sp>
    </p:spTree>
    <p:extLst>
      <p:ext uri="{BB962C8B-B14F-4D97-AF65-F5344CB8AC3E}">
        <p14:creationId xmlns:p14="http://schemas.microsoft.com/office/powerpoint/2010/main" val="2009222382"/>
      </p:ext>
    </p:extLst>
  </p:cSld>
  <p:clrMapOvr>
    <a:masterClrMapping/>
  </p:clrMapOvr>
  <p:transition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BA0F12-74BE-106C-2BBE-1CFE22DDB76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6962" y="1882600"/>
            <a:ext cx="11078076" cy="1546400"/>
          </a:xfrm>
        </p:spPr>
        <p:txBody>
          <a:bodyPr/>
          <a:lstStyle/>
          <a:p>
            <a:r>
              <a:rPr lang="en-US" b="1" dirty="0"/>
              <a:t>Prepare and Prevent</a:t>
            </a:r>
          </a:p>
        </p:txBody>
      </p:sp>
    </p:spTree>
    <p:extLst>
      <p:ext uri="{BB962C8B-B14F-4D97-AF65-F5344CB8AC3E}">
        <p14:creationId xmlns:p14="http://schemas.microsoft.com/office/powerpoint/2010/main" val="561751450"/>
      </p:ext>
    </p:extLst>
  </p:cSld>
  <p:clrMapOvr>
    <a:masterClrMapping/>
  </p:clrMapOvr>
  <p:transition>
    <p:fade thruBlk="1"/>
  </p:transition>
</p:sld>
</file>

<file path=ppt/theme/theme1.xml><?xml version="1.0" encoding="utf-8"?>
<a:theme xmlns:a="http://schemas.openxmlformats.org/drawingml/2006/main" name="Formal1">
  <a:themeElements>
    <a:clrScheme name="Custom 347">
      <a:dk1>
        <a:srgbClr val="677480"/>
      </a:dk1>
      <a:lt1>
        <a:srgbClr val="FFFFFF"/>
      </a:lt1>
      <a:dk2>
        <a:srgbClr val="2185C5"/>
      </a:dk2>
      <a:lt2>
        <a:srgbClr val="DEE2E6"/>
      </a:lt2>
      <a:accent1>
        <a:srgbClr val="2185C5"/>
      </a:accent1>
      <a:accent2>
        <a:srgbClr val="7ECEFD"/>
      </a:accent2>
      <a:accent3>
        <a:srgbClr val="F20253"/>
      </a:accent3>
      <a:accent4>
        <a:srgbClr val="FF9715"/>
      </a:accent4>
      <a:accent5>
        <a:srgbClr val="1C3AA9"/>
      </a:accent5>
      <a:accent6>
        <a:srgbClr val="97ABBC"/>
      </a:accent6>
      <a:hlink>
        <a:srgbClr val="2185C5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ormal1" id="{5AD7F958-29F3-4746-8DE6-07C674E950AB}" vid="{C371DA59-5B12-4484-ACB1-F3E5BDB5D96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3656</TotalTime>
  <Words>1248</Words>
  <Application>Microsoft Office PowerPoint</Application>
  <PresentationFormat>Widescreen</PresentationFormat>
  <Paragraphs>215</Paragraphs>
  <Slides>31</Slides>
  <Notes>30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7" baseType="lpstr">
      <vt:lpstr>Amasis MT Pro Black</vt:lpstr>
      <vt:lpstr>Arial</vt:lpstr>
      <vt:lpstr>Calibri</vt:lpstr>
      <vt:lpstr>Lato</vt:lpstr>
      <vt:lpstr>Raleway</vt:lpstr>
      <vt:lpstr>Formal1</vt:lpstr>
      <vt:lpstr>Healthcare &amp; Hospital Active Shooter Response and Prevention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Prepare and Prevent</vt:lpstr>
      <vt:lpstr>HCW Concerns and Communication</vt:lpstr>
      <vt:lpstr>Prepare and Prevent</vt:lpstr>
      <vt:lpstr>PowerPoint Presentation</vt:lpstr>
      <vt:lpstr>Prepare and Prevent</vt:lpstr>
      <vt:lpstr>Prepare and Prevent</vt:lpstr>
      <vt:lpstr>Response</vt:lpstr>
      <vt:lpstr>Response</vt:lpstr>
      <vt:lpstr>Run</vt:lpstr>
      <vt:lpstr>Run</vt:lpstr>
      <vt:lpstr>Hide</vt:lpstr>
      <vt:lpstr>Fight</vt:lpstr>
      <vt:lpstr>Communications During Incidents</vt:lpstr>
      <vt:lpstr>PowerPoint Presentation</vt:lpstr>
      <vt:lpstr>Duty to Care</vt:lpstr>
      <vt:lpstr>Other Steps During an ASI:</vt:lpstr>
      <vt:lpstr>External Communications</vt:lpstr>
      <vt:lpstr>Local and Regional Efforts</vt:lpstr>
      <vt:lpstr>PowerPoint Presentation</vt:lpstr>
      <vt:lpstr>Hospitals Are Providing Trainings</vt:lpstr>
      <vt:lpstr>Other Regional Trainings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Hospital Active Shooter Response and Prevention</dc:title>
  <dc:creator>Marsh, Jordan</dc:creator>
  <cp:lastModifiedBy>Marsh, Jordan</cp:lastModifiedBy>
  <cp:revision>153</cp:revision>
  <cp:lastPrinted>2022-07-11T16:59:00Z</cp:lastPrinted>
  <dcterms:created xsi:type="dcterms:W3CDTF">2022-07-01T20:22:56Z</dcterms:created>
  <dcterms:modified xsi:type="dcterms:W3CDTF">2022-10-31T21:45:33Z</dcterms:modified>
</cp:coreProperties>
</file>