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4"/>
  </p:notesMasterIdLst>
  <p:handoutMasterIdLst>
    <p:handoutMasterId r:id="rId55"/>
  </p:handoutMasterIdLst>
  <p:sldIdLst>
    <p:sldId id="256" r:id="rId2"/>
    <p:sldId id="316" r:id="rId3"/>
    <p:sldId id="545" r:id="rId4"/>
    <p:sldId id="440" r:id="rId5"/>
    <p:sldId id="464" r:id="rId6"/>
    <p:sldId id="522" r:id="rId7"/>
    <p:sldId id="465" r:id="rId8"/>
    <p:sldId id="523" r:id="rId9"/>
    <p:sldId id="525" r:id="rId10"/>
    <p:sldId id="524" r:id="rId11"/>
    <p:sldId id="528" r:id="rId12"/>
    <p:sldId id="526" r:id="rId13"/>
    <p:sldId id="527" r:id="rId14"/>
    <p:sldId id="514" r:id="rId15"/>
    <p:sldId id="478" r:id="rId16"/>
    <p:sldId id="541" r:id="rId17"/>
    <p:sldId id="482" r:id="rId18"/>
    <p:sldId id="530" r:id="rId19"/>
    <p:sldId id="483" r:id="rId20"/>
    <p:sldId id="480" r:id="rId21"/>
    <p:sldId id="479" r:id="rId22"/>
    <p:sldId id="515" r:id="rId23"/>
    <p:sldId id="488" r:id="rId24"/>
    <p:sldId id="490" r:id="rId25"/>
    <p:sldId id="489" r:id="rId26"/>
    <p:sldId id="517" r:id="rId27"/>
    <p:sldId id="531" r:id="rId28"/>
    <p:sldId id="546" r:id="rId29"/>
    <p:sldId id="494" r:id="rId30"/>
    <p:sldId id="495" r:id="rId31"/>
    <p:sldId id="496" r:id="rId32"/>
    <p:sldId id="497" r:id="rId33"/>
    <p:sldId id="529" r:id="rId34"/>
    <p:sldId id="518" r:id="rId35"/>
    <p:sldId id="505" r:id="rId36"/>
    <p:sldId id="509" r:id="rId37"/>
    <p:sldId id="507" r:id="rId38"/>
    <p:sldId id="506" r:id="rId39"/>
    <p:sldId id="504" r:id="rId40"/>
    <p:sldId id="519" r:id="rId41"/>
    <p:sldId id="534" r:id="rId42"/>
    <p:sldId id="386" r:id="rId43"/>
    <p:sldId id="542" r:id="rId44"/>
    <p:sldId id="536" r:id="rId45"/>
    <p:sldId id="547" r:id="rId46"/>
    <p:sldId id="548" r:id="rId47"/>
    <p:sldId id="543" r:id="rId48"/>
    <p:sldId id="539" r:id="rId49"/>
    <p:sldId id="549" r:id="rId50"/>
    <p:sldId id="520" r:id="rId51"/>
    <p:sldId id="544" r:id="rId52"/>
    <p:sldId id="320"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gerstner" initials="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10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152FF-FCB5-49DE-A918-753332896833}" type="doc">
      <dgm:prSet loTypeId="urn:microsoft.com/office/officeart/2005/8/layout/venn1" loCatId="relationship" qsTypeId="urn:microsoft.com/office/officeart/2005/8/quickstyle/simple1" qsCatId="simple" csTypeId="urn:microsoft.com/office/officeart/2005/8/colors/colorful1#1" csCatId="colorful" phldr="1"/>
      <dgm:spPr/>
    </dgm:pt>
    <dgm:pt modelId="{930CFE80-9C0B-49E7-9B43-BDCD8FCF94C7}">
      <dgm:prSet phldrT="[Text]"/>
      <dgm:spPr/>
      <dgm:t>
        <a:bodyPr/>
        <a:lstStyle/>
        <a:p>
          <a:r>
            <a:rPr lang="en-US" b="1" dirty="0" smtClean="0"/>
            <a:t>DMMRS</a:t>
          </a:r>
        </a:p>
      </dgm:t>
    </dgm:pt>
    <dgm:pt modelId="{2CB619B0-732F-4AC0-9C14-DA7FB6BC4013}" type="parTrans" cxnId="{4924C33F-F822-4087-B7B3-E2F7AC983824}">
      <dgm:prSet/>
      <dgm:spPr/>
      <dgm:t>
        <a:bodyPr/>
        <a:lstStyle/>
        <a:p>
          <a:endParaRPr lang="en-US"/>
        </a:p>
      </dgm:t>
    </dgm:pt>
    <dgm:pt modelId="{1176B575-7970-46AD-ACF4-E917858E8208}" type="sibTrans" cxnId="{4924C33F-F822-4087-B7B3-E2F7AC983824}">
      <dgm:prSet/>
      <dgm:spPr/>
      <dgm:t>
        <a:bodyPr/>
        <a:lstStyle/>
        <a:p>
          <a:endParaRPr lang="en-US"/>
        </a:p>
      </dgm:t>
    </dgm:pt>
    <dgm:pt modelId="{E078BC8F-228D-4E6E-8E1D-E52792CB574A}">
      <dgm:prSet phldrT="[Text]"/>
      <dgm:spPr/>
      <dgm:t>
        <a:bodyPr/>
        <a:lstStyle/>
        <a:p>
          <a:r>
            <a:rPr lang="en-US" b="1" dirty="0" smtClean="0"/>
            <a:t>Public Health</a:t>
          </a:r>
          <a:endParaRPr lang="en-US" b="1" dirty="0"/>
        </a:p>
      </dgm:t>
    </dgm:pt>
    <dgm:pt modelId="{0251A269-D18B-4E46-A047-71D3739833DC}" type="parTrans" cxnId="{194DDC63-0121-470F-BF12-3066AB19F145}">
      <dgm:prSet/>
      <dgm:spPr/>
      <dgm:t>
        <a:bodyPr/>
        <a:lstStyle/>
        <a:p>
          <a:endParaRPr lang="en-US"/>
        </a:p>
      </dgm:t>
    </dgm:pt>
    <dgm:pt modelId="{5C3ABA06-940F-4702-82CE-DDA780EFE74F}" type="sibTrans" cxnId="{194DDC63-0121-470F-BF12-3066AB19F145}">
      <dgm:prSet/>
      <dgm:spPr/>
      <dgm:t>
        <a:bodyPr/>
        <a:lstStyle/>
        <a:p>
          <a:endParaRPr lang="en-US"/>
        </a:p>
      </dgm:t>
    </dgm:pt>
    <dgm:pt modelId="{EA820211-8EE2-41DC-9370-DD2527058E92}">
      <dgm:prSet phldrT="[Text]"/>
      <dgm:spPr/>
      <dgm:t>
        <a:bodyPr/>
        <a:lstStyle/>
        <a:p>
          <a:r>
            <a:rPr lang="en-US" b="1" dirty="0" smtClean="0"/>
            <a:t>Fire, EMS, Law Enforcement, EMA</a:t>
          </a:r>
          <a:endParaRPr lang="en-US" b="1" dirty="0"/>
        </a:p>
      </dgm:t>
    </dgm:pt>
    <dgm:pt modelId="{F895F877-AD9D-446B-8E7C-B9CD0FDF3046}" type="parTrans" cxnId="{0A3BE531-EB70-40DD-9BDD-C387176D5514}">
      <dgm:prSet/>
      <dgm:spPr/>
      <dgm:t>
        <a:bodyPr/>
        <a:lstStyle/>
        <a:p>
          <a:endParaRPr lang="en-US"/>
        </a:p>
      </dgm:t>
    </dgm:pt>
    <dgm:pt modelId="{FDB9CE72-C115-494B-8B22-71A3567A8851}" type="sibTrans" cxnId="{0A3BE531-EB70-40DD-9BDD-C387176D5514}">
      <dgm:prSet/>
      <dgm:spPr/>
      <dgm:t>
        <a:bodyPr/>
        <a:lstStyle/>
        <a:p>
          <a:endParaRPr lang="en-US"/>
        </a:p>
      </dgm:t>
    </dgm:pt>
    <dgm:pt modelId="{DB8FF654-3C99-4EC3-A79A-BEE64CB78506}">
      <dgm:prSet phldrT="[Text]"/>
      <dgm:spPr/>
      <dgm:t>
        <a:bodyPr/>
        <a:lstStyle/>
        <a:p>
          <a:r>
            <a:rPr lang="en-US" b="1" dirty="0" smtClean="0"/>
            <a:t>Hospitals (GDAHA)</a:t>
          </a:r>
          <a:endParaRPr lang="en-US" b="1" dirty="0"/>
        </a:p>
      </dgm:t>
    </dgm:pt>
    <dgm:pt modelId="{F168A050-2257-4EE6-AE59-F7C80F04D99F}" type="parTrans" cxnId="{8D1D6E9A-35D8-4771-AA9C-EA3A576AE103}">
      <dgm:prSet/>
      <dgm:spPr/>
      <dgm:t>
        <a:bodyPr/>
        <a:lstStyle/>
        <a:p>
          <a:endParaRPr lang="en-US"/>
        </a:p>
      </dgm:t>
    </dgm:pt>
    <dgm:pt modelId="{463707A9-F889-46DD-9DC0-25CF055E691B}" type="sibTrans" cxnId="{8D1D6E9A-35D8-4771-AA9C-EA3A576AE103}">
      <dgm:prSet/>
      <dgm:spPr/>
      <dgm:t>
        <a:bodyPr/>
        <a:lstStyle/>
        <a:p>
          <a:endParaRPr lang="en-US"/>
        </a:p>
      </dgm:t>
    </dgm:pt>
    <dgm:pt modelId="{56EDA6D3-2DEC-4187-B3A0-5280CD1EFBF9}" type="pres">
      <dgm:prSet presAssocID="{E33152FF-FCB5-49DE-A918-753332896833}" presName="compositeShape" presStyleCnt="0">
        <dgm:presLayoutVars>
          <dgm:chMax val="7"/>
          <dgm:dir/>
          <dgm:resizeHandles val="exact"/>
        </dgm:presLayoutVars>
      </dgm:prSet>
      <dgm:spPr/>
    </dgm:pt>
    <dgm:pt modelId="{09FFCC41-F6C7-446D-8198-249A9BD98E63}" type="pres">
      <dgm:prSet presAssocID="{930CFE80-9C0B-49E7-9B43-BDCD8FCF94C7}" presName="circ1" presStyleLbl="vennNode1" presStyleIdx="0" presStyleCnt="4" custLinFactNeighborX="1094" custLinFactNeighborY="6969"/>
      <dgm:spPr/>
      <dgm:t>
        <a:bodyPr/>
        <a:lstStyle/>
        <a:p>
          <a:endParaRPr lang="en-US"/>
        </a:p>
      </dgm:t>
    </dgm:pt>
    <dgm:pt modelId="{C6FFFC6D-6275-44A7-82E5-D3DF125BDAA9}" type="pres">
      <dgm:prSet presAssocID="{930CFE80-9C0B-49E7-9B43-BDCD8FCF94C7}" presName="circ1Tx" presStyleLbl="revTx" presStyleIdx="0" presStyleCnt="0">
        <dgm:presLayoutVars>
          <dgm:chMax val="0"/>
          <dgm:chPref val="0"/>
          <dgm:bulletEnabled val="1"/>
        </dgm:presLayoutVars>
      </dgm:prSet>
      <dgm:spPr/>
      <dgm:t>
        <a:bodyPr/>
        <a:lstStyle/>
        <a:p>
          <a:endParaRPr lang="en-US"/>
        </a:p>
      </dgm:t>
    </dgm:pt>
    <dgm:pt modelId="{C32AF9E7-A7FA-4D51-B214-80E52E83169F}" type="pres">
      <dgm:prSet presAssocID="{E078BC8F-228D-4E6E-8E1D-E52792CB574A}" presName="circ2" presStyleLbl="vennNode1" presStyleIdx="1" presStyleCnt="4"/>
      <dgm:spPr/>
      <dgm:t>
        <a:bodyPr/>
        <a:lstStyle/>
        <a:p>
          <a:endParaRPr lang="en-US"/>
        </a:p>
      </dgm:t>
    </dgm:pt>
    <dgm:pt modelId="{F0761033-2EB5-4879-8A49-EE2F523B540E}" type="pres">
      <dgm:prSet presAssocID="{E078BC8F-228D-4E6E-8E1D-E52792CB574A}" presName="circ2Tx" presStyleLbl="revTx" presStyleIdx="0" presStyleCnt="0">
        <dgm:presLayoutVars>
          <dgm:chMax val="0"/>
          <dgm:chPref val="0"/>
          <dgm:bulletEnabled val="1"/>
        </dgm:presLayoutVars>
      </dgm:prSet>
      <dgm:spPr/>
      <dgm:t>
        <a:bodyPr/>
        <a:lstStyle/>
        <a:p>
          <a:endParaRPr lang="en-US"/>
        </a:p>
      </dgm:t>
    </dgm:pt>
    <dgm:pt modelId="{2BAD336B-160C-4C31-932C-2B8482310D2D}" type="pres">
      <dgm:prSet presAssocID="{EA820211-8EE2-41DC-9370-DD2527058E92}" presName="circ3" presStyleLbl="vennNode1" presStyleIdx="2" presStyleCnt="4" custLinFactNeighborX="-388" custLinFactNeighborY="-4428"/>
      <dgm:spPr/>
      <dgm:t>
        <a:bodyPr/>
        <a:lstStyle/>
        <a:p>
          <a:endParaRPr lang="en-US"/>
        </a:p>
      </dgm:t>
    </dgm:pt>
    <dgm:pt modelId="{8578211E-510B-400C-8A4B-BA6F07858A00}" type="pres">
      <dgm:prSet presAssocID="{EA820211-8EE2-41DC-9370-DD2527058E92}" presName="circ3Tx" presStyleLbl="revTx" presStyleIdx="0" presStyleCnt="0">
        <dgm:presLayoutVars>
          <dgm:chMax val="0"/>
          <dgm:chPref val="0"/>
          <dgm:bulletEnabled val="1"/>
        </dgm:presLayoutVars>
      </dgm:prSet>
      <dgm:spPr/>
      <dgm:t>
        <a:bodyPr/>
        <a:lstStyle/>
        <a:p>
          <a:endParaRPr lang="en-US"/>
        </a:p>
      </dgm:t>
    </dgm:pt>
    <dgm:pt modelId="{A72E8EA7-7F9B-414A-987F-DFC5F3899913}" type="pres">
      <dgm:prSet presAssocID="{DB8FF654-3C99-4EC3-A79A-BEE64CB78506}" presName="circ4" presStyleLbl="vennNode1" presStyleIdx="3" presStyleCnt="4"/>
      <dgm:spPr/>
      <dgm:t>
        <a:bodyPr/>
        <a:lstStyle/>
        <a:p>
          <a:endParaRPr lang="en-US"/>
        </a:p>
      </dgm:t>
    </dgm:pt>
    <dgm:pt modelId="{46E9CBFE-D8C7-4DA0-800E-CEC52FC18E8C}" type="pres">
      <dgm:prSet presAssocID="{DB8FF654-3C99-4EC3-A79A-BEE64CB78506}" presName="circ4Tx" presStyleLbl="revTx" presStyleIdx="0" presStyleCnt="0">
        <dgm:presLayoutVars>
          <dgm:chMax val="0"/>
          <dgm:chPref val="0"/>
          <dgm:bulletEnabled val="1"/>
        </dgm:presLayoutVars>
      </dgm:prSet>
      <dgm:spPr/>
      <dgm:t>
        <a:bodyPr/>
        <a:lstStyle/>
        <a:p>
          <a:endParaRPr lang="en-US"/>
        </a:p>
      </dgm:t>
    </dgm:pt>
  </dgm:ptLst>
  <dgm:cxnLst>
    <dgm:cxn modelId="{4924C33F-F822-4087-B7B3-E2F7AC983824}" srcId="{E33152FF-FCB5-49DE-A918-753332896833}" destId="{930CFE80-9C0B-49E7-9B43-BDCD8FCF94C7}" srcOrd="0" destOrd="0" parTransId="{2CB619B0-732F-4AC0-9C14-DA7FB6BC4013}" sibTransId="{1176B575-7970-46AD-ACF4-E917858E8208}"/>
    <dgm:cxn modelId="{B5497DE5-0B4F-460F-BDAE-D8BED71E9324}" type="presOf" srcId="{930CFE80-9C0B-49E7-9B43-BDCD8FCF94C7}" destId="{09FFCC41-F6C7-446D-8198-249A9BD98E63}" srcOrd="0" destOrd="0" presId="urn:microsoft.com/office/officeart/2005/8/layout/venn1"/>
    <dgm:cxn modelId="{87CD5C7A-EFDC-4106-9CE4-638DC16201CD}" type="presOf" srcId="{EA820211-8EE2-41DC-9370-DD2527058E92}" destId="{8578211E-510B-400C-8A4B-BA6F07858A00}" srcOrd="1" destOrd="0" presId="urn:microsoft.com/office/officeart/2005/8/layout/venn1"/>
    <dgm:cxn modelId="{BD262B9D-F3B7-49A8-AD8F-7614B028A14E}" type="presOf" srcId="{E078BC8F-228D-4E6E-8E1D-E52792CB574A}" destId="{F0761033-2EB5-4879-8A49-EE2F523B540E}" srcOrd="1" destOrd="0" presId="urn:microsoft.com/office/officeart/2005/8/layout/venn1"/>
    <dgm:cxn modelId="{8D1D6E9A-35D8-4771-AA9C-EA3A576AE103}" srcId="{E33152FF-FCB5-49DE-A918-753332896833}" destId="{DB8FF654-3C99-4EC3-A79A-BEE64CB78506}" srcOrd="3" destOrd="0" parTransId="{F168A050-2257-4EE6-AE59-F7C80F04D99F}" sibTransId="{463707A9-F889-46DD-9DC0-25CF055E691B}"/>
    <dgm:cxn modelId="{194DDC63-0121-470F-BF12-3066AB19F145}" srcId="{E33152FF-FCB5-49DE-A918-753332896833}" destId="{E078BC8F-228D-4E6E-8E1D-E52792CB574A}" srcOrd="1" destOrd="0" parTransId="{0251A269-D18B-4E46-A047-71D3739833DC}" sibTransId="{5C3ABA06-940F-4702-82CE-DDA780EFE74F}"/>
    <dgm:cxn modelId="{EB73335B-4E94-4C7F-9558-1006F36B27F0}" type="presOf" srcId="{930CFE80-9C0B-49E7-9B43-BDCD8FCF94C7}" destId="{C6FFFC6D-6275-44A7-82E5-D3DF125BDAA9}" srcOrd="1" destOrd="0" presId="urn:microsoft.com/office/officeart/2005/8/layout/venn1"/>
    <dgm:cxn modelId="{31B77AEE-4145-4386-AE60-95659E9D4817}" type="presOf" srcId="{EA820211-8EE2-41DC-9370-DD2527058E92}" destId="{2BAD336B-160C-4C31-932C-2B8482310D2D}" srcOrd="0" destOrd="0" presId="urn:microsoft.com/office/officeart/2005/8/layout/venn1"/>
    <dgm:cxn modelId="{B4AF33F0-BD36-4CF1-B5B0-E1882E9AB07D}" type="presOf" srcId="{E33152FF-FCB5-49DE-A918-753332896833}" destId="{56EDA6D3-2DEC-4187-B3A0-5280CD1EFBF9}" srcOrd="0" destOrd="0" presId="urn:microsoft.com/office/officeart/2005/8/layout/venn1"/>
    <dgm:cxn modelId="{E69A8D8E-33A1-4839-8428-9700EDB8D4EF}" type="presOf" srcId="{DB8FF654-3C99-4EC3-A79A-BEE64CB78506}" destId="{A72E8EA7-7F9B-414A-987F-DFC5F3899913}" srcOrd="0" destOrd="0" presId="urn:microsoft.com/office/officeart/2005/8/layout/venn1"/>
    <dgm:cxn modelId="{0A3BE531-EB70-40DD-9BDD-C387176D5514}" srcId="{E33152FF-FCB5-49DE-A918-753332896833}" destId="{EA820211-8EE2-41DC-9370-DD2527058E92}" srcOrd="2" destOrd="0" parTransId="{F895F877-AD9D-446B-8E7C-B9CD0FDF3046}" sibTransId="{FDB9CE72-C115-494B-8B22-71A3567A8851}"/>
    <dgm:cxn modelId="{A4A04B66-37EC-46EE-8642-0B999010C5F7}" type="presOf" srcId="{E078BC8F-228D-4E6E-8E1D-E52792CB574A}" destId="{C32AF9E7-A7FA-4D51-B214-80E52E83169F}" srcOrd="0" destOrd="0" presId="urn:microsoft.com/office/officeart/2005/8/layout/venn1"/>
    <dgm:cxn modelId="{0675AF4B-10D5-45B9-A5B0-FEDC90EA373F}" type="presOf" srcId="{DB8FF654-3C99-4EC3-A79A-BEE64CB78506}" destId="{46E9CBFE-D8C7-4DA0-800E-CEC52FC18E8C}" srcOrd="1" destOrd="0" presId="urn:microsoft.com/office/officeart/2005/8/layout/venn1"/>
    <dgm:cxn modelId="{F6089476-9627-4CDA-BB0C-E598B52F6117}" type="presParOf" srcId="{56EDA6D3-2DEC-4187-B3A0-5280CD1EFBF9}" destId="{09FFCC41-F6C7-446D-8198-249A9BD98E63}" srcOrd="0" destOrd="0" presId="urn:microsoft.com/office/officeart/2005/8/layout/venn1"/>
    <dgm:cxn modelId="{8DB45A5A-2D60-4D14-8373-06608FC2CDB3}" type="presParOf" srcId="{56EDA6D3-2DEC-4187-B3A0-5280CD1EFBF9}" destId="{C6FFFC6D-6275-44A7-82E5-D3DF125BDAA9}" srcOrd="1" destOrd="0" presId="urn:microsoft.com/office/officeart/2005/8/layout/venn1"/>
    <dgm:cxn modelId="{7BFA9DA3-B05D-46E5-9DF1-20F664003228}" type="presParOf" srcId="{56EDA6D3-2DEC-4187-B3A0-5280CD1EFBF9}" destId="{C32AF9E7-A7FA-4D51-B214-80E52E83169F}" srcOrd="2" destOrd="0" presId="urn:microsoft.com/office/officeart/2005/8/layout/venn1"/>
    <dgm:cxn modelId="{43A1C729-A838-447C-9917-97A7C1187094}" type="presParOf" srcId="{56EDA6D3-2DEC-4187-B3A0-5280CD1EFBF9}" destId="{F0761033-2EB5-4879-8A49-EE2F523B540E}" srcOrd="3" destOrd="0" presId="urn:microsoft.com/office/officeart/2005/8/layout/venn1"/>
    <dgm:cxn modelId="{E3966457-2BDE-4F2C-A78D-17785EC0B932}" type="presParOf" srcId="{56EDA6D3-2DEC-4187-B3A0-5280CD1EFBF9}" destId="{2BAD336B-160C-4C31-932C-2B8482310D2D}" srcOrd="4" destOrd="0" presId="urn:microsoft.com/office/officeart/2005/8/layout/venn1"/>
    <dgm:cxn modelId="{C66F9116-E5F9-4E17-8399-712533C06668}" type="presParOf" srcId="{56EDA6D3-2DEC-4187-B3A0-5280CD1EFBF9}" destId="{8578211E-510B-400C-8A4B-BA6F07858A00}" srcOrd="5" destOrd="0" presId="urn:microsoft.com/office/officeart/2005/8/layout/venn1"/>
    <dgm:cxn modelId="{D329B0D8-5345-4407-A73B-BBB841FF784F}" type="presParOf" srcId="{56EDA6D3-2DEC-4187-B3A0-5280CD1EFBF9}" destId="{A72E8EA7-7F9B-414A-987F-DFC5F3899913}" srcOrd="6" destOrd="0" presId="urn:microsoft.com/office/officeart/2005/8/layout/venn1"/>
    <dgm:cxn modelId="{C6F92CC7-9B5B-41CF-A263-B39032F6F591}" type="presParOf" srcId="{56EDA6D3-2DEC-4187-B3A0-5280CD1EFBF9}" destId="{46E9CBFE-D8C7-4DA0-800E-CEC52FC18E8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CC41-F6C7-446D-8198-249A9BD98E63}">
      <dsp:nvSpPr>
        <dsp:cNvPr id="0" name=""/>
        <dsp:cNvSpPr/>
      </dsp:nvSpPr>
      <dsp:spPr>
        <a:xfrm>
          <a:off x="2514718" y="228580"/>
          <a:ext cx="2570607" cy="257060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DMMRS</a:t>
          </a:r>
        </a:p>
      </dsp:txBody>
      <dsp:txXfrm>
        <a:off x="2811327" y="574623"/>
        <a:ext cx="1977390" cy="815673"/>
      </dsp:txXfrm>
    </dsp:sp>
    <dsp:sp modelId="{C32AF9E7-A7FA-4D51-B214-80E52E83169F}">
      <dsp:nvSpPr>
        <dsp:cNvPr id="0" name=""/>
        <dsp:cNvSpPr/>
      </dsp:nvSpPr>
      <dsp:spPr>
        <a:xfrm>
          <a:off x="3623595" y="1186434"/>
          <a:ext cx="2570607" cy="257060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Public Health</a:t>
          </a:r>
          <a:endParaRPr lang="en-US" sz="1700" b="1" kern="1200" dirty="0"/>
        </a:p>
      </dsp:txBody>
      <dsp:txXfrm>
        <a:off x="5007768" y="1483042"/>
        <a:ext cx="988695" cy="1977390"/>
      </dsp:txXfrm>
    </dsp:sp>
    <dsp:sp modelId="{2BAD336B-160C-4C31-932C-2B8482310D2D}">
      <dsp:nvSpPr>
        <dsp:cNvPr id="0" name=""/>
        <dsp:cNvSpPr/>
      </dsp:nvSpPr>
      <dsp:spPr>
        <a:xfrm>
          <a:off x="2476622" y="2209606"/>
          <a:ext cx="2570607" cy="257060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Fire, EMS, Law Enforcement, EMA</a:t>
          </a:r>
          <a:endParaRPr lang="en-US" sz="1700" b="1" kern="1200" dirty="0"/>
        </a:p>
      </dsp:txBody>
      <dsp:txXfrm>
        <a:off x="2773231" y="3618497"/>
        <a:ext cx="1977390" cy="815673"/>
      </dsp:txXfrm>
    </dsp:sp>
    <dsp:sp modelId="{A72E8EA7-7F9B-414A-987F-DFC5F3899913}">
      <dsp:nvSpPr>
        <dsp:cNvPr id="0" name=""/>
        <dsp:cNvSpPr/>
      </dsp:nvSpPr>
      <dsp:spPr>
        <a:xfrm>
          <a:off x="1349597" y="1186434"/>
          <a:ext cx="2570607" cy="257060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Hospitals (GDAHA)</a:t>
          </a:r>
          <a:endParaRPr lang="en-US" sz="1700" b="1" kern="1200" dirty="0"/>
        </a:p>
      </dsp:txBody>
      <dsp:txXfrm>
        <a:off x="1547336" y="1483042"/>
        <a:ext cx="988695" cy="19773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FBE26F0-BFB5-452E-8140-98326A78D046}" type="datetimeFigureOut">
              <a:rPr lang="en-US" smtClean="0"/>
              <a:pPr/>
              <a:t>1/28/2019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3CE7A61-A214-498C-BE74-14CF33D324E8}" type="slidenum">
              <a:rPr lang="en-US" smtClean="0"/>
              <a:pPr/>
              <a:t>‹#›</a:t>
            </a:fld>
            <a:endParaRPr lang="en-US"/>
          </a:p>
        </p:txBody>
      </p:sp>
    </p:spTree>
    <p:extLst>
      <p:ext uri="{BB962C8B-B14F-4D97-AF65-F5344CB8AC3E}">
        <p14:creationId xmlns:p14="http://schemas.microsoft.com/office/powerpoint/2010/main" val="421800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05BC8E0-5641-4140-88C8-10F2C539F410}" type="datetimeFigureOut">
              <a:rPr lang="en-US" smtClean="0"/>
              <a:pPr/>
              <a:t>1/28/2019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D6DF285-62F8-494B-8D6D-7AF5F36F297A}" type="slidenum">
              <a:rPr lang="en-US" smtClean="0"/>
              <a:pPr/>
              <a:t>‹#›</a:t>
            </a:fld>
            <a:endParaRPr lang="en-US"/>
          </a:p>
        </p:txBody>
      </p:sp>
    </p:spTree>
    <p:extLst>
      <p:ext uri="{BB962C8B-B14F-4D97-AF65-F5344CB8AC3E}">
        <p14:creationId xmlns:p14="http://schemas.microsoft.com/office/powerpoint/2010/main" val="352961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21387A-FBC4-42D0-9871-A2D1634B6F6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8CC012FE-1634-43C8-8F10-6314D1DC6D44}" type="slidenum">
              <a:rPr lang="en-US">
                <a:latin typeface="Times New Roman" pitchFamily="18" charset="0"/>
              </a:rPr>
              <a:pPr/>
              <a:t>9</a:t>
            </a:fld>
            <a:endParaRPr lang="en-US">
              <a:latin typeface="Times New Roman" pitchFamily="18"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702310" y="4421824"/>
            <a:ext cx="5618480" cy="4189095"/>
          </a:xfrm>
          <a:noFill/>
          <a:ln/>
        </p:spPr>
        <p:txBody>
          <a:bodyPr/>
          <a:lstStyle/>
          <a:p>
            <a:pPr eaLnBrk="1" hangingPunct="1"/>
            <a:r>
              <a:rPr lang="en-US" smtClean="0">
                <a:latin typeface="Arial" pitchFamily="34" charset="0"/>
                <a:ea typeface="ＭＳ Ｐゴシック" charset="-128"/>
              </a:rPr>
              <a:t>The answers to these questions will allow you to place the patient in one of the 5 categories shown here.  Each category is given a color code so that they can be recognized quickly.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AE72204-6203-4B73-B5C0-9C75CBAE74CD}" type="slidenum">
              <a:rPr lang="en-US">
                <a:latin typeface="Times New Roman" pitchFamily="18" charset="0"/>
              </a:rPr>
              <a:pPr/>
              <a:t>10</a:t>
            </a:fld>
            <a:endParaRPr lang="en-US">
              <a:latin typeface="Times New Roman" pitchFamily="18" charset="0"/>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ea typeface="ＭＳ Ｐゴシック" charset="-128"/>
              </a:rPr>
              <a:t>This schematic shows the full triage process.  We will break down each step of this process.  The key is to remember that you first Sort the patients globally by giving them voice commands.  Then you will individually asses the patients providing quick and simple life saving interventions and then assigning the patient a priority for treatment and/or transport.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altLang="en-US" smtClean="0">
              <a:latin typeface="Arial" charset="0"/>
            </a:endParaRPr>
          </a:p>
        </p:txBody>
      </p:sp>
      <p:sp>
        <p:nvSpPr>
          <p:cNvPr id="270340" name="Slide Number Placeholder 3"/>
          <p:cNvSpPr>
            <a:spLocks noGrp="1"/>
          </p:cNvSpPr>
          <p:nvPr>
            <p:ph type="sldNum" sz="quarter" idx="5"/>
          </p:nvPr>
        </p:nvSpPr>
        <p:spPr>
          <a:noFill/>
        </p:spPr>
        <p:txBody>
          <a:bodyPr/>
          <a:lstStyle/>
          <a:p>
            <a:fld id="{ABC5A379-C3F5-40D6-9A24-8A1585F143CB}" type="slidenum">
              <a:rPr lang="en-US" altLang="en-US" smtClean="0">
                <a:latin typeface="Arial" charset="0"/>
              </a:rPr>
              <a:pPr/>
              <a:t>16</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dispatch center could log on to OHTrac and access the MCI incident to view how many of each triage level patients have been transported to each hospital.  Existing local communication methods and protocols could be integrated with OHTrac so that the triaged patients are transported to appropriate hospitals.</a:t>
            </a:r>
          </a:p>
          <a:p>
            <a:endParaRPr lang="en-US" baseline="0" dirty="0" smtClean="0"/>
          </a:p>
          <a:p>
            <a:r>
              <a:rPr lang="en-US" baseline="0" dirty="0" smtClean="0"/>
              <a:t>Pre-hospital EMS will improve their patient tracking accuracy by using OHTrac.  Early use of OHTrac will also improve the accuracy of patient tracking as for the incident as the incident progresses.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676417-0377-40A3-A0C6-1E77F648CDC0}" type="slidenum">
              <a:rPr lang="en-US" smtClean="0"/>
              <a:pPr/>
              <a:t>32</a:t>
            </a:fld>
            <a:endParaRPr lang="en-US" dirty="0"/>
          </a:p>
        </p:txBody>
      </p:sp>
    </p:spTree>
    <p:extLst>
      <p:ext uri="{BB962C8B-B14F-4D97-AF65-F5344CB8AC3E}">
        <p14:creationId xmlns:p14="http://schemas.microsoft.com/office/powerpoint/2010/main" val="234234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t>1/15/2019</a:t>
            </a:r>
            <a:endParaRPr lang="en-US" dirty="0"/>
          </a:p>
        </p:txBody>
      </p:sp>
      <p:sp>
        <p:nvSpPr>
          <p:cNvPr id="8" name="Slide Number Placeholder 7"/>
          <p:cNvSpPr>
            <a:spLocks noGrp="1"/>
          </p:cNvSpPr>
          <p:nvPr>
            <p:ph type="sldNum" sz="quarter" idx="11"/>
          </p:nvPr>
        </p:nvSpPr>
        <p:spPr/>
        <p:txBody>
          <a:bodyPr/>
          <a:lstStyle/>
          <a:p>
            <a:fld id="{F91E42E1-8B57-41E9-B907-F1570114E39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1/15/2019</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E42E1-8B57-41E9-B907-F1570114E39C}"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1/15/2019</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1/15/2019</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r>
              <a:rPr lang="en-US" smtClean="0"/>
              <a:t>1/15/2019</a:t>
            </a:r>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91E42E1-8B57-41E9-B907-F1570114E39C}"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http://pulsesps.hosp.dhha.org/sites/rmpdc/rmpdcresources/RMPDC%20Logos/_w/mmrslogo_jpg.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Word_97_-_2003_Document1.doc"/><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8.jpe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077200" cy="3121152"/>
          </a:xfrm>
        </p:spPr>
        <p:txBody>
          <a:bodyPr>
            <a:normAutofit fontScale="90000"/>
          </a:bodyPr>
          <a:lstStyle/>
          <a:p>
            <a:r>
              <a:rPr lang="en-US" sz="6000" b="1" dirty="0" smtClean="0"/>
              <a:t>Regional MCI Communications </a:t>
            </a:r>
            <a:br>
              <a:rPr lang="en-US" sz="6000" b="1" dirty="0" smtClean="0"/>
            </a:br>
            <a:r>
              <a:rPr lang="en-US" sz="6000" b="1" dirty="0" smtClean="0"/>
              <a:t>and Exercise (Drill) Plan</a:t>
            </a:r>
            <a:endParaRPr lang="en-US" sz="6000" b="1" dirty="0"/>
          </a:p>
        </p:txBody>
      </p:sp>
      <p:sp>
        <p:nvSpPr>
          <p:cNvPr id="8" name="Slide Number Placeholder 7"/>
          <p:cNvSpPr>
            <a:spLocks noGrp="1"/>
          </p:cNvSpPr>
          <p:nvPr>
            <p:ph type="sldNum" sz="quarter" idx="11"/>
          </p:nvPr>
        </p:nvSpPr>
        <p:spPr/>
        <p:txBody>
          <a:bodyPr/>
          <a:lstStyle/>
          <a:p>
            <a:fld id="{F91E42E1-8B57-41E9-B907-F1570114E39C}" type="slidenum">
              <a:rPr lang="en-US" smtClean="0"/>
              <a:pPr/>
              <a:t>1</a:t>
            </a:fld>
            <a:endParaRPr lang="en-US"/>
          </a:p>
        </p:txBody>
      </p:sp>
      <p:sp>
        <p:nvSpPr>
          <p:cNvPr id="9" name="Footer Placeholder 8"/>
          <p:cNvSpPr>
            <a:spLocks noGrp="1"/>
          </p:cNvSpPr>
          <p:nvPr>
            <p:ph type="ftr" sz="quarter" idx="12"/>
          </p:nvPr>
        </p:nvSpPr>
        <p:spPr/>
        <p:txBody>
          <a:bodyPr/>
          <a:lstStyle/>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 y="5105400"/>
            <a:ext cx="2009163" cy="1752600"/>
          </a:xfrm>
          <a:prstGeom prst="rect">
            <a:avLst/>
          </a:prstGeom>
          <a:noFill/>
          <a:ln w="9525">
            <a:noFill/>
            <a:miter lim="800000"/>
            <a:headEnd/>
            <a:tailEnd/>
          </a:ln>
        </p:spPr>
      </p:pic>
      <p:pic>
        <p:nvPicPr>
          <p:cNvPr id="4" name="Picture 24" descr="ParamedicCertified Patch"/>
          <p:cNvPicPr>
            <a:picLocks noChangeAspect="1" noChangeArrowheads="1"/>
          </p:cNvPicPr>
          <p:nvPr/>
        </p:nvPicPr>
        <p:blipFill>
          <a:blip r:embed="rId3" cstate="print"/>
          <a:srcRect/>
          <a:stretch>
            <a:fillRect/>
          </a:stretch>
        </p:blipFill>
        <p:spPr bwMode="auto">
          <a:xfrm>
            <a:off x="4953000" y="5105399"/>
            <a:ext cx="1643970" cy="1752601"/>
          </a:xfrm>
          <a:prstGeom prst="rect">
            <a:avLst/>
          </a:prstGeom>
          <a:noFill/>
          <a:ln w="9525">
            <a:noFill/>
            <a:miter lim="800000"/>
            <a:headEnd/>
            <a:tailEnd/>
          </a:ln>
        </p:spPr>
      </p:pic>
      <p:pic>
        <p:nvPicPr>
          <p:cNvPr id="5" name="Picture 4" descr="Click to view original image"/>
          <p:cNvPicPr>
            <a:picLocks noChangeAspect="1" noChangeArrowheads="1"/>
          </p:cNvPicPr>
          <p:nvPr/>
        </p:nvPicPr>
        <p:blipFill>
          <a:blip r:embed="rId4" r:link="rId5" cstate="print"/>
          <a:srcRect/>
          <a:stretch>
            <a:fillRect/>
          </a:stretch>
        </p:blipFill>
        <p:spPr bwMode="auto">
          <a:xfrm>
            <a:off x="7239000" y="5096922"/>
            <a:ext cx="1905000" cy="1761077"/>
          </a:xfrm>
          <a:prstGeom prst="rect">
            <a:avLst/>
          </a:prstGeom>
          <a:noFill/>
        </p:spPr>
      </p:pic>
      <p:pic>
        <p:nvPicPr>
          <p:cNvPr id="6" name="Picture 5" descr="cid:image001.png@01CF70E9.AA3366E0"/>
          <p:cNvPicPr>
            <a:picLocks noChangeAspect="1" noChangeArrowheads="1"/>
          </p:cNvPicPr>
          <p:nvPr/>
        </p:nvPicPr>
        <p:blipFill>
          <a:blip r:embed="rId6" cstate="print"/>
          <a:srcRect/>
          <a:stretch>
            <a:fillRect/>
          </a:stretch>
        </p:blipFill>
        <p:spPr bwMode="auto">
          <a:xfrm>
            <a:off x="2590800" y="5105400"/>
            <a:ext cx="1715704" cy="1752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1/15/2019</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Object 2"/>
          <p:cNvGraphicFramePr>
            <a:graphicFrameLocks noChangeAspect="1"/>
          </p:cNvGraphicFramePr>
          <p:nvPr/>
        </p:nvGraphicFramePr>
        <p:xfrm>
          <a:off x="0" y="19050"/>
          <a:ext cx="8991600" cy="6935788"/>
        </p:xfrm>
        <a:graphic>
          <a:graphicData uri="http://schemas.openxmlformats.org/presentationml/2006/ole">
            <mc:AlternateContent xmlns:mc="http://schemas.openxmlformats.org/markup-compatibility/2006">
              <mc:Choice xmlns:v="urn:schemas-microsoft-com:vml" Requires="v">
                <p:oleObj spid="_x0000_s38935" name="Document" r:id="rId5" imgW="4690080" imgH="3620520" progId="Word.Document.8">
                  <p:embed/>
                </p:oleObj>
              </mc:Choice>
              <mc:Fallback>
                <p:oleObj name="Document" r:id="rId5" imgW="4690080" imgH="362052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050"/>
                        <a:ext cx="8991600" cy="69357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E42E1-8B57-41E9-B907-F1570114E39C}" type="slidenum">
              <a:rPr lang="en-US" smtClean="0"/>
              <a:pPr/>
              <a:t>10</a:t>
            </a:fld>
            <a:endParaRPr lang="en-US"/>
          </a:p>
        </p:txBody>
      </p:sp>
      <p:sp>
        <p:nvSpPr>
          <p:cNvPr id="6" name="Oval 5"/>
          <p:cNvSpPr/>
          <p:nvPr/>
        </p:nvSpPr>
        <p:spPr>
          <a:xfrm>
            <a:off x="762000" y="381000"/>
            <a:ext cx="60960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2362200"/>
            <a:ext cx="28194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3048000"/>
            <a:ext cx="25146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3505200"/>
            <a:ext cx="1981200" cy="19812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3048000"/>
            <a:ext cx="29718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4600" y="3200400"/>
            <a:ext cx="25146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4572000"/>
            <a:ext cx="38100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675"/>
            <a:ext cx="7924800" cy="1143000"/>
          </a:xfrm>
        </p:spPr>
        <p:txBody>
          <a:bodyPr>
            <a:normAutofit fontScale="90000"/>
          </a:bodyPr>
          <a:lstStyle/>
          <a:p>
            <a:pPr>
              <a:defRPr/>
            </a:pPr>
            <a:r>
              <a:rPr lang="en-US" b="1" dirty="0" smtClean="0"/>
              <a:t>Dayton MMRS Contributions to SALT – Two Mnemonics</a:t>
            </a:r>
            <a:endParaRPr lang="en-US" b="1" dirty="0"/>
          </a:p>
        </p:txBody>
      </p:sp>
      <p:sp>
        <p:nvSpPr>
          <p:cNvPr id="3" name="Content Placeholder 2"/>
          <p:cNvSpPr>
            <a:spLocks noGrp="1"/>
          </p:cNvSpPr>
          <p:nvPr>
            <p:ph idx="1"/>
          </p:nvPr>
        </p:nvSpPr>
        <p:spPr>
          <a:xfrm>
            <a:off x="914400" y="1752601"/>
            <a:ext cx="7315200" cy="4556760"/>
          </a:xfrm>
        </p:spPr>
        <p:txBody>
          <a:bodyPr>
            <a:normAutofit/>
          </a:bodyPr>
          <a:lstStyle/>
          <a:p>
            <a:pPr>
              <a:defRPr/>
            </a:pPr>
            <a:r>
              <a:rPr lang="en-US" sz="2800" b="1" dirty="0" smtClean="0"/>
              <a:t>CRAP:</a:t>
            </a:r>
          </a:p>
          <a:p>
            <a:pPr lvl="1">
              <a:defRPr/>
            </a:pPr>
            <a:r>
              <a:rPr lang="en-US" sz="2400" b="1" dirty="0" smtClean="0"/>
              <a:t>C – Follows </a:t>
            </a:r>
            <a:r>
              <a:rPr lang="en-US" sz="2400" b="1" u="sng" dirty="0" smtClean="0"/>
              <a:t>C</a:t>
            </a:r>
            <a:r>
              <a:rPr lang="en-US" sz="2400" b="1" dirty="0" smtClean="0"/>
              <a:t>ommands</a:t>
            </a:r>
          </a:p>
          <a:p>
            <a:pPr lvl="1">
              <a:defRPr/>
            </a:pPr>
            <a:r>
              <a:rPr lang="en-US" sz="2400" b="1" dirty="0" smtClean="0"/>
              <a:t>R – No </a:t>
            </a:r>
            <a:r>
              <a:rPr lang="en-US" sz="2400" b="1" u="sng" dirty="0" smtClean="0"/>
              <a:t>R</a:t>
            </a:r>
            <a:r>
              <a:rPr lang="en-US" sz="2400" b="1" dirty="0" smtClean="0"/>
              <a:t>espiratory Distress</a:t>
            </a:r>
          </a:p>
          <a:p>
            <a:pPr lvl="1">
              <a:defRPr/>
            </a:pPr>
            <a:r>
              <a:rPr lang="en-US" sz="2400" b="1" dirty="0" smtClean="0"/>
              <a:t>A – No (uncontrolled) </a:t>
            </a:r>
            <a:r>
              <a:rPr lang="en-US" sz="2400" b="1" u="sng" dirty="0" smtClean="0"/>
              <a:t>A</a:t>
            </a:r>
            <a:r>
              <a:rPr lang="en-US" sz="2400" b="1" dirty="0" smtClean="0"/>
              <a:t>rterial bleeding</a:t>
            </a:r>
          </a:p>
          <a:p>
            <a:pPr lvl="1">
              <a:defRPr/>
            </a:pPr>
            <a:r>
              <a:rPr lang="en-US" sz="2400" b="1" dirty="0" smtClean="0"/>
              <a:t>P – </a:t>
            </a:r>
            <a:r>
              <a:rPr lang="en-US" sz="2400" b="1" u="sng" dirty="0" smtClean="0"/>
              <a:t>P</a:t>
            </a:r>
            <a:r>
              <a:rPr lang="en-US" sz="2400" b="1" dirty="0" smtClean="0"/>
              <a:t>eripheral </a:t>
            </a:r>
            <a:r>
              <a:rPr lang="en-US" sz="2400" b="1" u="sng" dirty="0" smtClean="0"/>
              <a:t>P</a:t>
            </a:r>
            <a:r>
              <a:rPr lang="en-US" sz="2400" b="1" dirty="0" smtClean="0"/>
              <a:t>ulse Present</a:t>
            </a:r>
          </a:p>
          <a:p>
            <a:pPr>
              <a:defRPr/>
            </a:pPr>
            <a:endParaRPr lang="en-US" sz="2800" b="1" dirty="0" smtClean="0"/>
          </a:p>
          <a:p>
            <a:pPr>
              <a:defRPr/>
            </a:pPr>
            <a:r>
              <a:rPr lang="en-US" sz="2800" b="1" u="sng" dirty="0" smtClean="0"/>
              <a:t>“Good or Bad”</a:t>
            </a:r>
            <a:endParaRPr lang="en-US" sz="2800" b="1" dirty="0" smtClean="0"/>
          </a:p>
          <a:p>
            <a:pPr lvl="1">
              <a:defRPr/>
            </a:pPr>
            <a:r>
              <a:rPr lang="en-US" sz="2400" b="1" dirty="0" smtClean="0"/>
              <a:t>“Bad” answer to any one or more:  Pt. is either Red or Gray</a:t>
            </a:r>
            <a:endParaRPr lang="en-US" sz="2400" b="1" dirty="0"/>
          </a:p>
        </p:txBody>
      </p:sp>
      <p:sp>
        <p:nvSpPr>
          <p:cNvPr id="5" name="Date Placeholder 4"/>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11</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l="8750" t="6000" r="50417" b="10000"/>
          <a:stretch>
            <a:fillRect/>
          </a:stretch>
        </p:blipFill>
        <p:spPr bwMode="auto">
          <a:xfrm>
            <a:off x="1905000" y="0"/>
            <a:ext cx="5334000" cy="6858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1/15/2019</a:t>
            </a:r>
            <a:endParaRPr lang="en-US" dirty="0"/>
          </a:p>
        </p:txBody>
      </p:sp>
      <p:sp>
        <p:nvSpPr>
          <p:cNvPr id="9" name="Slide Number Placeholder 8"/>
          <p:cNvSpPr>
            <a:spLocks noGrp="1"/>
          </p:cNvSpPr>
          <p:nvPr>
            <p:ph type="sldNum" sz="quarter" idx="11"/>
          </p:nvPr>
        </p:nvSpPr>
        <p:spPr/>
        <p:txBody>
          <a:bodyPr/>
          <a:lstStyle/>
          <a:p>
            <a:fld id="{F91E42E1-8B57-41E9-B907-F1570114E39C}" type="slidenum">
              <a:rPr lang="en-US" smtClean="0"/>
              <a:pPr/>
              <a:t>12</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l="50833" t="8667" r="8750" b="11333"/>
          <a:stretch>
            <a:fillRect/>
          </a:stretch>
        </p:blipFill>
        <p:spPr bwMode="auto">
          <a:xfrm>
            <a:off x="1828800" y="0"/>
            <a:ext cx="5543550" cy="6858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1/15/2019</a:t>
            </a:r>
            <a:endParaRPr lang="en-US" dirty="0"/>
          </a:p>
        </p:txBody>
      </p:sp>
      <p:sp>
        <p:nvSpPr>
          <p:cNvPr id="8" name="Slide Number Placeholder 7"/>
          <p:cNvSpPr>
            <a:spLocks noGrp="1"/>
          </p:cNvSpPr>
          <p:nvPr>
            <p:ph type="sldNum" sz="quarter" idx="11"/>
          </p:nvPr>
        </p:nvSpPr>
        <p:spPr/>
        <p:txBody>
          <a:bodyPr/>
          <a:lstStyle/>
          <a:p>
            <a:fld id="{F91E42E1-8B57-41E9-B907-F1570114E39C}" type="slidenum">
              <a:rPr lang="en-US" smtClean="0"/>
              <a:pPr/>
              <a:t>13</a:t>
            </a:fld>
            <a:endParaRPr lang="en-US"/>
          </a:p>
        </p:txBody>
      </p:sp>
      <p:sp>
        <p:nvSpPr>
          <p:cNvPr id="9" name="Footer Placeholder 8"/>
          <p:cNvSpPr>
            <a:spLocks noGrp="1"/>
          </p:cNvSpPr>
          <p:nvPr>
            <p:ph type="ftr" sz="quarter" idx="12"/>
          </p:nvPr>
        </p:nvSpPr>
        <p:spPr/>
        <p:txBody>
          <a:bodyPr/>
          <a:lstStyle/>
          <a:p>
            <a:endParaRPr lang="en-US"/>
          </a:p>
        </p:txBody>
      </p:sp>
      <p:sp>
        <p:nvSpPr>
          <p:cNvPr id="6" name="Oval 5"/>
          <p:cNvSpPr/>
          <p:nvPr/>
        </p:nvSpPr>
        <p:spPr>
          <a:xfrm>
            <a:off x="1600200" y="2971800"/>
            <a:ext cx="2514600" cy="3886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05400" y="2971800"/>
            <a:ext cx="2514600" cy="3886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533400"/>
            <a:ext cx="2819400" cy="20574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a:bodyPr>
          <a:lstStyle/>
          <a:p>
            <a:r>
              <a:rPr lang="en-US" sz="5400" dirty="0" smtClean="0"/>
              <a:t>Regional Hospital Notification System (RHNS)</a:t>
            </a:r>
            <a:endParaRPr lang="en-US" sz="5400"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14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r>
              <a:rPr lang="en-US" sz="2800" b="1" dirty="0" smtClean="0">
                <a:effectLst>
                  <a:outerShdw blurRad="38100" dist="38100" dir="2700000" algn="tl">
                    <a:srgbClr val="000000">
                      <a:alpha val="43137"/>
                    </a:srgbClr>
                  </a:outerShdw>
                </a:effectLst>
              </a:rPr>
              <a:t>One number for EMS, hospitals, and EMAs to call </a:t>
            </a:r>
          </a:p>
          <a:p>
            <a:r>
              <a:rPr lang="en-US" sz="2800" b="1" dirty="0" smtClean="0">
                <a:effectLst>
                  <a:outerShdw blurRad="38100" dist="38100" dir="2700000" algn="tl">
                    <a:srgbClr val="000000">
                      <a:alpha val="43137"/>
                    </a:srgbClr>
                  </a:outerShdw>
                </a:effectLst>
              </a:rPr>
              <a:t>Makes rapid, simultaneous notifications during MCI or other major emergency</a:t>
            </a:r>
          </a:p>
          <a:p>
            <a:r>
              <a:rPr lang="en-US" sz="2800" b="1" dirty="0" smtClean="0">
                <a:effectLst>
                  <a:outerShdw blurRad="38100" dist="38100" dir="2700000" algn="tl">
                    <a:srgbClr val="000000">
                      <a:alpha val="43137"/>
                    </a:srgbClr>
                  </a:outerShdw>
                </a:effectLst>
              </a:rPr>
              <a:t>Use whenever an incident could involve a significant number of region’s hospitals</a:t>
            </a:r>
          </a:p>
          <a:p>
            <a:r>
              <a:rPr lang="en-US" sz="2800" b="1" dirty="0" smtClean="0">
                <a:effectLst>
                  <a:outerShdw blurRad="38100" dist="38100" dir="2700000" algn="tl">
                    <a:srgbClr val="000000">
                      <a:alpha val="43137"/>
                    </a:srgbClr>
                  </a:outerShdw>
                </a:effectLst>
              </a:rPr>
              <a:t>Also used to indicate </a:t>
            </a:r>
            <a:r>
              <a:rPr lang="en-US" sz="2800" b="1" u="sng" dirty="0" smtClean="0">
                <a:effectLst>
                  <a:outerShdw blurRad="38100" dist="38100" dir="2700000" algn="tl">
                    <a:srgbClr val="000000">
                      <a:alpha val="43137"/>
                    </a:srgbClr>
                  </a:outerShdw>
                </a:effectLst>
              </a:rPr>
              <a:t>no</a:t>
            </a:r>
            <a:r>
              <a:rPr lang="en-US" sz="2800" b="1" dirty="0" smtClean="0">
                <a:effectLst>
                  <a:outerShdw blurRad="38100" dist="38100" dir="2700000" algn="tl">
                    <a:srgbClr val="000000">
                      <a:alpha val="43137"/>
                    </a:srgbClr>
                  </a:outerShdw>
                </a:effectLst>
              </a:rPr>
              <a:t> need for action</a:t>
            </a:r>
          </a:p>
          <a:p>
            <a:r>
              <a:rPr lang="en-US" sz="2800" b="1" dirty="0" smtClean="0">
                <a:effectLst>
                  <a:outerShdw blurRad="38100" dist="38100" dir="2700000" algn="tl">
                    <a:srgbClr val="000000">
                      <a:alpha val="43137"/>
                    </a:srgbClr>
                  </a:outerShdw>
                </a:effectLst>
              </a:rPr>
              <a:t>Montgomery County Regional Dispatch Center (RDC) puts out computerized message</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7"/>
          <p:cNvPicPr>
            <a:picLocks noChangeAspect="1" noChangeArrowheads="1"/>
          </p:cNvPicPr>
          <p:nvPr/>
        </p:nvPicPr>
        <p:blipFill>
          <a:blip r:embed="rId3" cstate="print"/>
          <a:srcRect/>
          <a:stretch>
            <a:fillRect/>
          </a:stretch>
        </p:blipFill>
        <p:spPr bwMode="auto">
          <a:xfrm>
            <a:off x="3200400" y="4016375"/>
            <a:ext cx="2819400" cy="1879600"/>
          </a:xfrm>
          <a:prstGeom prst="rect">
            <a:avLst/>
          </a:prstGeom>
          <a:noFill/>
          <a:ln w="9525">
            <a:noFill/>
            <a:miter lim="800000"/>
            <a:headEnd/>
            <a:tailEnd/>
          </a:ln>
        </p:spPr>
      </p:pic>
      <p:pic>
        <p:nvPicPr>
          <p:cNvPr id="162819" name="Picture 2" descr="https://localtvwjw.files.wordpress.com/2015/12/s057105088-300.jpg?w=770"/>
          <p:cNvPicPr>
            <a:picLocks noChangeAspect="1" noChangeArrowheads="1"/>
          </p:cNvPicPr>
          <p:nvPr/>
        </p:nvPicPr>
        <p:blipFill>
          <a:blip r:embed="rId4" cstate="print"/>
          <a:srcRect/>
          <a:stretch>
            <a:fillRect/>
          </a:stretch>
        </p:blipFill>
        <p:spPr bwMode="auto">
          <a:xfrm>
            <a:off x="219075" y="1231900"/>
            <a:ext cx="3200400" cy="1792288"/>
          </a:xfrm>
          <a:prstGeom prst="rect">
            <a:avLst/>
          </a:prstGeom>
          <a:noFill/>
          <a:ln w="9525">
            <a:noFill/>
            <a:miter lim="800000"/>
            <a:headEnd/>
            <a:tailEnd/>
          </a:ln>
        </p:spPr>
      </p:pic>
      <p:pic>
        <p:nvPicPr>
          <p:cNvPr id="162820" name="Picture 4" descr="People pray on the San Bernardino Golf Course, across the street from where the shooting took place."/>
          <p:cNvPicPr>
            <a:picLocks noChangeAspect="1" noChangeArrowheads="1"/>
          </p:cNvPicPr>
          <p:nvPr/>
        </p:nvPicPr>
        <p:blipFill>
          <a:blip r:embed="rId5" cstate="print"/>
          <a:srcRect/>
          <a:stretch>
            <a:fillRect/>
          </a:stretch>
        </p:blipFill>
        <p:spPr bwMode="auto">
          <a:xfrm>
            <a:off x="5842000" y="2535238"/>
            <a:ext cx="3225800" cy="1811337"/>
          </a:xfrm>
          <a:prstGeom prst="rect">
            <a:avLst/>
          </a:prstGeom>
          <a:noFill/>
          <a:ln w="9525">
            <a:noFill/>
            <a:miter lim="800000"/>
            <a:headEnd/>
            <a:tailEnd/>
          </a:ln>
        </p:spPr>
      </p:pic>
      <p:pic>
        <p:nvPicPr>
          <p:cNvPr id="162821" name="Picture 5"/>
          <p:cNvPicPr>
            <a:picLocks noChangeAspect="1" noChangeArrowheads="1"/>
          </p:cNvPicPr>
          <p:nvPr/>
        </p:nvPicPr>
        <p:blipFill>
          <a:blip r:embed="rId6" cstate="print"/>
          <a:srcRect/>
          <a:stretch>
            <a:fillRect/>
          </a:stretch>
        </p:blipFill>
        <p:spPr bwMode="auto">
          <a:xfrm>
            <a:off x="5588000" y="255588"/>
            <a:ext cx="3479800" cy="1954212"/>
          </a:xfrm>
          <a:prstGeom prst="rect">
            <a:avLst/>
          </a:prstGeom>
          <a:noFill/>
          <a:ln w="9525">
            <a:noFill/>
            <a:miter lim="800000"/>
            <a:headEnd/>
            <a:tailEnd/>
          </a:ln>
        </p:spPr>
      </p:pic>
      <p:pic>
        <p:nvPicPr>
          <p:cNvPr id="162822" name="Picture 6"/>
          <p:cNvPicPr>
            <a:picLocks noChangeAspect="1" noChangeArrowheads="1"/>
          </p:cNvPicPr>
          <p:nvPr/>
        </p:nvPicPr>
        <p:blipFill>
          <a:blip r:embed="rId7" cstate="print"/>
          <a:srcRect/>
          <a:stretch>
            <a:fillRect/>
          </a:stretch>
        </p:blipFill>
        <p:spPr bwMode="auto">
          <a:xfrm>
            <a:off x="228600" y="5029200"/>
            <a:ext cx="3316288" cy="1735138"/>
          </a:xfrm>
          <a:prstGeom prst="rect">
            <a:avLst/>
          </a:prstGeom>
          <a:noFill/>
          <a:ln w="9525">
            <a:noFill/>
            <a:miter lim="800000"/>
            <a:headEnd/>
            <a:tailEnd/>
          </a:ln>
        </p:spPr>
      </p:pic>
      <p:sp>
        <p:nvSpPr>
          <p:cNvPr id="4" name="Title 3"/>
          <p:cNvSpPr>
            <a:spLocks noGrp="1"/>
          </p:cNvSpPr>
          <p:nvPr>
            <p:ph type="title"/>
          </p:nvPr>
        </p:nvSpPr>
        <p:spPr>
          <a:xfrm>
            <a:off x="246063" y="255588"/>
            <a:ext cx="5341937" cy="887412"/>
          </a:xfrm>
        </p:spPr>
        <p:txBody>
          <a:bodyPr>
            <a:normAutofit/>
          </a:bodyPr>
          <a:lstStyle/>
          <a:p>
            <a:pPr algn="ctr">
              <a:defRPr/>
            </a:pPr>
            <a:r>
              <a:rPr lang="en-US" sz="4800" dirty="0" smtClean="0">
                <a:effectLst>
                  <a:outerShdw blurRad="38100" dist="38100" dir="2700000" algn="tl">
                    <a:srgbClr val="000000">
                      <a:alpha val="43137"/>
                    </a:srgbClr>
                  </a:outerShdw>
                </a:effectLst>
              </a:rPr>
              <a:t>San Bernardino</a:t>
            </a:r>
            <a:endParaRPr lang="en-US" sz="4800" dirty="0">
              <a:effectLst>
                <a:outerShdw blurRad="38100" dist="38100" dir="2700000" algn="tl">
                  <a:srgbClr val="000000">
                    <a:alpha val="43137"/>
                  </a:srgbClr>
                </a:outerShdw>
              </a:effectLst>
            </a:endParaRPr>
          </a:p>
        </p:txBody>
      </p:sp>
      <p:pic>
        <p:nvPicPr>
          <p:cNvPr id="162824" name="Picture 9"/>
          <p:cNvPicPr>
            <a:picLocks noChangeAspect="1" noChangeArrowheads="1"/>
          </p:cNvPicPr>
          <p:nvPr/>
        </p:nvPicPr>
        <p:blipFill>
          <a:blip r:embed="rId8" cstate="print"/>
          <a:srcRect l="26561" r="26894"/>
          <a:stretch>
            <a:fillRect/>
          </a:stretch>
        </p:blipFill>
        <p:spPr bwMode="auto">
          <a:xfrm>
            <a:off x="3522663" y="1447800"/>
            <a:ext cx="1979612" cy="2392363"/>
          </a:xfrm>
          <a:prstGeom prst="rect">
            <a:avLst/>
          </a:prstGeom>
          <a:noFill/>
          <a:ln w="9525">
            <a:noFill/>
            <a:miter lim="800000"/>
            <a:headEnd/>
            <a:tailEnd/>
          </a:ln>
        </p:spPr>
      </p:pic>
      <p:pic>
        <p:nvPicPr>
          <p:cNvPr id="162825" name="Picture 10"/>
          <p:cNvPicPr>
            <a:picLocks noChangeAspect="1" noChangeArrowheads="1"/>
          </p:cNvPicPr>
          <p:nvPr/>
        </p:nvPicPr>
        <p:blipFill>
          <a:blip r:embed="rId9" cstate="print"/>
          <a:srcRect/>
          <a:stretch>
            <a:fillRect/>
          </a:stretch>
        </p:blipFill>
        <p:spPr bwMode="auto">
          <a:xfrm>
            <a:off x="5526088" y="4756150"/>
            <a:ext cx="3541712" cy="1993900"/>
          </a:xfrm>
          <a:prstGeom prst="rect">
            <a:avLst/>
          </a:prstGeom>
          <a:noFill/>
          <a:ln w="9525">
            <a:noFill/>
            <a:miter lim="800000"/>
            <a:headEnd/>
            <a:tailEnd/>
          </a:ln>
        </p:spPr>
      </p:pic>
      <p:pic>
        <p:nvPicPr>
          <p:cNvPr id="162826" name="Picture 11"/>
          <p:cNvPicPr>
            <a:picLocks noChangeAspect="1" noChangeArrowheads="1"/>
          </p:cNvPicPr>
          <p:nvPr/>
        </p:nvPicPr>
        <p:blipFill>
          <a:blip r:embed="rId10" cstate="print"/>
          <a:srcRect/>
          <a:stretch>
            <a:fillRect/>
          </a:stretch>
        </p:blipFill>
        <p:spPr bwMode="auto">
          <a:xfrm>
            <a:off x="228600" y="3276600"/>
            <a:ext cx="2820988" cy="158591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16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r>
              <a:rPr lang="en-US" sz="2800" b="1" dirty="0" smtClean="0">
                <a:effectLst>
                  <a:outerShdw blurRad="38100" dist="38100" dir="2700000" algn="tl">
                    <a:srgbClr val="000000">
                      <a:alpha val="43137"/>
                    </a:srgbClr>
                  </a:outerShdw>
                </a:effectLst>
              </a:rPr>
              <a:t>Use RHNS for any incident likely to involve or concern six or more hospitals (+ or -)</a:t>
            </a:r>
          </a:p>
          <a:p>
            <a:r>
              <a:rPr lang="en-US" sz="2800" b="1" dirty="0" smtClean="0">
                <a:effectLst>
                  <a:outerShdw blurRad="38100" dist="38100" dir="2700000" algn="tl">
                    <a:srgbClr val="000000">
                      <a:alpha val="43137"/>
                    </a:srgbClr>
                  </a:outerShdw>
                </a:effectLst>
              </a:rPr>
              <a:t>Examples include “gear up” </a:t>
            </a:r>
          </a:p>
          <a:p>
            <a:pPr lvl="1"/>
            <a:r>
              <a:rPr lang="en-US" sz="2400" b="1" dirty="0" smtClean="0">
                <a:effectLst>
                  <a:outerShdw blurRad="38100" dist="38100" dir="2700000" algn="tl">
                    <a:srgbClr val="000000">
                      <a:alpha val="43137"/>
                    </a:srgbClr>
                  </a:outerShdw>
                </a:effectLst>
              </a:rPr>
              <a:t>“Three dozen seriously injured victims being extricated…”</a:t>
            </a:r>
          </a:p>
          <a:p>
            <a:pPr lvl="1"/>
            <a:r>
              <a:rPr lang="en-US" sz="2400" b="1" dirty="0" smtClean="0">
                <a:effectLst>
                  <a:outerShdw blurRad="38100" dist="38100" dir="2700000" algn="tl">
                    <a:srgbClr val="000000">
                      <a:alpha val="43137"/>
                    </a:srgbClr>
                  </a:outerShdw>
                </a:effectLst>
              </a:rPr>
              <a:t>Any request for a CHEMPACK in our region </a:t>
            </a:r>
          </a:p>
          <a:p>
            <a:pPr lvl="1"/>
            <a:r>
              <a:rPr lang="en-US" sz="2400" b="1" dirty="0" smtClean="0">
                <a:effectLst>
                  <a:outerShdw blurRad="38100" dist="38100" dir="2700000" algn="tl">
                    <a:srgbClr val="000000">
                      <a:alpha val="43137"/>
                    </a:srgbClr>
                  </a:outerShdw>
                </a:effectLst>
              </a:rPr>
              <a:t>Advise hospitals that patients will need </a:t>
            </a:r>
            <a:r>
              <a:rPr lang="en-US" sz="2400" b="1" dirty="0" err="1" smtClean="0">
                <a:effectLst>
                  <a:outerShdw blurRad="38100" dist="38100" dir="2700000" algn="tl">
                    <a:srgbClr val="000000">
                      <a:alpha val="43137"/>
                    </a:srgbClr>
                  </a:outerShdw>
                </a:effectLst>
              </a:rPr>
              <a:t>decon</a:t>
            </a:r>
            <a:endParaRPr lang="en-US" sz="2400" b="1" dirty="0" smtClean="0">
              <a:effectLst>
                <a:outerShdw blurRad="38100" dist="38100" dir="2700000" algn="tl">
                  <a:srgbClr val="000000">
                    <a:alpha val="43137"/>
                  </a:srgbClr>
                </a:outerShdw>
              </a:effectLst>
            </a:endParaRPr>
          </a:p>
          <a:p>
            <a:pPr lvl="1"/>
            <a:r>
              <a:rPr lang="en-US" sz="2400" b="1" dirty="0" smtClean="0">
                <a:effectLst>
                  <a:outerShdw blurRad="38100" dist="38100" dir="2700000" algn="tl">
                    <a:srgbClr val="000000">
                      <a:alpha val="43137"/>
                    </a:srgbClr>
                  </a:outerShdw>
                </a:effectLst>
              </a:rPr>
              <a:t>EMAs could use for incidents (e.g., tornadoes) involving multiple jurisdictions</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endParaRPr lang="en-US"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…or to tell hospitals disaster preparations are NOT needed</a:t>
            </a:r>
          </a:p>
          <a:p>
            <a:pPr lvl="1"/>
            <a:r>
              <a:rPr lang="en-US" sz="2400" b="1" dirty="0" smtClean="0">
                <a:effectLst>
                  <a:outerShdw blurRad="38100" dist="38100" dir="2700000" algn="tl">
                    <a:srgbClr val="000000">
                      <a:alpha val="43137"/>
                    </a:srgbClr>
                  </a:outerShdw>
                </a:effectLst>
              </a:rPr>
              <a:t>Middletown school shooting, cyanide spill in Dayton, a local hospital shooting, et al</a:t>
            </a:r>
          </a:p>
          <a:p>
            <a:pPr lvl="1"/>
            <a:endParaRPr lang="en-US" sz="24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Dispatch Center Job Aid provided</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REGIONAL HOSPITAL NOTIFICATION SYSTEM (RHNS)</a:t>
            </a:r>
            <a:endParaRPr lang="en-US" b="1" dirty="0"/>
          </a:p>
        </p:txBody>
      </p:sp>
      <p:sp>
        <p:nvSpPr>
          <p:cNvPr id="3" name="Content Placeholder 2"/>
          <p:cNvSpPr>
            <a:spLocks noGrp="1"/>
          </p:cNvSpPr>
          <p:nvPr>
            <p:ph idx="1"/>
          </p:nvPr>
        </p:nvSpPr>
        <p:spPr/>
        <p:txBody>
          <a:bodyPr>
            <a:normAutofit fontScale="70000" lnSpcReduction="20000"/>
          </a:bodyPr>
          <a:lstStyle/>
          <a:p>
            <a:r>
              <a:rPr lang="en-US" sz="3600" b="1" dirty="0" smtClean="0"/>
              <a:t>Primary purpose of RHNS is:</a:t>
            </a:r>
          </a:p>
          <a:p>
            <a:pPr lvl="1"/>
            <a:r>
              <a:rPr lang="en-US" sz="3200" b="1" dirty="0" smtClean="0"/>
              <a:t>Let hospitals know what is going on</a:t>
            </a:r>
          </a:p>
          <a:p>
            <a:pPr lvl="1"/>
            <a:r>
              <a:rPr lang="en-US" sz="3200" b="1" dirty="0" smtClean="0"/>
              <a:t>And what preparations are needed </a:t>
            </a:r>
            <a:r>
              <a:rPr lang="en-US" sz="3200" b="1" u="sng" dirty="0" smtClean="0"/>
              <a:t>or not needed</a:t>
            </a:r>
          </a:p>
          <a:p>
            <a:r>
              <a:rPr lang="en-US" sz="3600" b="1" dirty="0" smtClean="0">
                <a:effectLst>
                  <a:outerShdw blurRad="38100" dist="38100" dir="2700000" algn="tl">
                    <a:srgbClr val="000000">
                      <a:alpha val="43137"/>
                    </a:srgbClr>
                  </a:outerShdw>
                </a:effectLst>
              </a:rPr>
              <a:t>Hospitals - do </a:t>
            </a:r>
            <a:r>
              <a:rPr lang="en-US" sz="4000" b="1" u="sng" dirty="0" smtClean="0">
                <a:effectLst>
                  <a:outerShdw blurRad="38100" dist="38100" dir="2700000" algn="tl">
                    <a:srgbClr val="000000">
                      <a:alpha val="43137"/>
                    </a:srgbClr>
                  </a:outerShdw>
                </a:effectLst>
              </a:rPr>
              <a:t>NOT</a:t>
            </a:r>
            <a:r>
              <a:rPr lang="en-US" sz="40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call Dispatch Center to request additional information</a:t>
            </a:r>
          </a:p>
          <a:p>
            <a:pPr lvl="1"/>
            <a:r>
              <a:rPr lang="en-US" sz="3200" b="1" dirty="0" smtClean="0"/>
              <a:t>Use MCI radio (more to come)</a:t>
            </a:r>
          </a:p>
          <a:p>
            <a:r>
              <a:rPr lang="en-US" sz="3600" b="1" u="sng" dirty="0" smtClean="0"/>
              <a:t>Do</a:t>
            </a:r>
            <a:r>
              <a:rPr lang="en-US" sz="3600" b="1" dirty="0" smtClean="0"/>
              <a:t> contact Dispatch to put out an update or to send message to close the incident notification</a:t>
            </a:r>
          </a:p>
          <a:p>
            <a:endParaRPr lang="en-US"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154097"/>
          </a:xfrm>
        </p:spPr>
        <p:txBody>
          <a:bodyPr/>
          <a:lstStyle/>
          <a:p>
            <a:r>
              <a:rPr lang="en-US" b="1" dirty="0" smtClean="0"/>
              <a:t>Topics</a:t>
            </a:r>
            <a:endParaRPr lang="en-US" b="1" dirty="0"/>
          </a:p>
        </p:txBody>
      </p:sp>
      <p:sp>
        <p:nvSpPr>
          <p:cNvPr id="3" name="Content Placeholder 2"/>
          <p:cNvSpPr>
            <a:spLocks noGrp="1"/>
          </p:cNvSpPr>
          <p:nvPr>
            <p:ph idx="1"/>
          </p:nvPr>
        </p:nvSpPr>
        <p:spPr>
          <a:xfrm>
            <a:off x="381000" y="1600200"/>
            <a:ext cx="8382000" cy="4854209"/>
          </a:xfrm>
        </p:spPr>
        <p:txBody>
          <a:bodyPr>
            <a:normAutofit/>
          </a:bodyPr>
          <a:lstStyle/>
          <a:p>
            <a:r>
              <a:rPr lang="en-US" sz="2800" b="1" u="sng" dirty="0" smtClean="0"/>
              <a:t>Mass Casualty Incident (MCI) Communications and Drills (small exercises)</a:t>
            </a:r>
          </a:p>
          <a:p>
            <a:pPr lvl="1"/>
            <a:r>
              <a:rPr lang="en-US" sz="2400" b="1" u="sng" dirty="0" smtClean="0"/>
              <a:t>Planning process</a:t>
            </a:r>
          </a:p>
          <a:p>
            <a:pPr lvl="1"/>
            <a:r>
              <a:rPr lang="en-US" sz="2400" b="1" u="sng" dirty="0" smtClean="0"/>
              <a:t>SALT Triage and Materials</a:t>
            </a:r>
          </a:p>
          <a:p>
            <a:pPr lvl="1"/>
            <a:r>
              <a:rPr lang="en-US" sz="2400" b="1" u="sng" dirty="0" smtClean="0"/>
              <a:t>Regional Hospital Notification System (RHNS)</a:t>
            </a:r>
          </a:p>
          <a:p>
            <a:pPr lvl="1"/>
            <a:r>
              <a:rPr lang="en-US" sz="2400" b="1" u="sng" dirty="0" smtClean="0"/>
              <a:t>Regional MCI Radios and </a:t>
            </a:r>
            <a:r>
              <a:rPr lang="en-US" sz="2400" b="1" u="sng" dirty="0" err="1" smtClean="0"/>
              <a:t>Talkgroups</a:t>
            </a:r>
            <a:endParaRPr lang="en-US" sz="2400" b="1" u="sng" dirty="0" smtClean="0"/>
          </a:p>
          <a:p>
            <a:pPr lvl="1"/>
            <a:r>
              <a:rPr lang="en-US" sz="2400" b="1" u="sng" dirty="0" smtClean="0"/>
              <a:t>GDAHA </a:t>
            </a:r>
            <a:r>
              <a:rPr lang="en-US" sz="2400" b="1" u="sng" dirty="0" err="1" smtClean="0"/>
              <a:t>Surgenet</a:t>
            </a:r>
            <a:r>
              <a:rPr lang="en-US" sz="2400" b="1" u="sng" dirty="0" smtClean="0"/>
              <a:t> MCI Page</a:t>
            </a:r>
          </a:p>
          <a:p>
            <a:pPr lvl="1"/>
            <a:r>
              <a:rPr lang="en-US" sz="2400" b="1" u="sng" dirty="0" err="1" smtClean="0"/>
              <a:t>OHTrac</a:t>
            </a:r>
            <a:endParaRPr lang="en-US" sz="2400" b="1" u="sng" dirty="0" smtClean="0"/>
          </a:p>
          <a:p>
            <a:pPr lvl="1"/>
            <a:r>
              <a:rPr lang="en-US" sz="2400" b="1" u="sng" dirty="0" smtClean="0"/>
              <a:t>Drill Plan</a:t>
            </a:r>
          </a:p>
          <a:p>
            <a:pPr lvl="1"/>
            <a:endParaRPr lang="en-US" b="1" u="sng" dirty="0" smtClean="0"/>
          </a:p>
          <a:p>
            <a:pPr lvl="1"/>
            <a:endParaRPr lang="en-US" b="1"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1E42E1-8B57-41E9-B907-F1570114E39C}" type="slidenum">
              <a:rPr lang="en-US" smtClean="0"/>
              <a:pPr/>
              <a:t>2</a:t>
            </a:fld>
            <a:endParaRPr lang="en-US"/>
          </a:p>
        </p:txBody>
      </p:sp>
      <p:sp>
        <p:nvSpPr>
          <p:cNvPr id="7" name="Date Placeholder 6"/>
          <p:cNvSpPr>
            <a:spLocks noGrp="1"/>
          </p:cNvSpPr>
          <p:nvPr>
            <p:ph type="dt" sz="half" idx="10"/>
          </p:nvPr>
        </p:nvSpPr>
        <p:spPr/>
        <p:txBody>
          <a:bodyPr/>
          <a:lstStyle/>
          <a:p>
            <a:r>
              <a:rPr lang="en-US" smtClean="0"/>
              <a:t>1/15/2019</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r>
              <a:rPr lang="en-US" sz="2800" b="1" dirty="0" smtClean="0">
                <a:effectLst>
                  <a:outerShdw blurRad="38100" dist="38100" dir="2700000" algn="tl">
                    <a:srgbClr val="000000">
                      <a:alpha val="43137"/>
                    </a:srgbClr>
                  </a:outerShdw>
                </a:effectLst>
              </a:rPr>
              <a:t>Numbers for each hospital chosen by that hospital</a:t>
            </a:r>
          </a:p>
          <a:p>
            <a:pPr lvl="1"/>
            <a:r>
              <a:rPr lang="en-US" sz="2400" b="1" dirty="0" smtClean="0">
                <a:effectLst>
                  <a:outerShdw blurRad="38100" dist="38100" dir="2700000" algn="tl">
                    <a:srgbClr val="000000">
                      <a:alpha val="43137"/>
                    </a:srgbClr>
                  </a:outerShdw>
                </a:effectLst>
              </a:rPr>
              <a:t>Recommended that emergency messages on cell phones should get both text and voice (if one system down, other may go through)</a:t>
            </a:r>
          </a:p>
          <a:p>
            <a:r>
              <a:rPr lang="en-US" sz="2800" b="1" dirty="0" smtClean="0">
                <a:effectLst>
                  <a:outerShdw blurRad="38100" dist="38100" dir="2700000" algn="tl">
                    <a:srgbClr val="000000">
                      <a:alpha val="43137"/>
                    </a:srgbClr>
                  </a:outerShdw>
                </a:effectLst>
              </a:rPr>
              <a:t>Receiving RHNS Messages</a:t>
            </a:r>
          </a:p>
          <a:p>
            <a:pPr lvl="1"/>
            <a:r>
              <a:rPr lang="en-US" sz="2400" b="1" dirty="0" smtClean="0">
                <a:effectLst>
                  <a:outerShdw blurRad="38100" dist="38100" dir="2700000" algn="tl">
                    <a:srgbClr val="000000">
                      <a:alpha val="43137"/>
                    </a:srgbClr>
                  </a:outerShdw>
                </a:effectLst>
              </a:rPr>
              <a:t>Alerts hospitals plus regional coordinators, some EMAs, etc.</a:t>
            </a:r>
          </a:p>
          <a:p>
            <a:pPr lvl="1"/>
            <a:r>
              <a:rPr lang="en-US" sz="2400" b="1" dirty="0" smtClean="0">
                <a:effectLst>
                  <a:outerShdw blurRad="38100" dist="38100" dir="2700000" algn="tl">
                    <a:srgbClr val="000000">
                      <a:alpha val="43137"/>
                    </a:srgbClr>
                  </a:outerShdw>
                </a:effectLst>
              </a:rPr>
              <a:t>RHNS is tested monthly and during most area exercises </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r>
              <a:rPr lang="en-US" sz="3600" b="1" dirty="0" smtClean="0">
                <a:effectLst>
                  <a:outerShdw blurRad="38100" dist="38100" dir="2700000" algn="tl">
                    <a:srgbClr val="000000">
                      <a:alpha val="43137"/>
                    </a:srgbClr>
                  </a:outerShdw>
                </a:effectLst>
              </a:rPr>
              <a:t>To activate RHNS (use the MCI </a:t>
            </a:r>
            <a:r>
              <a:rPr lang="en-US" sz="3600" b="1" dirty="0" err="1" smtClean="0">
                <a:effectLst>
                  <a:outerShdw blurRad="38100" dist="38100" dir="2700000" algn="tl">
                    <a:srgbClr val="000000">
                      <a:alpha val="43137"/>
                    </a:srgbClr>
                  </a:outerShdw>
                </a:effectLst>
              </a:rPr>
              <a:t>Comm</a:t>
            </a:r>
            <a:r>
              <a:rPr lang="en-US" sz="3600" b="1" dirty="0" smtClean="0">
                <a:effectLst>
                  <a:outerShdw blurRad="38100" dist="38100" dir="2700000" algn="tl">
                    <a:srgbClr val="000000">
                      <a:alpha val="43137"/>
                    </a:srgbClr>
                  </a:outerShdw>
                </a:effectLst>
              </a:rPr>
              <a:t> Job Aid):</a:t>
            </a:r>
          </a:p>
          <a:p>
            <a:pPr lvl="1"/>
            <a:r>
              <a:rPr lang="en-US" sz="3200" b="1" dirty="0" smtClean="0">
                <a:effectLst>
                  <a:outerShdw blurRad="38100" dist="38100" dir="2700000" algn="tl">
                    <a:srgbClr val="000000">
                      <a:alpha val="43137"/>
                    </a:srgbClr>
                  </a:outerShdw>
                </a:effectLst>
              </a:rPr>
              <a:t>Call </a:t>
            </a:r>
            <a:r>
              <a:rPr lang="en-US" sz="3200" b="1" dirty="0" smtClean="0">
                <a:effectLst>
                  <a:outerShdw blurRad="38100" dist="38100" dir="2700000" algn="tl">
                    <a:srgbClr val="000000">
                      <a:alpha val="43137"/>
                    </a:srgbClr>
                  </a:outerShdw>
                </a:effectLst>
                <a:latin typeface="Calibri" pitchFamily="34" charset="0"/>
              </a:rPr>
              <a:t>937-333-USAR (8727)</a:t>
            </a:r>
          </a:p>
          <a:p>
            <a:pPr lvl="1"/>
            <a:r>
              <a:rPr lang="en-US" sz="3200" b="1" dirty="0" smtClean="0">
                <a:effectLst>
                  <a:outerShdw blurRad="38100" dist="38100" dir="2700000" algn="tl">
                    <a:srgbClr val="000000">
                      <a:alpha val="43137"/>
                    </a:srgbClr>
                  </a:outerShdw>
                </a:effectLst>
              </a:rPr>
              <a:t>Ask for Dispatch Supervisor</a:t>
            </a:r>
          </a:p>
          <a:p>
            <a:pPr lvl="1"/>
            <a:r>
              <a:rPr lang="en-US" sz="3200" b="1" dirty="0" smtClean="0">
                <a:effectLst>
                  <a:outerShdw blurRad="38100" dist="38100" dir="2700000" algn="tl">
                    <a:srgbClr val="000000">
                      <a:alpha val="43137"/>
                    </a:srgbClr>
                  </a:outerShdw>
                </a:effectLst>
              </a:rPr>
              <a:t>Request a “Regional Hospital Notification”</a:t>
            </a:r>
          </a:p>
          <a:p>
            <a:pPr lvl="1"/>
            <a:r>
              <a:rPr lang="en-US" sz="3200" b="1" dirty="0" smtClean="0">
                <a:effectLst>
                  <a:outerShdw blurRad="38100" dist="38100" dir="2700000" algn="tl">
                    <a:srgbClr val="000000">
                      <a:alpha val="43137"/>
                    </a:srgbClr>
                  </a:outerShdw>
                </a:effectLst>
              </a:rPr>
              <a:t>Provide information below:</a:t>
            </a:r>
          </a:p>
          <a:p>
            <a:pPr lvl="2"/>
            <a:r>
              <a:rPr lang="en-US" b="1" dirty="0" smtClean="0">
                <a:effectLst>
                  <a:outerShdw blurRad="38100" dist="38100" dir="2700000" algn="tl">
                    <a:srgbClr val="000000">
                      <a:alpha val="43137"/>
                    </a:srgbClr>
                  </a:outerShdw>
                </a:effectLst>
              </a:rPr>
              <a:t>Name of agency</a:t>
            </a:r>
          </a:p>
          <a:p>
            <a:pPr lvl="2"/>
            <a:r>
              <a:rPr lang="en-US" b="1" dirty="0" smtClean="0">
                <a:effectLst>
                  <a:outerShdw blurRad="38100" dist="38100" dir="2700000" algn="tl">
                    <a:srgbClr val="000000">
                      <a:alpha val="43137"/>
                    </a:srgbClr>
                  </a:outerShdw>
                </a:effectLst>
              </a:rPr>
              <a:t>Nature of emergency</a:t>
            </a:r>
          </a:p>
          <a:p>
            <a:pPr lvl="2"/>
            <a:r>
              <a:rPr lang="en-US" b="1" dirty="0" smtClean="0">
                <a:effectLst>
                  <a:outerShdw blurRad="38100" dist="38100" dir="2700000" algn="tl">
                    <a:srgbClr val="000000">
                      <a:alpha val="43137"/>
                    </a:srgbClr>
                  </a:outerShdw>
                </a:effectLst>
              </a:rPr>
              <a:t>Location of emergency</a:t>
            </a:r>
          </a:p>
          <a:p>
            <a:pPr lvl="2"/>
            <a:r>
              <a:rPr lang="en-US" b="1" dirty="0" smtClean="0">
                <a:effectLst>
                  <a:outerShdw blurRad="38100" dist="38100" dir="2700000" algn="tl">
                    <a:srgbClr val="000000">
                      <a:alpha val="43137"/>
                    </a:srgbClr>
                  </a:outerShdw>
                </a:effectLst>
              </a:rPr>
              <a:t>General statement on severity, such as approximate number of victims</a:t>
            </a:r>
          </a:p>
          <a:p>
            <a:pPr lvl="2"/>
            <a:r>
              <a:rPr lang="en-US" b="1" dirty="0" smtClean="0">
                <a:effectLst>
                  <a:outerShdw blurRad="38100" dist="38100" dir="2700000" algn="tl">
                    <a:srgbClr val="000000">
                      <a:alpha val="43137"/>
                    </a:srgbClr>
                  </a:outerShdw>
                </a:effectLst>
              </a:rPr>
              <a:t>Any other information to be conveyed</a:t>
            </a:r>
            <a:endParaRPr lang="en-US" sz="3200" b="1" dirty="0" smtClean="0">
              <a:effectLst>
                <a:outerShdw blurRad="38100" dist="38100" dir="2700000" algn="tl">
                  <a:srgbClr val="000000">
                    <a:alpha val="43137"/>
                  </a:srgbClr>
                </a:outerShdw>
              </a:effectLst>
            </a:endParaRPr>
          </a:p>
          <a:p>
            <a:pPr lvl="1"/>
            <a:endParaRPr lang="en-US" sz="1800"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5400" b="1" dirty="0" smtClean="0"/>
              <a:t>MCI MARCS Radios &amp; TG</a:t>
            </a:r>
            <a:endParaRPr lang="en-US" sz="5400" b="1" dirty="0"/>
          </a:p>
        </p:txBody>
      </p:sp>
      <p:sp>
        <p:nvSpPr>
          <p:cNvPr id="8" name="Content Placeholder 7"/>
          <p:cNvSpPr>
            <a:spLocks noGrp="1"/>
          </p:cNvSpPr>
          <p:nvPr>
            <p:ph idx="1"/>
          </p:nvPr>
        </p:nvSpPr>
        <p:spPr/>
        <p:txBody>
          <a:bodyPr>
            <a:normAutofit/>
          </a:bodyPr>
          <a:lstStyle/>
          <a:p>
            <a:r>
              <a:rPr lang="en-US" sz="2800" b="1" dirty="0" smtClean="0"/>
              <a:t>Ohio </a:t>
            </a:r>
            <a:r>
              <a:rPr lang="en-US" sz="2800" b="1" u="sng" dirty="0" smtClean="0">
                <a:effectLst>
                  <a:outerShdw blurRad="38100" dist="38100" dir="2700000" algn="tl">
                    <a:srgbClr val="000000">
                      <a:alpha val="43137"/>
                    </a:srgbClr>
                  </a:outerShdw>
                </a:effectLst>
              </a:rPr>
              <a:t>MARCS</a:t>
            </a:r>
          </a:p>
          <a:p>
            <a:pPr lvl="1"/>
            <a:r>
              <a:rPr lang="en-US" sz="2400" b="1" u="sng" dirty="0" smtClean="0">
                <a:effectLst>
                  <a:outerShdw blurRad="38100" dist="38100" dir="2700000" algn="tl">
                    <a:srgbClr val="000000">
                      <a:alpha val="43137"/>
                    </a:srgbClr>
                  </a:outerShdw>
                </a:effectLst>
              </a:rPr>
              <a:t>M</a:t>
            </a:r>
            <a:r>
              <a:rPr lang="en-US" sz="2400" b="1" dirty="0" smtClean="0"/>
              <a:t>ulti-</a:t>
            </a:r>
          </a:p>
          <a:p>
            <a:pPr lvl="1"/>
            <a:r>
              <a:rPr lang="en-US" sz="2400" b="1" u="sng" dirty="0" smtClean="0">
                <a:effectLst>
                  <a:outerShdw blurRad="38100" dist="38100" dir="2700000" algn="tl">
                    <a:srgbClr val="000000">
                      <a:alpha val="43137"/>
                    </a:srgbClr>
                  </a:outerShdw>
                </a:effectLst>
              </a:rPr>
              <a:t>A</a:t>
            </a:r>
            <a:r>
              <a:rPr lang="en-US" sz="2400" b="1" dirty="0" smtClean="0"/>
              <a:t>gency </a:t>
            </a:r>
          </a:p>
          <a:p>
            <a:pPr lvl="1"/>
            <a:r>
              <a:rPr lang="en-US" sz="2400" b="1" u="sng" dirty="0" smtClean="0">
                <a:effectLst>
                  <a:outerShdw blurRad="38100" dist="38100" dir="2700000" algn="tl">
                    <a:srgbClr val="000000">
                      <a:alpha val="43137"/>
                    </a:srgbClr>
                  </a:outerShdw>
                </a:effectLst>
              </a:rPr>
              <a:t>R</a:t>
            </a:r>
            <a:r>
              <a:rPr lang="en-US" sz="2400" b="1" dirty="0" smtClean="0"/>
              <a:t>adio </a:t>
            </a:r>
          </a:p>
          <a:p>
            <a:pPr lvl="1"/>
            <a:r>
              <a:rPr lang="en-US" sz="2400" b="1" u="sng" dirty="0" smtClean="0">
                <a:effectLst>
                  <a:outerShdw blurRad="38100" dist="38100" dir="2700000" algn="tl">
                    <a:srgbClr val="000000">
                      <a:alpha val="43137"/>
                    </a:srgbClr>
                  </a:outerShdw>
                </a:effectLst>
              </a:rPr>
              <a:t>C</a:t>
            </a:r>
            <a:r>
              <a:rPr lang="en-US" sz="2400" b="1" dirty="0" smtClean="0"/>
              <a:t>ommunication </a:t>
            </a:r>
          </a:p>
          <a:p>
            <a:pPr lvl="1"/>
            <a:r>
              <a:rPr lang="en-US" sz="2400" b="1" u="sng" dirty="0" smtClean="0">
                <a:effectLst>
                  <a:outerShdw blurRad="38100" dist="38100" dir="2700000" algn="tl">
                    <a:srgbClr val="000000">
                      <a:alpha val="43137"/>
                    </a:srgbClr>
                  </a:outerShdw>
                </a:effectLst>
              </a:rPr>
              <a:t>S</a:t>
            </a:r>
            <a:r>
              <a:rPr lang="en-US" sz="2400" b="1" dirty="0" smtClean="0"/>
              <a:t>ystem</a:t>
            </a:r>
          </a:p>
          <a:p>
            <a:r>
              <a:rPr lang="en-US" sz="2800" b="1" dirty="0" smtClean="0"/>
              <a:t>Talk group (TG) – channel</a:t>
            </a:r>
            <a:endParaRPr lang="en-US" sz="2800"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“HSR</a:t>
            </a:r>
            <a:r>
              <a:rPr lang="en-US" b="1" dirty="0" smtClean="0">
                <a:latin typeface="Calibri" pitchFamily="34" charset="0"/>
              </a:rPr>
              <a:t>3</a:t>
            </a:r>
            <a:r>
              <a:rPr lang="en-US" b="1" dirty="0" smtClean="0"/>
              <a:t> MCI” MARCS Radio </a:t>
            </a:r>
            <a:r>
              <a:rPr lang="en-US" b="1" dirty="0" err="1" smtClean="0"/>
              <a:t>Talkgroup</a:t>
            </a:r>
            <a:endParaRPr lang="en-US" b="1" dirty="0"/>
          </a:p>
        </p:txBody>
      </p:sp>
      <p:sp>
        <p:nvSpPr>
          <p:cNvPr id="3" name="Content Placeholder 2"/>
          <p:cNvSpPr>
            <a:spLocks noGrp="1"/>
          </p:cNvSpPr>
          <p:nvPr>
            <p:ph idx="1"/>
          </p:nvPr>
        </p:nvSpPr>
        <p:spPr/>
        <p:txBody>
          <a:bodyPr>
            <a:normAutofit/>
          </a:bodyPr>
          <a:lstStyle/>
          <a:p>
            <a:r>
              <a:rPr lang="en-US" sz="2400" b="1" dirty="0" smtClean="0">
                <a:effectLst>
                  <a:outerShdw blurRad="38100" dist="38100" dir="2700000" algn="tl">
                    <a:srgbClr val="000000">
                      <a:alpha val="43137"/>
                    </a:srgbClr>
                  </a:outerShdw>
                </a:effectLst>
              </a:rPr>
              <a:t>MCI MARCS - new, additional hospital ED radio be used solely in an MCI</a:t>
            </a:r>
          </a:p>
          <a:p>
            <a:r>
              <a:rPr lang="en-US" sz="2400" b="1" dirty="0" smtClean="0">
                <a:effectLst>
                  <a:outerShdw blurRad="38100" dist="38100" dir="2700000" algn="tl">
                    <a:srgbClr val="000000">
                      <a:alpha val="43137"/>
                    </a:srgbClr>
                  </a:outerShdw>
                </a:effectLst>
              </a:rPr>
              <a:t>Used to notify each hospital of patients they will receive</a:t>
            </a:r>
          </a:p>
          <a:p>
            <a:r>
              <a:rPr lang="en-US" sz="2400" b="1" dirty="0" smtClean="0">
                <a:effectLst>
                  <a:outerShdw blurRad="38100" dist="38100" dir="2700000" algn="tl">
                    <a:srgbClr val="000000">
                      <a:alpha val="43137"/>
                    </a:srgbClr>
                  </a:outerShdw>
                </a:effectLst>
              </a:rPr>
              <a:t>Used to provide ALL hospitals with a “common operating picture” simultaneously</a:t>
            </a:r>
          </a:p>
          <a:p>
            <a:r>
              <a:rPr lang="en-US" sz="2400" b="1" dirty="0" smtClean="0">
                <a:effectLst>
                  <a:outerShdw blurRad="38100" dist="38100" dir="2700000" algn="tl">
                    <a:srgbClr val="000000">
                      <a:alpha val="43137"/>
                    </a:srgbClr>
                  </a:outerShdw>
                </a:effectLst>
              </a:rPr>
              <a:t>Hospitals can ask questions about incident over HSR</a:t>
            </a:r>
            <a:r>
              <a:rPr lang="en-US" sz="2400" b="1" dirty="0" smtClean="0">
                <a:effectLst>
                  <a:outerShdw blurRad="38100" dist="38100" dir="2700000" algn="tl">
                    <a:srgbClr val="000000">
                      <a:alpha val="43137"/>
                    </a:srgbClr>
                  </a:outerShdw>
                </a:effectLst>
                <a:latin typeface="Calibri" pitchFamily="34" charset="0"/>
              </a:rPr>
              <a:t>3</a:t>
            </a:r>
            <a:r>
              <a:rPr lang="en-US" sz="2400" b="1" dirty="0" smtClean="0">
                <a:effectLst>
                  <a:outerShdw blurRad="38100" dist="38100" dir="2700000" algn="tl">
                    <a:srgbClr val="000000">
                      <a:alpha val="43137"/>
                    </a:srgbClr>
                  </a:outerShdw>
                </a:effectLst>
              </a:rPr>
              <a:t> Radio Talk Group</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HSR</a:t>
            </a:r>
            <a:r>
              <a:rPr lang="en-US" b="1" dirty="0" smtClean="0">
                <a:latin typeface="Calibri" pitchFamily="34" charset="0"/>
              </a:rPr>
              <a:t>3</a:t>
            </a:r>
            <a:r>
              <a:rPr lang="en-US" b="1" dirty="0" smtClean="0"/>
              <a:t> MCI-MARCS Radio </a:t>
            </a:r>
            <a:r>
              <a:rPr lang="en-US" b="1" dirty="0" err="1" smtClean="0"/>
              <a:t>Talkgroup</a:t>
            </a:r>
            <a:endParaRPr lang="en-US" b="1"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sz="2400" b="1" u="sng" dirty="0" smtClean="0">
                <a:effectLst>
                  <a:outerShdw blurRad="38100" dist="38100" dir="2700000" algn="tl">
                    <a:srgbClr val="000000">
                      <a:alpha val="43137"/>
                    </a:srgbClr>
                  </a:outerShdw>
                </a:effectLst>
              </a:rPr>
              <a:t>No alerts on MCI TGs!</a:t>
            </a:r>
          </a:p>
          <a:p>
            <a:r>
              <a:rPr lang="en-US" sz="2800" b="1" dirty="0" smtClean="0">
                <a:effectLst>
                  <a:outerShdw blurRad="38100" dist="38100" dir="2700000" algn="tl">
                    <a:srgbClr val="000000">
                      <a:alpha val="43137"/>
                    </a:srgbClr>
                  </a:outerShdw>
                </a:effectLst>
              </a:rPr>
              <a:t>During an event, hospitals turn on MCI talk group (TG)</a:t>
            </a:r>
          </a:p>
          <a:p>
            <a:pPr lvl="1"/>
            <a:r>
              <a:rPr lang="en-US" sz="2400" b="1" dirty="0" smtClean="0">
                <a:effectLst>
                  <a:outerShdw blurRad="38100" dist="38100" dir="2700000" algn="tl">
                    <a:srgbClr val="000000">
                      <a:alpha val="43137"/>
                    </a:srgbClr>
                  </a:outerShdw>
                </a:effectLst>
              </a:rPr>
              <a:t>Monitor MCI radio</a:t>
            </a:r>
          </a:p>
          <a:p>
            <a:pPr lvl="1"/>
            <a:r>
              <a:rPr lang="en-US" sz="2400" b="1" dirty="0" smtClean="0">
                <a:effectLst>
                  <a:outerShdw blurRad="38100" dist="38100" dir="2700000" algn="tl">
                    <a:srgbClr val="000000">
                      <a:alpha val="43137"/>
                    </a:srgbClr>
                  </a:outerShdw>
                </a:effectLst>
              </a:rPr>
              <a:t>Request to monitor HSR</a:t>
            </a:r>
            <a:r>
              <a:rPr lang="en-US" sz="2400" b="1" dirty="0" smtClean="0">
                <a:effectLst>
                  <a:outerShdw blurRad="38100" dist="38100" dir="2700000" algn="tl">
                    <a:srgbClr val="000000">
                      <a:alpha val="43137"/>
                    </a:srgbClr>
                  </a:outerShdw>
                </a:effectLst>
                <a:latin typeface="Calibri" pitchFamily="34" charset="0"/>
              </a:rPr>
              <a:t>3</a:t>
            </a:r>
            <a:r>
              <a:rPr lang="en-US" sz="2400" b="1" dirty="0" smtClean="0">
                <a:effectLst>
                  <a:outerShdw blurRad="38100" dist="38100" dir="2700000" algn="tl">
                    <a:srgbClr val="000000">
                      <a:alpha val="43137"/>
                    </a:srgbClr>
                  </a:outerShdw>
                </a:effectLst>
              </a:rPr>
              <a:t>MCI Radio is included in Communications Job Aid, but hospitals should plan to do so on any MCI notification</a:t>
            </a:r>
          </a:p>
          <a:p>
            <a:pPr lvl="1"/>
            <a:endParaRPr lang="en-US" b="1" dirty="0" smtClean="0">
              <a:effectLst>
                <a:outerShdw blurRad="38100" dist="38100" dir="2700000" algn="tl">
                  <a:srgbClr val="000000">
                    <a:alpha val="43137"/>
                  </a:srgbClr>
                </a:outerShdw>
              </a:effectLst>
            </a:endParaRPr>
          </a:p>
          <a:p>
            <a:endParaRPr lang="en-US"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HSR</a:t>
            </a:r>
            <a:r>
              <a:rPr lang="en-US" b="1" dirty="0" smtClean="0">
                <a:latin typeface="Calibri" pitchFamily="34" charset="0"/>
              </a:rPr>
              <a:t>3</a:t>
            </a:r>
            <a:r>
              <a:rPr lang="en-US" b="1" dirty="0" smtClean="0"/>
              <a:t> MCI-MARCS Radio </a:t>
            </a:r>
            <a:r>
              <a:rPr lang="en-US" b="1" dirty="0" err="1" smtClean="0"/>
              <a:t>Talkgroup</a:t>
            </a:r>
            <a:endParaRPr lang="en-US" b="1" dirty="0"/>
          </a:p>
        </p:txBody>
      </p:sp>
      <p:sp>
        <p:nvSpPr>
          <p:cNvPr id="3" name="Content Placeholder 2"/>
          <p:cNvSpPr>
            <a:spLocks noGrp="1"/>
          </p:cNvSpPr>
          <p:nvPr>
            <p:ph idx="1"/>
          </p:nvPr>
        </p:nvSpPr>
        <p:spPr/>
        <p:txBody>
          <a:bodyPr>
            <a:noAutofit/>
          </a:bodyPr>
          <a:lstStyle/>
          <a:p>
            <a:r>
              <a:rPr lang="en-US" sz="2800" b="1" dirty="0" smtClean="0">
                <a:effectLst>
                  <a:outerShdw blurRad="38100" dist="38100" dir="2700000" algn="tl">
                    <a:srgbClr val="000000">
                      <a:alpha val="43137"/>
                    </a:srgbClr>
                  </a:outerShdw>
                </a:effectLst>
              </a:rPr>
              <a:t>&gt;90% of EMS communication during MCI should come from Transport Officer or Transport </a:t>
            </a:r>
            <a:r>
              <a:rPr lang="en-US" sz="2800" b="1" dirty="0" err="1" smtClean="0">
                <a:effectLst>
                  <a:outerShdw blurRad="38100" dist="38100" dir="2700000" algn="tl">
                    <a:srgbClr val="000000">
                      <a:alpha val="43137"/>
                    </a:srgbClr>
                  </a:outerShdw>
                </a:effectLst>
              </a:rPr>
              <a:t>Comm</a:t>
            </a:r>
            <a:r>
              <a:rPr lang="en-US" sz="2800" b="1" dirty="0" smtClean="0">
                <a:effectLst>
                  <a:outerShdw blurRad="38100" dist="38100" dir="2700000" algn="tl">
                    <a:srgbClr val="000000">
                      <a:alpha val="43137"/>
                    </a:srgbClr>
                  </a:outerShdw>
                </a:effectLst>
              </a:rPr>
              <a:t> Aide</a:t>
            </a:r>
          </a:p>
          <a:p>
            <a:r>
              <a:rPr lang="en-US" sz="2800" b="1" dirty="0" smtClean="0">
                <a:effectLst>
                  <a:outerShdw blurRad="38100" dist="38100" dir="2700000" algn="tl">
                    <a:srgbClr val="000000">
                      <a:alpha val="43137"/>
                    </a:srgbClr>
                  </a:outerShdw>
                </a:effectLst>
              </a:rPr>
              <a:t>Hospital radios may have two primary TGs</a:t>
            </a:r>
          </a:p>
          <a:p>
            <a:pPr lvl="1"/>
            <a:r>
              <a:rPr lang="en-US" sz="2400" b="1" dirty="0" smtClean="0">
                <a:effectLst>
                  <a:outerShdw blurRad="38100" dist="38100" dir="2700000" algn="tl">
                    <a:srgbClr val="000000">
                      <a:alpha val="43137"/>
                    </a:srgbClr>
                  </a:outerShdw>
                </a:effectLst>
              </a:rPr>
              <a:t>HSR</a:t>
            </a:r>
            <a:r>
              <a:rPr lang="en-US" sz="2400" b="1" dirty="0" smtClean="0">
                <a:effectLst>
                  <a:outerShdw blurRad="38100" dist="38100" dir="2700000" algn="tl">
                    <a:srgbClr val="000000">
                      <a:alpha val="43137"/>
                    </a:srgbClr>
                  </a:outerShdw>
                </a:effectLst>
                <a:latin typeface="Calibri" pitchFamily="34" charset="0"/>
                <a:cs typeface="Arial" pitchFamily="34" charset="0"/>
              </a:rPr>
              <a:t>3</a:t>
            </a:r>
            <a:r>
              <a:rPr lang="en-US" sz="2400" b="1" dirty="0" smtClean="0">
                <a:effectLst>
                  <a:outerShdw blurRad="38100" dist="38100" dir="2700000" algn="tl">
                    <a:srgbClr val="000000">
                      <a:alpha val="43137"/>
                    </a:srgbClr>
                  </a:outerShdw>
                </a:effectLst>
              </a:rPr>
              <a:t> MCI MARCS </a:t>
            </a:r>
            <a:r>
              <a:rPr lang="en-US" sz="2400" b="1" dirty="0" err="1" smtClean="0">
                <a:effectLst>
                  <a:outerShdw blurRad="38100" dist="38100" dir="2700000" algn="tl">
                    <a:srgbClr val="000000">
                      <a:alpha val="43137"/>
                    </a:srgbClr>
                  </a:outerShdw>
                </a:effectLst>
              </a:rPr>
              <a:t>Talkgroup</a:t>
            </a:r>
            <a:endParaRPr lang="en-US" sz="2400" b="1" dirty="0" smtClean="0">
              <a:effectLst>
                <a:outerShdw blurRad="38100" dist="38100" dir="2700000" algn="tl">
                  <a:srgbClr val="000000">
                    <a:alpha val="43137"/>
                  </a:srgbClr>
                </a:outerShdw>
              </a:effectLst>
            </a:endParaRPr>
          </a:p>
          <a:p>
            <a:pPr lvl="1"/>
            <a:r>
              <a:rPr lang="en-US" sz="2400" b="1" dirty="0" smtClean="0">
                <a:effectLst>
                  <a:outerShdw blurRad="38100" dist="38100" dir="2700000" algn="tl">
                    <a:srgbClr val="000000">
                      <a:alpha val="43137"/>
                    </a:srgbClr>
                  </a:outerShdw>
                </a:effectLst>
              </a:rPr>
              <a:t>HSR6 MCI MARCS </a:t>
            </a:r>
            <a:r>
              <a:rPr lang="en-US" sz="2400" b="1" dirty="0" err="1" smtClean="0">
                <a:effectLst>
                  <a:outerShdw blurRad="38100" dist="38100" dir="2700000" algn="tl">
                    <a:srgbClr val="000000">
                      <a:alpha val="43137"/>
                    </a:srgbClr>
                  </a:outerShdw>
                </a:effectLst>
              </a:rPr>
              <a:t>Talkgroup</a:t>
            </a:r>
            <a:endParaRPr lang="en-US" sz="2400" b="1" dirty="0" smtClean="0">
              <a:effectLst>
                <a:outerShdw blurRad="38100" dist="38100" dir="2700000" algn="tl">
                  <a:srgbClr val="000000">
                    <a:alpha val="43137"/>
                  </a:srgbClr>
                </a:outerShdw>
              </a:effectLst>
            </a:endParaRPr>
          </a:p>
          <a:p>
            <a:pPr lvl="1"/>
            <a:r>
              <a:rPr lang="en-US" sz="2400" b="1" dirty="0" smtClean="0">
                <a:effectLst>
                  <a:outerShdw blurRad="38100" dist="38100" dir="2700000" algn="tl">
                    <a:srgbClr val="000000">
                      <a:alpha val="43137"/>
                    </a:srgbClr>
                  </a:outerShdw>
                </a:effectLst>
              </a:rPr>
              <a:t>Can be patched together by Dispatch Centers</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a:bodyPr>
          <a:lstStyle/>
          <a:p>
            <a:r>
              <a:rPr lang="en-US" sz="5400" b="1" dirty="0" smtClean="0"/>
              <a:t>GDAHA </a:t>
            </a:r>
            <a:r>
              <a:rPr lang="en-US" sz="5400" b="1" dirty="0" err="1" smtClean="0"/>
              <a:t>Surgenet</a:t>
            </a:r>
            <a:r>
              <a:rPr lang="en-US" sz="5400" b="1" dirty="0" smtClean="0"/>
              <a:t> MCI Page and </a:t>
            </a:r>
            <a:r>
              <a:rPr lang="en-US" sz="5400" b="1" dirty="0" err="1" smtClean="0"/>
              <a:t>OHTrac</a:t>
            </a:r>
            <a:endParaRPr lang="en-US" sz="5400"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27</a:t>
            </a:fld>
            <a:endParaRPr lang="en-US"/>
          </a:p>
        </p:txBody>
      </p:sp>
      <p:pic>
        <p:nvPicPr>
          <p:cNvPr id="64514" name="Picture 2"/>
          <p:cNvPicPr>
            <a:picLocks noChangeAspect="1" noChangeArrowheads="1"/>
          </p:cNvPicPr>
          <p:nvPr/>
        </p:nvPicPr>
        <p:blipFill>
          <a:blip r:embed="rId2" cstate="print"/>
          <a:srcRect l="23750" t="21333" r="26250" b="26667"/>
          <a:stretch>
            <a:fillRect/>
          </a:stretch>
        </p:blipFill>
        <p:spPr bwMode="auto">
          <a:xfrm>
            <a:off x="0" y="381000"/>
            <a:ext cx="9144000" cy="5943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g</a:t>
            </a:r>
            <a:r>
              <a:rPr lang="en-US" b="1" dirty="0" smtClean="0">
                <a:effectLst>
                  <a:outerShdw blurRad="38100" dist="38100" dir="2700000" algn="tl">
                    <a:srgbClr val="000000">
                      <a:alpha val="43137"/>
                    </a:srgbClr>
                  </a:outerShdw>
                </a:effectLst>
              </a:rPr>
              <a:t>daha.surgenet.org</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l="24167" t="10667" r="24583" b="40000"/>
          <a:stretch>
            <a:fillRect/>
          </a:stretch>
        </p:blipFill>
        <p:spPr bwMode="auto">
          <a:xfrm>
            <a:off x="1" y="1356732"/>
            <a:ext cx="9144000" cy="5501268"/>
          </a:xfrm>
          <a:prstGeom prst="rect">
            <a:avLst/>
          </a:prstGeom>
          <a:noFill/>
          <a:ln w="9525">
            <a:noFill/>
            <a:miter lim="800000"/>
            <a:headEnd/>
            <a:tailEnd/>
          </a:ln>
        </p:spPr>
      </p:pic>
      <p:sp>
        <p:nvSpPr>
          <p:cNvPr id="7" name="Oval 6"/>
          <p:cNvSpPr/>
          <p:nvPr/>
        </p:nvSpPr>
        <p:spPr>
          <a:xfrm>
            <a:off x="5029200" y="2971800"/>
            <a:ext cx="1676400" cy="8382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3800" y="5486400"/>
            <a:ext cx="1676400" cy="8382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1/15/2019</a:t>
            </a:r>
            <a:endParaRPr lang="en-US" dirty="0"/>
          </a:p>
        </p:txBody>
      </p:sp>
      <p:sp>
        <p:nvSpPr>
          <p:cNvPr id="4" name="Footer Placeholder 3"/>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E42E1-8B57-41E9-B907-F1570114E39C}" type="slidenum">
              <a:rPr lang="en-US" smtClean="0"/>
              <a:pPr/>
              <a:t>28</a:t>
            </a:fld>
            <a:endParaRPr lang="en-US"/>
          </a:p>
        </p:txBody>
      </p:sp>
    </p:spTree>
    <p:custDataLst>
      <p:tags r:id="rId1"/>
    </p:custDataLst>
    <p:extLst>
      <p:ext uri="{BB962C8B-B14F-4D97-AF65-F5344CB8AC3E}">
        <p14:creationId xmlns:p14="http://schemas.microsoft.com/office/powerpoint/2010/main" val="417751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GDAHA </a:t>
            </a:r>
            <a:r>
              <a:rPr lang="en-US" sz="4800" b="1" dirty="0" err="1" smtClean="0"/>
              <a:t>Surgenet</a:t>
            </a:r>
            <a:r>
              <a:rPr lang="en-US" sz="4800" b="1" dirty="0" smtClean="0"/>
              <a:t> </a:t>
            </a:r>
            <a:r>
              <a:rPr lang="en-US" sz="4800" b="1" dirty="0" smtClean="0">
                <a:effectLst>
                  <a:outerShdw blurRad="38100" dist="38100" dir="2700000" algn="tl">
                    <a:srgbClr val="000000">
                      <a:alpha val="43137"/>
                    </a:srgbClr>
                  </a:outerShdw>
                </a:effectLst>
              </a:rPr>
              <a:t>MCI Page</a:t>
            </a:r>
            <a:endParaRPr lang="en-US" sz="4800" b="1" dirty="0"/>
          </a:p>
        </p:txBody>
      </p:sp>
      <p:sp>
        <p:nvSpPr>
          <p:cNvPr id="3" name="Content Placeholder 2"/>
          <p:cNvSpPr>
            <a:spLocks noGrp="1"/>
          </p:cNvSpPr>
          <p:nvPr>
            <p:ph idx="1"/>
          </p:nvPr>
        </p:nvSpPr>
        <p:spPr/>
        <p:txBody>
          <a:bodyPr>
            <a:normAutofit/>
          </a:bodyPr>
          <a:lstStyle/>
          <a:p>
            <a:r>
              <a:rPr lang="en-US" b="1" dirty="0" smtClean="0">
                <a:effectLst>
                  <a:outerShdw blurRad="38100" dist="38100" dir="2700000" algn="tl">
                    <a:srgbClr val="000000">
                      <a:alpha val="43137"/>
                    </a:srgbClr>
                  </a:outerShdw>
                </a:effectLst>
              </a:rPr>
              <a:t>Increasingly emphasized to EMS importance of distributing patients to hospitals during MCIs</a:t>
            </a:r>
          </a:p>
          <a:p>
            <a:r>
              <a:rPr lang="en-US" b="1" dirty="0" smtClean="0">
                <a:effectLst>
                  <a:outerShdw blurRad="38100" dist="38100" dir="2700000" algn="tl">
                    <a:srgbClr val="000000">
                      <a:alpha val="43137"/>
                    </a:srgbClr>
                  </a:outerShdw>
                </a:effectLst>
              </a:rPr>
              <a:t>GDAHA </a:t>
            </a:r>
            <a:r>
              <a:rPr lang="en-US" b="1" dirty="0" err="1" smtClean="0">
                <a:effectLst>
                  <a:outerShdw blurRad="38100" dist="38100" dir="2700000" algn="tl">
                    <a:srgbClr val="000000">
                      <a:alpha val="43137"/>
                    </a:srgbClr>
                  </a:outerShdw>
                </a:effectLst>
              </a:rPr>
              <a:t>Surgenet</a:t>
            </a:r>
            <a:r>
              <a:rPr lang="en-US" b="1" dirty="0" smtClean="0">
                <a:effectLst>
                  <a:outerShdw blurRad="38100" dist="38100" dir="2700000" algn="tl">
                    <a:srgbClr val="000000">
                      <a:alpha val="43137"/>
                    </a:srgbClr>
                  </a:outerShdw>
                </a:effectLst>
              </a:rPr>
              <a:t> MCI Page allows hospitals to indicate how many patients received, by category</a:t>
            </a:r>
          </a:p>
          <a:p>
            <a:r>
              <a:rPr lang="en-US" b="1" dirty="0" smtClean="0">
                <a:effectLst>
                  <a:outerShdw blurRad="38100" dist="38100" dir="2700000" algn="tl">
                    <a:srgbClr val="000000">
                      <a:alpha val="43137"/>
                    </a:srgbClr>
                  </a:outerShdw>
                </a:effectLst>
              </a:rPr>
              <a:t>During MCI, MCI Web Page allows hospitals to indicate by category how many more can be handled</a:t>
            </a:r>
          </a:p>
          <a:p>
            <a:r>
              <a:rPr lang="en-US" b="1" dirty="0" smtClean="0">
                <a:effectLst>
                  <a:outerShdw blurRad="38100" dist="38100" dir="2700000" algn="tl">
                    <a:srgbClr val="000000">
                      <a:alpha val="43137"/>
                    </a:srgbClr>
                  </a:outerShdw>
                </a:effectLst>
              </a:rPr>
              <a:t>Update the GDAHA </a:t>
            </a:r>
            <a:r>
              <a:rPr lang="en-US" b="1" dirty="0" err="1" smtClean="0">
                <a:effectLst>
                  <a:outerShdw blurRad="38100" dist="38100" dir="2700000" algn="tl">
                    <a:srgbClr val="000000">
                      <a:alpha val="43137"/>
                    </a:srgbClr>
                  </a:outerShdw>
                </a:effectLst>
              </a:rPr>
              <a:t>Surgenet</a:t>
            </a:r>
            <a:r>
              <a:rPr lang="en-US" b="1" dirty="0" smtClean="0">
                <a:effectLst>
                  <a:outerShdw blurRad="38100" dist="38100" dir="2700000" algn="tl">
                    <a:srgbClr val="000000">
                      <a:alpha val="43137"/>
                    </a:srgbClr>
                  </a:outerShdw>
                </a:effectLst>
              </a:rPr>
              <a:t> MCI page</a:t>
            </a:r>
          </a:p>
          <a:p>
            <a:endParaRPr lang="en-US" b="1"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15200" cy="1154097"/>
          </a:xfrm>
        </p:spPr>
        <p:txBody>
          <a:bodyPr/>
          <a:lstStyle/>
          <a:p>
            <a:r>
              <a:rPr lang="en-US" b="1" dirty="0" smtClean="0"/>
              <a:t>Objectives</a:t>
            </a:r>
            <a:endParaRPr lang="en-US" b="1" dirty="0"/>
          </a:p>
        </p:txBody>
      </p:sp>
      <p:sp>
        <p:nvSpPr>
          <p:cNvPr id="3" name="Content Placeholder 2"/>
          <p:cNvSpPr>
            <a:spLocks noGrp="1"/>
          </p:cNvSpPr>
          <p:nvPr>
            <p:ph idx="1"/>
          </p:nvPr>
        </p:nvSpPr>
        <p:spPr>
          <a:xfrm>
            <a:off x="228600" y="1219201"/>
            <a:ext cx="8763000" cy="5181599"/>
          </a:xfrm>
        </p:spPr>
        <p:txBody>
          <a:bodyPr>
            <a:noAutofit/>
          </a:bodyPr>
          <a:lstStyle/>
          <a:p>
            <a:r>
              <a:rPr lang="en-US" sz="2500" b="1" dirty="0" smtClean="0"/>
              <a:t>Be familiar with Regional Mass Casualty Incident (MCI) Communications Plan and Job Aid</a:t>
            </a:r>
          </a:p>
          <a:p>
            <a:r>
              <a:rPr lang="en-US" sz="2500" b="1" dirty="0" smtClean="0"/>
              <a:t>Be able to utilize SALT Triage and materials</a:t>
            </a:r>
          </a:p>
          <a:p>
            <a:r>
              <a:rPr lang="en-US" sz="2500" b="1" dirty="0" smtClean="0"/>
              <a:t>Understand use of Regional Hospital Notification System</a:t>
            </a:r>
          </a:p>
          <a:p>
            <a:r>
              <a:rPr lang="en-US" sz="2500" b="1" dirty="0" smtClean="0"/>
              <a:t>Be able to locate and use the HSR</a:t>
            </a:r>
            <a:r>
              <a:rPr lang="en-US" sz="2800" b="1" dirty="0" smtClean="0">
                <a:latin typeface="Calibri" pitchFamily="34" charset="0"/>
                <a:cs typeface="Arial" pitchFamily="34" charset="0"/>
              </a:rPr>
              <a:t>3</a:t>
            </a:r>
            <a:r>
              <a:rPr lang="en-US" sz="2400" b="1" dirty="0" smtClean="0">
                <a:latin typeface="Arial" pitchFamily="34" charset="0"/>
                <a:cs typeface="Arial" pitchFamily="34" charset="0"/>
              </a:rPr>
              <a:t> </a:t>
            </a:r>
            <a:r>
              <a:rPr lang="en-US" sz="2500" b="1" dirty="0" smtClean="0"/>
              <a:t>MCI MARCS Radio Talk Group in your radio template</a:t>
            </a:r>
          </a:p>
          <a:p>
            <a:r>
              <a:rPr lang="en-US" sz="2500" b="1" dirty="0" smtClean="0"/>
              <a:t>Be familiar with the GDAHA </a:t>
            </a:r>
            <a:r>
              <a:rPr lang="en-US" sz="2500" b="1" dirty="0" err="1" smtClean="0"/>
              <a:t>Surgenet</a:t>
            </a:r>
            <a:r>
              <a:rPr lang="en-US" sz="2500" b="1" dirty="0" smtClean="0"/>
              <a:t> MCI Page</a:t>
            </a:r>
          </a:p>
          <a:p>
            <a:r>
              <a:rPr lang="en-US" sz="2500" b="1" dirty="0" smtClean="0"/>
              <a:t>Understand relationship of RHNS, </a:t>
            </a:r>
            <a:r>
              <a:rPr lang="en-US" sz="2500" b="1" dirty="0" err="1" smtClean="0"/>
              <a:t>Surgenet</a:t>
            </a:r>
            <a:r>
              <a:rPr lang="en-US" sz="2500" b="1" dirty="0" smtClean="0"/>
              <a:t> MCI Page, </a:t>
            </a:r>
            <a:r>
              <a:rPr lang="en-US" sz="2500" b="1" dirty="0" err="1" smtClean="0"/>
              <a:t>OHTrac</a:t>
            </a:r>
            <a:r>
              <a:rPr lang="en-US" sz="2500" b="1" dirty="0" smtClean="0"/>
              <a:t>, and MCI-MARCS Radio TG in Mass Casualty Incident  communications</a:t>
            </a:r>
          </a:p>
          <a:p>
            <a:r>
              <a:rPr lang="en-US" sz="2500" b="1" dirty="0" smtClean="0"/>
              <a:t>Be familiar with MCI Communications Quarterly Triage Drill Day Plan</a:t>
            </a:r>
            <a:endParaRPr lang="en-US" sz="2500" b="1"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1E42E1-8B57-41E9-B907-F1570114E39C}" type="slidenum">
              <a:rPr lang="en-US" smtClean="0"/>
              <a:pPr/>
              <a:t>3</a:t>
            </a:fld>
            <a:endParaRPr lang="en-US"/>
          </a:p>
        </p:txBody>
      </p:sp>
      <p:sp>
        <p:nvSpPr>
          <p:cNvPr id="7" name="Date Placeholder 6"/>
          <p:cNvSpPr>
            <a:spLocks noGrp="1"/>
          </p:cNvSpPr>
          <p:nvPr>
            <p:ph type="dt" sz="half" idx="10"/>
          </p:nvPr>
        </p:nvSpPr>
        <p:spPr/>
        <p:txBody>
          <a:bodyPr/>
          <a:lstStyle/>
          <a:p>
            <a:r>
              <a:rPr lang="en-US" smtClean="0"/>
              <a:t>1/15/2019</a:t>
            </a:r>
            <a:endParaRPr lang="en-US" dirty="0"/>
          </a:p>
        </p:txBody>
      </p:sp>
    </p:spTree>
    <p:extLst>
      <p:ext uri="{BB962C8B-B14F-4D97-AF65-F5344CB8AC3E}">
        <p14:creationId xmlns:p14="http://schemas.microsoft.com/office/powerpoint/2010/main" val="1182609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normAutofit/>
          </a:bodyPr>
          <a:lstStyle/>
          <a:p>
            <a:r>
              <a:rPr lang="en-US" b="1" dirty="0" err="1" smtClean="0"/>
              <a:t>Surgenet</a:t>
            </a:r>
            <a:r>
              <a:rPr lang="en-US" b="1" dirty="0" smtClean="0"/>
              <a:t>:  </a:t>
            </a:r>
            <a:r>
              <a:rPr lang="en-US" b="1" dirty="0" err="1" smtClean="0">
                <a:effectLst>
                  <a:outerShdw blurRad="38100" dist="38100" dir="2700000" algn="tl">
                    <a:srgbClr val="000000">
                      <a:alpha val="43137"/>
                    </a:srgbClr>
                  </a:outerShdw>
                </a:effectLst>
              </a:rPr>
              <a:t>OHTrac</a:t>
            </a:r>
            <a:endParaRPr lang="en-US" b="1" dirty="0"/>
          </a:p>
        </p:txBody>
      </p:sp>
      <p:sp>
        <p:nvSpPr>
          <p:cNvPr id="3" name="Content Placeholder 2"/>
          <p:cNvSpPr>
            <a:spLocks noGrp="1"/>
          </p:cNvSpPr>
          <p:nvPr>
            <p:ph idx="1"/>
          </p:nvPr>
        </p:nvSpPr>
        <p:spPr>
          <a:xfrm>
            <a:off x="914400" y="2286001"/>
            <a:ext cx="7315200" cy="4023360"/>
          </a:xfrm>
        </p:spPr>
        <p:txBody>
          <a:bodyPr>
            <a:normAutofit/>
          </a:bodyPr>
          <a:lstStyle/>
          <a:p>
            <a:r>
              <a:rPr lang="en-US" sz="2400" b="1" dirty="0" smtClean="0"/>
              <a:t>State of Ohio tool for patient tracking used during any MCI or disaster situation for family reunification</a:t>
            </a:r>
          </a:p>
          <a:p>
            <a:r>
              <a:rPr lang="en-US" sz="2400" b="1" dirty="0" smtClean="0"/>
              <a:t>MCI incident alerts can be sent</a:t>
            </a:r>
          </a:p>
          <a:p>
            <a:pPr lvl="2"/>
            <a:r>
              <a:rPr lang="en-US" sz="1800" b="1" dirty="0" smtClean="0"/>
              <a:t>Not primary method of communication</a:t>
            </a:r>
          </a:p>
          <a:p>
            <a:pPr lvl="2"/>
            <a:r>
              <a:rPr lang="en-US" sz="1800" b="1" dirty="0" smtClean="0"/>
              <a:t>Regional Drills/Exercises and Real World Incidents</a:t>
            </a:r>
          </a:p>
          <a:p>
            <a:r>
              <a:rPr lang="en-US" sz="2400" b="1" dirty="0" smtClean="0"/>
              <a:t>Hospitals responsible for ensuring patients received from incident entered and tracking information updated</a:t>
            </a:r>
          </a:p>
          <a:p>
            <a:pPr lvl="1"/>
            <a:r>
              <a:rPr lang="en-US" sz="2000" b="1" dirty="0" smtClean="0"/>
              <a:t>Including “walk-in” patients</a:t>
            </a:r>
          </a:p>
          <a:p>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1154097"/>
          </a:xfrm>
        </p:spPr>
        <p:txBody>
          <a:bodyPr>
            <a:normAutofit/>
          </a:bodyPr>
          <a:lstStyle/>
          <a:p>
            <a:r>
              <a:rPr lang="en-US" b="1" dirty="0" err="1" smtClean="0"/>
              <a:t>Surgenet</a:t>
            </a:r>
            <a:r>
              <a:rPr lang="en-US" b="1" dirty="0" smtClean="0"/>
              <a:t>:  </a:t>
            </a:r>
            <a:r>
              <a:rPr lang="en-US" b="1" dirty="0" err="1" smtClean="0">
                <a:effectLst>
                  <a:outerShdw blurRad="38100" dist="38100" dir="2700000" algn="tl">
                    <a:srgbClr val="000000">
                      <a:alpha val="43137"/>
                    </a:srgbClr>
                  </a:outerShdw>
                </a:effectLst>
              </a:rPr>
              <a:t>OHTrac</a:t>
            </a:r>
            <a:endParaRPr lang="en-US" b="1" dirty="0"/>
          </a:p>
        </p:txBody>
      </p:sp>
      <p:sp>
        <p:nvSpPr>
          <p:cNvPr id="3" name="Content Placeholder 2"/>
          <p:cNvSpPr>
            <a:spLocks noGrp="1"/>
          </p:cNvSpPr>
          <p:nvPr>
            <p:ph idx="1"/>
          </p:nvPr>
        </p:nvSpPr>
        <p:spPr/>
        <p:txBody>
          <a:bodyPr>
            <a:normAutofit/>
          </a:bodyPr>
          <a:lstStyle/>
          <a:p>
            <a:r>
              <a:rPr lang="en-US" sz="2400" b="1" dirty="0" smtClean="0"/>
              <a:t>Can allow dispatch centers to assist a Transport Officer in hospital destination decisions</a:t>
            </a:r>
          </a:p>
          <a:p>
            <a:r>
              <a:rPr lang="en-US" sz="2400" b="1" dirty="0" smtClean="0"/>
              <a:t>EMS &amp; dispatch centers can (at their option) log on and view numbers of each triage level at each hospital</a:t>
            </a:r>
          </a:p>
          <a:p>
            <a:pPr lvl="1"/>
            <a:r>
              <a:rPr lang="en-US" sz="2000" b="1" dirty="0" smtClean="0"/>
              <a:t>Integrating all communication methods helps EMS ensure triaged patients are transported to appropriate hospitals</a:t>
            </a:r>
          </a:p>
          <a:p>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315200" cy="1154097"/>
          </a:xfrm>
        </p:spPr>
        <p:txBody>
          <a:bodyPr/>
          <a:lstStyle/>
          <a:p>
            <a:r>
              <a:rPr lang="en-US" b="1" dirty="0" smtClean="0"/>
              <a:t>OHTrac App </a:t>
            </a:r>
            <a:endParaRPr lang="en-US" b="1" dirty="0"/>
          </a:p>
        </p:txBody>
      </p:sp>
      <p:sp>
        <p:nvSpPr>
          <p:cNvPr id="3" name="Content Placeholder 2"/>
          <p:cNvSpPr>
            <a:spLocks noGrp="1"/>
          </p:cNvSpPr>
          <p:nvPr>
            <p:ph idx="1"/>
          </p:nvPr>
        </p:nvSpPr>
        <p:spPr>
          <a:xfrm>
            <a:off x="78294" y="1737756"/>
            <a:ext cx="4876800" cy="4953000"/>
          </a:xfrm>
        </p:spPr>
        <p:txBody>
          <a:bodyPr>
            <a:normAutofit/>
          </a:bodyPr>
          <a:lstStyle/>
          <a:p>
            <a:r>
              <a:rPr lang="en-US" sz="2400" b="1" dirty="0" smtClean="0">
                <a:effectLst>
                  <a:outerShdw blurRad="38100" dist="38100" dir="2700000" algn="tl">
                    <a:srgbClr val="000000">
                      <a:alpha val="43137"/>
                    </a:srgbClr>
                  </a:outerShdw>
                </a:effectLst>
              </a:rPr>
              <a:t>App designed for EMS</a:t>
            </a:r>
          </a:p>
          <a:p>
            <a:pPr lvl="1"/>
            <a:r>
              <a:rPr lang="en-US" sz="2000" b="1" dirty="0" smtClean="0">
                <a:effectLst>
                  <a:outerShdw blurRad="38100" dist="38100" dir="2700000" algn="tl">
                    <a:srgbClr val="000000">
                      <a:alpha val="43137"/>
                    </a:srgbClr>
                  </a:outerShdw>
                </a:effectLst>
              </a:rPr>
              <a:t>For agencies using it, allows patient tracking to begin at the scene</a:t>
            </a:r>
          </a:p>
          <a:p>
            <a:r>
              <a:rPr lang="en-US" sz="2400" b="1" dirty="0" err="1" smtClean="0">
                <a:effectLst>
                  <a:outerShdw blurRad="38100" dist="38100" dir="2700000" algn="tl">
                    <a:srgbClr val="000000">
                      <a:alpha val="43137"/>
                    </a:srgbClr>
                  </a:outerShdw>
                </a:effectLst>
              </a:rPr>
              <a:t>OHTrac</a:t>
            </a:r>
            <a:endParaRPr lang="en-US" sz="2400" b="1" dirty="0" smtClean="0">
              <a:effectLst>
                <a:outerShdw blurRad="38100" dist="38100" dir="2700000" algn="tl">
                  <a:srgbClr val="000000">
                    <a:alpha val="43137"/>
                  </a:srgbClr>
                </a:outerShdw>
              </a:effectLst>
            </a:endParaRPr>
          </a:p>
          <a:p>
            <a:pPr lvl="1"/>
            <a:r>
              <a:rPr lang="en-US" sz="2000" b="1" dirty="0" smtClean="0">
                <a:effectLst>
                  <a:outerShdw blurRad="38100" dist="38100" dir="2700000" algn="tl">
                    <a:srgbClr val="000000">
                      <a:alpha val="43137"/>
                    </a:srgbClr>
                  </a:outerShdw>
                </a:effectLst>
              </a:rPr>
              <a:t>Allows increased patient tracking accuracy</a:t>
            </a:r>
          </a:p>
          <a:p>
            <a:pPr lvl="1"/>
            <a:r>
              <a:rPr lang="en-US" sz="2000" b="1" dirty="0" smtClean="0">
                <a:effectLst>
                  <a:outerShdw blurRad="38100" dist="38100" dir="2700000" algn="tl">
                    <a:srgbClr val="000000">
                      <a:alpha val="43137"/>
                    </a:srgbClr>
                  </a:outerShdw>
                </a:effectLst>
              </a:rPr>
              <a:t>Provides for family reunification</a:t>
            </a:r>
          </a:p>
          <a:p>
            <a:pPr lvl="1"/>
            <a:r>
              <a:rPr lang="en-US" sz="2000" b="1" dirty="0">
                <a:effectLst>
                  <a:outerShdw blurRad="38100" dist="38100" dir="2700000" algn="tl">
                    <a:srgbClr val="000000">
                      <a:alpha val="43137"/>
                    </a:srgbClr>
                  </a:outerShdw>
                </a:effectLst>
              </a:rPr>
              <a:t>Allows </a:t>
            </a:r>
            <a:r>
              <a:rPr lang="en-US" sz="2000" b="1" dirty="0" smtClean="0">
                <a:effectLst>
                  <a:outerShdw blurRad="38100" dist="38100" dir="2700000" algn="tl">
                    <a:srgbClr val="000000">
                      <a:alpha val="43137"/>
                    </a:srgbClr>
                  </a:outerShdw>
                </a:effectLst>
              </a:rPr>
              <a:t>hospitals and other agencies </a:t>
            </a:r>
            <a:r>
              <a:rPr lang="en-US" sz="2000" b="1" dirty="0">
                <a:effectLst>
                  <a:outerShdw blurRad="38100" dist="38100" dir="2700000" algn="tl">
                    <a:srgbClr val="000000">
                      <a:alpha val="43137"/>
                    </a:srgbClr>
                  </a:outerShdw>
                </a:effectLst>
              </a:rPr>
              <a:t>to </a:t>
            </a:r>
            <a:r>
              <a:rPr lang="en-US" sz="2000" b="1" dirty="0" smtClean="0">
                <a:effectLst>
                  <a:outerShdw blurRad="38100" dist="38100" dir="2700000" algn="tl">
                    <a:srgbClr val="000000">
                      <a:alpha val="43137"/>
                    </a:srgbClr>
                  </a:outerShdw>
                </a:effectLst>
              </a:rPr>
              <a:t>see </a:t>
            </a:r>
            <a:r>
              <a:rPr lang="en-US" sz="2000" b="1" dirty="0">
                <a:effectLst>
                  <a:outerShdw blurRad="38100" dist="38100" dir="2700000" algn="tl">
                    <a:srgbClr val="000000">
                      <a:alpha val="43137"/>
                    </a:srgbClr>
                  </a:outerShdw>
                </a:effectLst>
              </a:rPr>
              <a:t>the number and acuity of patients en-route</a:t>
            </a:r>
          </a:p>
          <a:p>
            <a:pPr lvl="2"/>
            <a:endParaRPr lang="en-US" dirty="0"/>
          </a:p>
        </p:txBody>
      </p:sp>
      <p:sp>
        <p:nvSpPr>
          <p:cNvPr id="6" name="Date Placeholder 5"/>
          <p:cNvSpPr>
            <a:spLocks noGrp="1"/>
          </p:cNvSpPr>
          <p:nvPr>
            <p:ph type="dt" sz="half" idx="10"/>
          </p:nvPr>
        </p:nvSpPr>
        <p:spPr/>
        <p:txBody>
          <a:bodyPr/>
          <a:lstStyle/>
          <a:p>
            <a:r>
              <a:rPr lang="en-US" smtClean="0"/>
              <a:t>1/15/2019</a:t>
            </a:r>
            <a:endParaRPr lang="en-US" dirty="0"/>
          </a:p>
        </p:txBody>
      </p:sp>
      <p:sp>
        <p:nvSpPr>
          <p:cNvPr id="7" name="Footer Placeholder 6"/>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610DD-8257-4499-B00D-469255FD424B}" type="slidenum">
              <a:rPr lang="en-US" smtClean="0"/>
              <a:pPr/>
              <a:t>32</a:t>
            </a:fld>
            <a:endParaRPr lang="en-US" dirty="0"/>
          </a:p>
        </p:txBody>
      </p:sp>
      <p:pic>
        <p:nvPicPr>
          <p:cNvPr id="5" name="Picture 2"/>
          <p:cNvPicPr>
            <a:picLocks noChangeAspect="1" noChangeArrowheads="1"/>
          </p:cNvPicPr>
          <p:nvPr/>
        </p:nvPicPr>
        <p:blipFill>
          <a:blip r:embed="rId3" cstate="print"/>
          <a:srcRect b="18182"/>
          <a:stretch>
            <a:fillRect/>
          </a:stretch>
        </p:blipFill>
        <p:spPr bwMode="auto">
          <a:xfrm>
            <a:off x="4955094" y="762000"/>
            <a:ext cx="4188906" cy="6096000"/>
          </a:xfrm>
          <a:prstGeom prst="rect">
            <a:avLst/>
          </a:prstGeom>
          <a:noFill/>
          <a:ln w="9525">
            <a:noFill/>
            <a:miter lim="800000"/>
            <a:headEnd/>
            <a:tailEnd/>
          </a:ln>
          <a:effectLst/>
        </p:spPr>
      </p:pic>
    </p:spTree>
    <p:extLst>
      <p:ext uri="{BB962C8B-B14F-4D97-AF65-F5344CB8AC3E}">
        <p14:creationId xmlns:p14="http://schemas.microsoft.com/office/powerpoint/2010/main" val="822005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33</a:t>
            </a:fld>
            <a:endParaRPr lang="en-US"/>
          </a:p>
        </p:txBody>
      </p:sp>
      <p:pic>
        <p:nvPicPr>
          <p:cNvPr id="36866" name="Picture 2"/>
          <p:cNvPicPr>
            <a:picLocks noChangeAspect="1" noChangeArrowheads="1"/>
          </p:cNvPicPr>
          <p:nvPr/>
        </p:nvPicPr>
        <p:blipFill>
          <a:blip r:embed="rId3" cstate="print"/>
          <a:srcRect l="2917" t="17333" r="55416" b="10000"/>
          <a:stretch>
            <a:fillRect/>
          </a:stretch>
        </p:blipFill>
        <p:spPr bwMode="auto">
          <a:xfrm>
            <a:off x="0" y="0"/>
            <a:ext cx="6291743" cy="6858000"/>
          </a:xfrm>
          <a:prstGeom prst="rect">
            <a:avLst/>
          </a:prstGeom>
          <a:noFill/>
          <a:ln w="9525">
            <a:noFill/>
            <a:miter lim="800000"/>
            <a:headEnd/>
            <a:tailEnd/>
          </a:ln>
        </p:spPr>
      </p:pic>
      <p:grpSp>
        <p:nvGrpSpPr>
          <p:cNvPr id="10" name="Group 9"/>
          <p:cNvGrpSpPr/>
          <p:nvPr/>
        </p:nvGrpSpPr>
        <p:grpSpPr>
          <a:xfrm>
            <a:off x="5550554" y="-38969"/>
            <a:ext cx="3610264" cy="3848967"/>
            <a:chOff x="5027875" y="-44637"/>
            <a:chExt cx="4135395" cy="4408816"/>
          </a:xfrm>
        </p:grpSpPr>
        <p:pic>
          <p:nvPicPr>
            <p:cNvPr id="8" name="mainSkuProductImage" descr="Office Depot® Brand Portable Clipboard Storage Case, Charcoal"/>
            <p:cNvPicPr>
              <a:picLocks/>
            </p:cNvPicPr>
            <p:nvPr/>
          </p:nvPicPr>
          <p:blipFill>
            <a:blip r:embed="rId4" cstate="print"/>
            <a:srcRect t="6557" b="8197"/>
            <a:stretch>
              <a:fillRect/>
            </a:stretch>
          </p:blipFill>
          <p:spPr bwMode="auto">
            <a:xfrm>
              <a:off x="5739942" y="-44637"/>
              <a:ext cx="3423328" cy="4408816"/>
            </a:xfrm>
            <a:prstGeom prst="rect">
              <a:avLst/>
            </a:prstGeom>
            <a:noFill/>
            <a:ln w="9525">
              <a:noFill/>
              <a:miter lim="800000"/>
              <a:headEnd/>
              <a:tailEnd/>
            </a:ln>
          </p:spPr>
        </p:pic>
        <p:pic>
          <p:nvPicPr>
            <p:cNvPr id="9" name="Picture 8" descr="MMRSlogo"/>
            <p:cNvPicPr>
              <a:picLocks noChangeAspect="1" noChangeArrowheads="1"/>
            </p:cNvPicPr>
            <p:nvPr/>
          </p:nvPicPr>
          <p:blipFill>
            <a:blip r:embed="rId5" cstate="print"/>
            <a:srcRect/>
            <a:stretch>
              <a:fillRect/>
            </a:stretch>
          </p:blipFill>
          <p:spPr bwMode="auto">
            <a:xfrm>
              <a:off x="5027875" y="3556935"/>
              <a:ext cx="848997" cy="807244"/>
            </a:xfrm>
            <a:prstGeom prst="rect">
              <a:avLst/>
            </a:prstGeom>
            <a:noFill/>
            <a:ln w="9525">
              <a:noFill/>
              <a:miter lim="800000"/>
              <a:headEnd/>
              <a:tailEnd/>
            </a:ln>
          </p:spPr>
        </p:pic>
      </p:grpSp>
      <p:pic>
        <p:nvPicPr>
          <p:cNvPr id="11" name="Picture 2" descr="http://kcheart.k0jpr.net/wp-content/uploads/2016/01/Radios.bmp"/>
          <p:cNvPicPr>
            <a:picLocks noChangeAspect="1" noChangeArrowheads="1"/>
          </p:cNvPicPr>
          <p:nvPr/>
        </p:nvPicPr>
        <p:blipFill>
          <a:blip r:embed="rId6" cstate="print"/>
          <a:srcRect r="38756"/>
          <a:stretch>
            <a:fillRect/>
          </a:stretch>
        </p:blipFill>
        <p:spPr bwMode="auto">
          <a:xfrm>
            <a:off x="4064000" y="3809999"/>
            <a:ext cx="5080000" cy="3047999"/>
          </a:xfrm>
          <a:prstGeom prst="rect">
            <a:avLst/>
          </a:prstGeom>
          <a:noFill/>
        </p:spPr>
      </p:pic>
      <p:pic>
        <p:nvPicPr>
          <p:cNvPr id="12" name="Picture 10" descr="http://www.julielondon.org/J/Emergency_Photos_files/Julie%20London%20-%20Dixie%20McCall115.jpg"/>
          <p:cNvPicPr>
            <a:picLocks noChangeAspect="1" noChangeArrowheads="1"/>
          </p:cNvPicPr>
          <p:nvPr/>
        </p:nvPicPr>
        <p:blipFill>
          <a:blip r:embed="rId7" cstate="print"/>
          <a:srcRect/>
          <a:stretch>
            <a:fillRect/>
          </a:stretch>
        </p:blipFill>
        <p:spPr bwMode="auto">
          <a:xfrm>
            <a:off x="0" y="3810000"/>
            <a:ext cx="4064000" cy="3048000"/>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a:bodyPr>
          <a:lstStyle/>
          <a:p>
            <a:pPr algn="ctr"/>
            <a:r>
              <a:rPr lang="en-US" sz="5400" b="1" dirty="0" smtClean="0"/>
              <a:t>MCI Scenario</a:t>
            </a:r>
            <a:endParaRPr lang="en-US" sz="5400"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34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1154097"/>
          </a:xfrm>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r>
              <a:rPr lang="en-US" sz="3200" b="1" dirty="0" smtClean="0">
                <a:effectLst>
                  <a:outerShdw blurRad="38100" dist="38100" dir="2700000" algn="tl">
                    <a:srgbClr val="000000">
                      <a:alpha val="43137"/>
                    </a:srgbClr>
                  </a:outerShdw>
                </a:effectLst>
              </a:rPr>
              <a:t>County Fair </a:t>
            </a:r>
          </a:p>
          <a:p>
            <a:pPr lvl="1"/>
            <a:r>
              <a:rPr lang="en-US" sz="2800" b="1" dirty="0" smtClean="0">
                <a:effectLst>
                  <a:outerShdw blurRad="38100" dist="38100" dir="2700000" algn="tl">
                    <a:srgbClr val="000000">
                      <a:alpha val="43137"/>
                    </a:srgbClr>
                  </a:outerShdw>
                </a:effectLst>
              </a:rPr>
              <a:t>Stage collapse</a:t>
            </a:r>
          </a:p>
          <a:p>
            <a:pPr lvl="1"/>
            <a:r>
              <a:rPr lang="en-US" sz="2800" b="1" dirty="0" smtClean="0">
                <a:effectLst>
                  <a:outerShdw blurRad="38100" dist="38100" dir="2700000" algn="tl">
                    <a:srgbClr val="000000">
                      <a:alpha val="43137"/>
                    </a:srgbClr>
                  </a:outerShdw>
                </a:effectLst>
              </a:rPr>
              <a:t>Summer</a:t>
            </a:r>
          </a:p>
          <a:p>
            <a:pPr lvl="1"/>
            <a:r>
              <a:rPr lang="en-US" sz="2800" b="1" dirty="0" smtClean="0">
                <a:effectLst>
                  <a:outerShdw blurRad="38100" dist="38100" dir="2700000" algn="tl">
                    <a:srgbClr val="000000">
                      <a:alpha val="43137"/>
                    </a:srgbClr>
                  </a:outerShdw>
                </a:effectLst>
              </a:rPr>
              <a:t>One EMS unit on site at fair as standby</a:t>
            </a:r>
          </a:p>
          <a:p>
            <a:pPr lvl="1"/>
            <a:r>
              <a:rPr lang="en-US" sz="2800" b="1" dirty="0" smtClean="0">
                <a:effectLst>
                  <a:outerShdw blurRad="38100" dist="38100" dir="2700000" algn="tl">
                    <a:srgbClr val="000000">
                      <a:alpha val="43137"/>
                    </a:srgbClr>
                  </a:outerShdw>
                </a:effectLst>
              </a:rPr>
              <a:t>Initial estimate of 50 injured, some severe</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Autofit/>
          </a:bodyPr>
          <a:lstStyle/>
          <a:p>
            <a:r>
              <a:rPr lang="en-US" sz="4000" b="1" dirty="0" smtClean="0"/>
              <a:t>Hospitals Receive RHNS Notification:</a:t>
            </a:r>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“There has been an MCI reported as a result of  a stage collapse at the County Fair, with initial estimates of 50 injured.  All hospitals should update their GDAHA </a:t>
            </a:r>
            <a:r>
              <a:rPr lang="en-US" sz="2800" b="1" dirty="0" err="1" smtClean="0">
                <a:effectLst>
                  <a:outerShdw blurRad="38100" dist="38100" dir="2700000" algn="tl">
                    <a:srgbClr val="000000">
                      <a:alpha val="43137"/>
                    </a:srgbClr>
                  </a:outerShdw>
                </a:effectLst>
              </a:rPr>
              <a:t>Surgenet</a:t>
            </a:r>
            <a:r>
              <a:rPr lang="en-US" sz="2800" b="1" dirty="0" smtClean="0">
                <a:effectLst>
                  <a:outerShdw blurRad="38100" dist="38100" dir="2700000" algn="tl">
                    <a:srgbClr val="000000">
                      <a:alpha val="43137"/>
                    </a:srgbClr>
                  </a:outerShdw>
                </a:effectLst>
              </a:rPr>
              <a:t> MCI page.  All hospitals monitor HSR</a:t>
            </a:r>
            <a:r>
              <a:rPr lang="en-US" sz="2800" b="1" dirty="0" smtClean="0">
                <a:effectLst>
                  <a:outerShdw blurRad="38100" dist="38100" dir="2700000" algn="tl">
                    <a:srgbClr val="000000">
                      <a:alpha val="43137"/>
                    </a:srgbClr>
                  </a:outerShdw>
                </a:effectLst>
                <a:latin typeface="Calibri" pitchFamily="34" charset="0"/>
              </a:rPr>
              <a:t>3</a:t>
            </a:r>
            <a:r>
              <a:rPr lang="en-US" sz="2800" b="1" dirty="0" smtClean="0">
                <a:effectLst>
                  <a:outerShdw blurRad="38100" dist="38100" dir="2700000" algn="tl">
                    <a:srgbClr val="000000">
                      <a:alpha val="43137"/>
                    </a:srgbClr>
                  </a:outerShdw>
                </a:effectLst>
              </a:rPr>
              <a:t> MCI MARCS </a:t>
            </a:r>
            <a:r>
              <a:rPr lang="en-US" sz="2800" b="1" dirty="0" err="1" smtClean="0">
                <a:effectLst>
                  <a:outerShdw blurRad="38100" dist="38100" dir="2700000" algn="tl">
                    <a:srgbClr val="000000">
                      <a:alpha val="43137"/>
                    </a:srgbClr>
                  </a:outerShdw>
                </a:effectLst>
              </a:rPr>
              <a:t>talkgroup</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lstStyle/>
          <a:p>
            <a:r>
              <a:rPr lang="en-US" b="1" dirty="0" smtClean="0"/>
              <a:t>Hospital Actions</a:t>
            </a:r>
            <a:endParaRPr lang="en-US" b="1" dirty="0"/>
          </a:p>
        </p:txBody>
      </p:sp>
      <p:sp>
        <p:nvSpPr>
          <p:cNvPr id="3" name="Content Placeholder 2"/>
          <p:cNvSpPr>
            <a:spLocks noGrp="1"/>
          </p:cNvSpPr>
          <p:nvPr>
            <p:ph idx="1"/>
          </p:nvPr>
        </p:nvSpPr>
        <p:spPr>
          <a:xfrm>
            <a:off x="914400" y="2286001"/>
            <a:ext cx="7315200" cy="4023360"/>
          </a:xfrm>
        </p:spPr>
        <p:txBody>
          <a:bodyPr>
            <a:noAutofit/>
          </a:bodyPr>
          <a:lstStyle/>
          <a:p>
            <a:r>
              <a:rPr lang="en-US" sz="2800" b="1" dirty="0" smtClean="0">
                <a:effectLst>
                  <a:outerShdw blurRad="38100" dist="38100" dir="2700000" algn="tl">
                    <a:srgbClr val="000000">
                      <a:alpha val="43137"/>
                    </a:srgbClr>
                  </a:outerShdw>
                </a:effectLst>
              </a:rPr>
              <a:t>Receives RHNS </a:t>
            </a:r>
          </a:p>
          <a:p>
            <a:r>
              <a:rPr lang="en-US" sz="2800" b="1" dirty="0" smtClean="0">
                <a:effectLst>
                  <a:outerShdw blurRad="38100" dist="38100" dir="2700000" algn="tl">
                    <a:srgbClr val="000000">
                      <a:alpha val="43137"/>
                    </a:srgbClr>
                  </a:outerShdw>
                </a:effectLst>
              </a:rPr>
              <a:t>Monitors HSR</a:t>
            </a:r>
            <a:r>
              <a:rPr lang="en-US" sz="2800" b="1" dirty="0" smtClean="0">
                <a:effectLst>
                  <a:outerShdw blurRad="38100" dist="38100" dir="2700000" algn="tl">
                    <a:srgbClr val="000000">
                      <a:alpha val="43137"/>
                    </a:srgbClr>
                  </a:outerShdw>
                </a:effectLst>
                <a:latin typeface="Calibri" pitchFamily="34" charset="0"/>
              </a:rPr>
              <a:t>3</a:t>
            </a:r>
            <a:r>
              <a:rPr lang="en-US" sz="2800" b="1" dirty="0" smtClean="0">
                <a:effectLst>
                  <a:outerShdw blurRad="38100" dist="38100" dir="2700000" algn="tl">
                    <a:srgbClr val="000000">
                      <a:alpha val="43137"/>
                    </a:srgbClr>
                  </a:outerShdw>
                </a:effectLst>
              </a:rPr>
              <a:t>MCI Radio </a:t>
            </a:r>
          </a:p>
          <a:p>
            <a:r>
              <a:rPr lang="en-US" sz="2800" b="1" dirty="0" smtClean="0">
                <a:effectLst>
                  <a:outerShdw blurRad="38100" dist="38100" dir="2700000" algn="tl">
                    <a:srgbClr val="000000">
                      <a:alpha val="43137"/>
                    </a:srgbClr>
                  </a:outerShdw>
                </a:effectLst>
              </a:rPr>
              <a:t>Updates MCI page</a:t>
            </a:r>
          </a:p>
          <a:p>
            <a:pPr lvl="1"/>
            <a:r>
              <a:rPr lang="en-US" sz="2400" b="1" dirty="0" smtClean="0">
                <a:effectLst>
                  <a:outerShdw blurRad="38100" dist="38100" dir="2700000" algn="tl">
                    <a:srgbClr val="000000">
                      <a:alpha val="43137"/>
                    </a:srgbClr>
                  </a:outerShdw>
                </a:effectLst>
              </a:rPr>
              <a:t>Indicate number of Red, Yellow, and Green patients you are able to receive</a:t>
            </a:r>
          </a:p>
          <a:p>
            <a:r>
              <a:rPr lang="en-US" sz="2800" b="1" dirty="0" smtClean="0">
                <a:effectLst>
                  <a:outerShdw blurRad="38100" dist="38100" dir="2700000" algn="tl">
                    <a:srgbClr val="000000">
                      <a:alpha val="43137"/>
                    </a:srgbClr>
                  </a:outerShdw>
                </a:effectLst>
              </a:rPr>
              <a:t>Prepare to receive casualties</a:t>
            </a:r>
          </a:p>
          <a:p>
            <a:r>
              <a:rPr lang="en-US" sz="2800" b="1" dirty="0" smtClean="0">
                <a:effectLst>
                  <a:outerShdw blurRad="38100" dist="38100" dir="2700000" algn="tl">
                    <a:srgbClr val="000000">
                      <a:alpha val="43137"/>
                    </a:srgbClr>
                  </a:outerShdw>
                </a:effectLst>
              </a:rPr>
              <a:t>Make internal notifications</a:t>
            </a:r>
          </a:p>
          <a:p>
            <a:r>
              <a:rPr lang="en-US" sz="2800" b="1" dirty="0" smtClean="0">
                <a:effectLst>
                  <a:outerShdw blurRad="38100" dist="38100" dir="2700000" algn="tl">
                    <a:srgbClr val="000000">
                      <a:alpha val="43137"/>
                    </a:srgbClr>
                  </a:outerShdw>
                </a:effectLst>
              </a:rPr>
              <a:t>Prepare for use of </a:t>
            </a:r>
            <a:r>
              <a:rPr lang="en-US" sz="2800" b="1" dirty="0" err="1" smtClean="0">
                <a:effectLst>
                  <a:outerShdw blurRad="38100" dist="38100" dir="2700000" algn="tl">
                    <a:srgbClr val="000000">
                      <a:alpha val="43137"/>
                    </a:srgbClr>
                  </a:outerShdw>
                </a:effectLst>
              </a:rPr>
              <a:t>OHTrac</a:t>
            </a:r>
            <a:endParaRPr lang="en-US"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b="1" dirty="0" smtClean="0"/>
              <a:t>Scenario (continued)</a:t>
            </a:r>
            <a:endParaRPr lang="en-US" b="1" dirty="0"/>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County Fair Stage Collapse</a:t>
            </a:r>
          </a:p>
          <a:p>
            <a:pPr lvl="1"/>
            <a:r>
              <a:rPr lang="en-US" b="1" dirty="0" smtClean="0">
                <a:effectLst>
                  <a:outerShdw blurRad="38100" dist="38100" dir="2700000" algn="tl">
                    <a:srgbClr val="000000">
                      <a:alpha val="43137"/>
                    </a:srgbClr>
                  </a:outerShdw>
                </a:effectLst>
              </a:rPr>
              <a:t>1 EMS unit on scene, full response requested</a:t>
            </a:r>
          </a:p>
          <a:p>
            <a:pPr lvl="1"/>
            <a:r>
              <a:rPr lang="en-US" b="1" dirty="0" smtClean="0">
                <a:effectLst>
                  <a:outerShdw blurRad="38100" dist="38100" dir="2700000" algn="tl">
                    <a:srgbClr val="000000">
                      <a:alpha val="43137"/>
                    </a:srgbClr>
                  </a:outerShdw>
                </a:effectLst>
              </a:rPr>
              <a:t>Multiple Victims (Roughly 50)</a:t>
            </a:r>
          </a:p>
          <a:p>
            <a:pPr lvl="1"/>
            <a:r>
              <a:rPr lang="en-US" b="1" dirty="0" smtClean="0">
                <a:effectLst>
                  <a:outerShdw blurRad="38100" dist="38100" dir="2700000" algn="tl">
                    <a:srgbClr val="000000">
                      <a:alpha val="43137"/>
                    </a:srgbClr>
                  </a:outerShdw>
                </a:effectLst>
              </a:rPr>
              <a:t>Initial Triage: 26 Red, 14 Yellow, 10 Green, 2 Black</a:t>
            </a:r>
          </a:p>
          <a:p>
            <a:pPr lvl="1">
              <a:buNone/>
            </a:pPr>
            <a:endParaRPr lang="en-US" b="1" dirty="0" smtClean="0"/>
          </a:p>
          <a:p>
            <a:endParaRPr lang="en-US" b="1" dirty="0" smtClean="0"/>
          </a:p>
          <a:p>
            <a:endParaRPr lang="en-US"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b="1" dirty="0" smtClean="0"/>
              <a:t>Scenario</a:t>
            </a:r>
            <a:endParaRPr lang="en-US" b="1" dirty="0"/>
          </a:p>
        </p:txBody>
      </p:sp>
      <p:sp>
        <p:nvSpPr>
          <p:cNvPr id="3" name="Content Placeholder 2"/>
          <p:cNvSpPr>
            <a:spLocks noGrp="1"/>
          </p:cNvSpPr>
          <p:nvPr>
            <p:ph idx="1"/>
          </p:nvPr>
        </p:nvSpPr>
        <p:spPr>
          <a:xfrm>
            <a:off x="914400" y="2438401"/>
            <a:ext cx="7315200" cy="3870960"/>
          </a:xfrm>
        </p:spPr>
        <p:txBody>
          <a:bodyPr>
            <a:noAutofit/>
          </a:bodyPr>
          <a:lstStyle/>
          <a:p>
            <a:r>
              <a:rPr lang="en-US" sz="3200" b="1" dirty="0" smtClean="0">
                <a:effectLst>
                  <a:outerShdw blurRad="38100" dist="38100" dir="2700000" algn="tl">
                    <a:srgbClr val="000000">
                      <a:alpha val="43137"/>
                    </a:srgbClr>
                  </a:outerShdw>
                </a:effectLst>
              </a:rPr>
              <a:t>When does it end?  </a:t>
            </a:r>
          </a:p>
          <a:p>
            <a:pPr lvl="1"/>
            <a:r>
              <a:rPr lang="en-US" sz="2800" b="1" dirty="0" smtClean="0">
                <a:effectLst>
                  <a:outerShdw blurRad="38100" dist="38100" dir="2700000" algn="tl">
                    <a:srgbClr val="000000">
                      <a:alpha val="43137"/>
                    </a:srgbClr>
                  </a:outerShdw>
                </a:effectLst>
              </a:rPr>
              <a:t>IC or delegate should use RHNS again to indicate that all or most patients have cleared the scene</a:t>
            </a:r>
          </a:p>
          <a:p>
            <a:r>
              <a:rPr lang="en-US" sz="3200" b="1" dirty="0" smtClean="0"/>
              <a:t>Hospital receives 2</a:t>
            </a:r>
            <a:r>
              <a:rPr lang="en-US" sz="3200" b="1" baseline="30000" dirty="0" smtClean="0"/>
              <a:t>nd</a:t>
            </a:r>
            <a:r>
              <a:rPr lang="en-US" sz="3200" b="1" dirty="0" smtClean="0"/>
              <a:t> RHNS notification:</a:t>
            </a:r>
          </a:p>
          <a:p>
            <a:pPr lvl="1"/>
            <a:r>
              <a:rPr lang="en-US" sz="2800" b="1" dirty="0" smtClean="0"/>
              <a:t>Incident is nearly over; patients have all been transported</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1371600" y="5867400"/>
            <a:ext cx="6776715" cy="883919"/>
          </a:xfrm>
        </p:spPr>
        <p:txBody>
          <a:bodyPr/>
          <a:lstStyle/>
          <a:p>
            <a:endParaRPr lang="en-US" sz="2800" b="1" dirty="0" smtClean="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F91E42E1-8B57-41E9-B907-F1570114E39C}" type="slidenum">
              <a:rPr lang="en-US" smtClean="0"/>
              <a:pPr/>
              <a:t>4</a:t>
            </a:fld>
            <a:endParaRPr lang="en-US"/>
          </a:p>
        </p:txBody>
      </p:sp>
      <p:sp>
        <p:nvSpPr>
          <p:cNvPr id="2" name="Title 1"/>
          <p:cNvSpPr>
            <a:spLocks noGrp="1"/>
          </p:cNvSpPr>
          <p:nvPr>
            <p:ph type="title" idx="4294967295"/>
          </p:nvPr>
        </p:nvSpPr>
        <p:spPr>
          <a:xfrm>
            <a:off x="0" y="381000"/>
            <a:ext cx="7391400" cy="838200"/>
          </a:xfrm>
        </p:spPr>
        <p:txBody>
          <a:bodyPr>
            <a:normAutofit/>
          </a:bodyPr>
          <a:lstStyle/>
          <a:p>
            <a:pPr algn="ctr"/>
            <a:r>
              <a:rPr lang="en-US" b="1" cap="all" dirty="0" smtClean="0">
                <a:ln/>
                <a:gradFill flip="none">
                  <a:gsLst>
                    <a:gs pos="0">
                      <a:schemeClr val="accent1">
                        <a:tint val="75000"/>
                        <a:shade val="75000"/>
                        <a:satMod val="170000"/>
                      </a:schemeClr>
                    </a:gs>
                    <a:gs pos="47000">
                      <a:schemeClr val="accent1">
                        <a:tint val="90000"/>
                        <a:shade val="65000"/>
                        <a:satMod val="172000"/>
                      </a:schemeClr>
                    </a:gs>
                    <a:gs pos="48000">
                      <a:schemeClr val="accent1">
                        <a:tint val="100000"/>
                        <a:shade val="65000"/>
                        <a:satMod val="130000"/>
                      </a:schemeClr>
                    </a:gs>
                    <a:gs pos="92000">
                      <a:schemeClr val="accent1">
                        <a:tint val="100000"/>
                        <a:shade val="50000"/>
                        <a:satMod val="120000"/>
                      </a:schemeClr>
                    </a:gs>
                    <a:gs pos="100000">
                      <a:schemeClr val="accent1">
                        <a:tint val="100000"/>
                        <a:shade val="55000"/>
                        <a:satMod val="120000"/>
                      </a:schemeClr>
                    </a:gs>
                  </a:gsLst>
                  <a:lin ang="5400000"/>
                </a:gradFill>
                <a:effectLst>
                  <a:reflection blurRad="12700" stA="50000" endPos="50000" dir="5400000" sy="-100000" rotWithShape="0"/>
                </a:effectLst>
              </a:rPr>
              <a:t>collaborative PLANNING</a:t>
            </a:r>
            <a:endParaRPr lang="en-US" b="1" dirty="0" smtClean="0">
              <a:ln/>
              <a:gradFill flip="none">
                <a:gsLst>
                  <a:gs pos="0">
                    <a:schemeClr val="accent1">
                      <a:tint val="75000"/>
                      <a:shade val="75000"/>
                      <a:satMod val="170000"/>
                    </a:schemeClr>
                  </a:gs>
                  <a:gs pos="47000">
                    <a:schemeClr val="accent1">
                      <a:tint val="90000"/>
                      <a:shade val="65000"/>
                      <a:satMod val="172000"/>
                    </a:schemeClr>
                  </a:gs>
                  <a:gs pos="48000">
                    <a:schemeClr val="accent1">
                      <a:tint val="100000"/>
                      <a:shade val="65000"/>
                      <a:satMod val="130000"/>
                    </a:schemeClr>
                  </a:gs>
                  <a:gs pos="92000">
                    <a:schemeClr val="accent1">
                      <a:tint val="100000"/>
                      <a:shade val="50000"/>
                      <a:satMod val="120000"/>
                    </a:schemeClr>
                  </a:gs>
                  <a:gs pos="100000">
                    <a:schemeClr val="accent1">
                      <a:tint val="100000"/>
                      <a:shade val="55000"/>
                      <a:satMod val="120000"/>
                    </a:schemeClr>
                  </a:gs>
                </a:gsLst>
                <a:lin ang="5400000"/>
              </a:gradFill>
              <a:effectLst>
                <a:reflection blurRad="12700" stA="50000" endPos="50000" dir="5400000" sy="-100000" rotWithShape="0"/>
              </a:effectLs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85790662"/>
              </p:ext>
            </p:extLst>
          </p:nvPr>
        </p:nvGraphicFramePr>
        <p:xfrm>
          <a:off x="0" y="1066800"/>
          <a:ext cx="7543800"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42" descr="MMRSlogo"/>
          <p:cNvPicPr>
            <a:picLocks noChangeAspect="1" noChangeArrowheads="1"/>
          </p:cNvPicPr>
          <p:nvPr/>
        </p:nvPicPr>
        <p:blipFill>
          <a:blip r:embed="rId8" cstate="print"/>
          <a:srcRect/>
          <a:stretch>
            <a:fillRect/>
          </a:stretch>
        </p:blipFill>
        <p:spPr bwMode="auto">
          <a:xfrm>
            <a:off x="8001000" y="5770563"/>
            <a:ext cx="1143000" cy="1087437"/>
          </a:xfrm>
          <a:prstGeom prst="rect">
            <a:avLst/>
          </a:prstGeom>
          <a:noFill/>
          <a:ln w="9525">
            <a:noFill/>
            <a:miter lim="800000"/>
            <a:headEnd/>
            <a:tailEnd/>
          </a:ln>
        </p:spPr>
      </p:pic>
      <p:pic>
        <p:nvPicPr>
          <p:cNvPr id="6" name="Picture 143" descr="firelogo1"/>
          <p:cNvPicPr>
            <a:picLocks noChangeAspect="1" noChangeArrowheads="1"/>
          </p:cNvPicPr>
          <p:nvPr/>
        </p:nvPicPr>
        <p:blipFill>
          <a:blip r:embed="rId9" cstate="print"/>
          <a:srcRect/>
          <a:stretch>
            <a:fillRect/>
          </a:stretch>
        </p:blipFill>
        <p:spPr bwMode="auto">
          <a:xfrm>
            <a:off x="0" y="5781675"/>
            <a:ext cx="1076325" cy="1076325"/>
          </a:xfrm>
          <a:prstGeom prst="rect">
            <a:avLst/>
          </a:prstGeom>
          <a:noFill/>
        </p:spPr>
      </p:pic>
      <p:pic>
        <p:nvPicPr>
          <p:cNvPr id="10" name="Picture 9"/>
          <p:cNvPicPr>
            <a:picLocks noChangeAspect="1" noChangeArrowheads="1"/>
          </p:cNvPicPr>
          <p:nvPr/>
        </p:nvPicPr>
        <p:blipFill>
          <a:blip r:embed="rId10" cstate="print"/>
          <a:srcRect/>
          <a:stretch>
            <a:fillRect/>
          </a:stretch>
        </p:blipFill>
        <p:spPr bwMode="auto">
          <a:xfrm>
            <a:off x="7833676" y="0"/>
            <a:ext cx="1310324" cy="1143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1/15/2019</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fontScale="90000"/>
          </a:bodyPr>
          <a:lstStyle/>
          <a:p>
            <a:r>
              <a:rPr lang="en-US" sz="5400" b="1" dirty="0" smtClean="0"/>
              <a:t>MCI Communications GDAHA Quarterly Triage Day Drills (QTD Drills)</a:t>
            </a:r>
            <a:endParaRPr lang="en-US" sz="5400"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40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315200" cy="1154097"/>
          </a:xfrm>
        </p:spPr>
        <p:txBody>
          <a:bodyPr>
            <a:normAutofit/>
          </a:bodyPr>
          <a:lstStyle/>
          <a:p>
            <a:r>
              <a:rPr lang="en-US" b="1" dirty="0" smtClean="0"/>
              <a:t>Quarterly Triage Day Drills</a:t>
            </a:r>
            <a:endParaRPr lang="en-US" b="1" dirty="0"/>
          </a:p>
        </p:txBody>
      </p:sp>
      <p:sp>
        <p:nvSpPr>
          <p:cNvPr id="3" name="Content Placeholder 2"/>
          <p:cNvSpPr>
            <a:spLocks noGrp="1"/>
          </p:cNvSpPr>
          <p:nvPr>
            <p:ph idx="1"/>
          </p:nvPr>
        </p:nvSpPr>
        <p:spPr>
          <a:xfrm>
            <a:off x="76200" y="1752600"/>
            <a:ext cx="8610600" cy="4800600"/>
          </a:xfrm>
        </p:spPr>
        <p:txBody>
          <a:bodyPr>
            <a:noAutofit/>
          </a:bodyPr>
          <a:lstStyle/>
          <a:p>
            <a:r>
              <a:rPr lang="en-US" sz="3600" b="1" dirty="0" smtClean="0">
                <a:effectLst>
                  <a:outerShdw blurRad="38100" dist="38100" dir="2700000" algn="tl">
                    <a:srgbClr val="000000">
                      <a:alpha val="43137"/>
                    </a:srgbClr>
                  </a:outerShdw>
                </a:effectLst>
              </a:rPr>
              <a:t>Every patient in every ED gets a Triage Ribbon and Triage Tag</a:t>
            </a:r>
          </a:p>
          <a:p>
            <a:r>
              <a:rPr lang="en-US" sz="3600" b="1" dirty="0" smtClean="0">
                <a:effectLst>
                  <a:outerShdw blurRad="38100" dist="38100" dir="2700000" algn="tl">
                    <a:srgbClr val="000000">
                      <a:alpha val="43137"/>
                    </a:srgbClr>
                  </a:outerShdw>
                </a:effectLst>
              </a:rPr>
              <a:t>If not applied by EMS, ED will apply</a:t>
            </a:r>
          </a:p>
          <a:p>
            <a:r>
              <a:rPr lang="en-US" sz="3600" b="1" dirty="0" smtClean="0">
                <a:effectLst>
                  <a:outerShdw blurRad="38100" dist="38100" dir="2700000" algn="tl">
                    <a:srgbClr val="000000">
                      <a:alpha val="43137"/>
                    </a:srgbClr>
                  </a:outerShdw>
                </a:effectLst>
              </a:rPr>
              <a:t>Each EMS &amp; ED receiving supply of </a:t>
            </a:r>
            <a:r>
              <a:rPr lang="en-US" sz="3600" b="1" dirty="0" smtClean="0">
                <a:solidFill>
                  <a:srgbClr val="00B050"/>
                </a:solidFill>
                <a:effectLst>
                  <a:outerShdw blurRad="38100" dist="38100" dir="2700000" algn="tl">
                    <a:srgbClr val="000000">
                      <a:alpha val="43137"/>
                    </a:srgbClr>
                  </a:outerShdw>
                </a:effectLst>
              </a:rPr>
              <a:t>GREEN</a:t>
            </a:r>
            <a:r>
              <a:rPr lang="en-US" sz="3600" b="1" dirty="0" smtClean="0">
                <a:effectLst>
                  <a:outerShdw blurRad="38100" dist="38100" dir="2700000" algn="tl">
                    <a:srgbClr val="000000">
                      <a:alpha val="43137"/>
                    </a:srgbClr>
                  </a:outerShdw>
                </a:effectLst>
              </a:rPr>
              <a:t> Triage “Drill” Tags</a:t>
            </a:r>
          </a:p>
          <a:p>
            <a:endParaRPr lang="en-US" sz="3600" b="1"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1E42E1-8B57-41E9-B907-F1570114E39C}"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392936"/>
          </a:xfrm>
        </p:spPr>
        <p:txBody>
          <a:bodyPr>
            <a:normAutofit/>
          </a:bodyPr>
          <a:lstStyle/>
          <a:p>
            <a:r>
              <a:rPr lang="en-US" dirty="0" smtClean="0"/>
              <a:t>QTD Drills or Exercises:  Use Green Tags but Real Ribbons!</a:t>
            </a:r>
            <a:endParaRPr lang="en-US" dirty="0"/>
          </a:p>
        </p:txBody>
      </p:sp>
      <p:pic>
        <p:nvPicPr>
          <p:cNvPr id="4" name="Content Placeholder 3" descr="photo3.JPG"/>
          <p:cNvPicPr>
            <a:picLocks noGrp="1" noChangeAspect="1"/>
          </p:cNvPicPr>
          <p:nvPr>
            <p:ph idx="1"/>
          </p:nvPr>
        </p:nvPicPr>
        <p:blipFill>
          <a:blip r:embed="rId3" cstate="print"/>
          <a:stretch>
            <a:fillRect/>
          </a:stretch>
        </p:blipFill>
        <p:spPr>
          <a:xfrm>
            <a:off x="2212439" y="2770188"/>
            <a:ext cx="4719121" cy="3538537"/>
          </a:xfrm>
        </p:spPr>
      </p:pic>
      <p:sp>
        <p:nvSpPr>
          <p:cNvPr id="7" name="Date Placeholder 6"/>
          <p:cNvSpPr>
            <a:spLocks noGrp="1"/>
          </p:cNvSpPr>
          <p:nvPr>
            <p:ph type="dt" sz="half" idx="10"/>
          </p:nvPr>
        </p:nvSpPr>
        <p:spPr/>
        <p:txBody>
          <a:bodyPr/>
          <a:lstStyle/>
          <a:p>
            <a:r>
              <a:rPr lang="en-US" smtClean="0"/>
              <a:t>1/15/2019</a:t>
            </a:r>
            <a:endParaRPr lang="en-US" dirty="0"/>
          </a:p>
        </p:txBody>
      </p:sp>
      <p:sp>
        <p:nvSpPr>
          <p:cNvPr id="9" name="Footer Placeholder 8"/>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91E42E1-8B57-41E9-B907-F1570114E39C}" type="slidenum">
              <a:rPr lang="en-US" smtClean="0"/>
              <a:pPr/>
              <a:t>42</a:t>
            </a:fld>
            <a:endParaRPr lang="en-US"/>
          </a:p>
        </p:txBody>
      </p:sp>
      <p:pic>
        <p:nvPicPr>
          <p:cNvPr id="5" name="Picture 2"/>
          <p:cNvPicPr>
            <a:picLocks noChangeAspect="1" noChangeArrowheads="1"/>
          </p:cNvPicPr>
          <p:nvPr/>
        </p:nvPicPr>
        <p:blipFill>
          <a:blip r:embed="rId4" cstate="print"/>
          <a:srcRect/>
          <a:stretch>
            <a:fillRect/>
          </a:stretch>
        </p:blipFill>
        <p:spPr bwMode="auto">
          <a:xfrm>
            <a:off x="7010400" y="1325199"/>
            <a:ext cx="2074831" cy="5380401"/>
          </a:xfrm>
          <a:prstGeom prst="rect">
            <a:avLst/>
          </a:prstGeom>
          <a:noFill/>
          <a:ln w="9525">
            <a:noFill/>
            <a:miter lim="800000"/>
            <a:headEnd/>
            <a:tailEnd/>
          </a:ln>
        </p:spPr>
      </p:pic>
      <p:pic>
        <p:nvPicPr>
          <p:cNvPr id="10" name="Content Placeholder 3" descr="FIRE_triage-cards-final_Live2.jpg"/>
          <p:cNvPicPr>
            <a:picLocks noChangeAspect="1"/>
          </p:cNvPicPr>
          <p:nvPr/>
        </p:nvPicPr>
        <p:blipFill>
          <a:blip r:embed="rId5" cstate="print"/>
          <a:stretch>
            <a:fillRect/>
          </a:stretch>
        </p:blipFill>
        <p:spPr>
          <a:xfrm>
            <a:off x="1" y="1335742"/>
            <a:ext cx="2133600" cy="5522257"/>
          </a:xfrm>
          <a:prstGeom prst="rect">
            <a:avLst/>
          </a:prstGeom>
        </p:spPr>
      </p:pic>
      <p:sp>
        <p:nvSpPr>
          <p:cNvPr id="11" name="Flowchart: Summing Junction 10"/>
          <p:cNvSpPr/>
          <p:nvPr/>
        </p:nvSpPr>
        <p:spPr>
          <a:xfrm>
            <a:off x="152400" y="2438400"/>
            <a:ext cx="1905000" cy="1828800"/>
          </a:xfrm>
          <a:prstGeom prst="flowChartSummingJunction">
            <a:avLst/>
          </a:prstGeom>
          <a:solidFill>
            <a:schemeClr val="accent1">
              <a:alpha val="0"/>
            </a:schemeClr>
          </a:solidFill>
          <a:ln w="219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600" y="2362200"/>
            <a:ext cx="2514600" cy="3886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58000" y="1143000"/>
            <a:ext cx="2286000" cy="55626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58000" y="4724400"/>
            <a:ext cx="2286000" cy="1981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1154097"/>
          </a:xfrm>
        </p:spPr>
        <p:txBody>
          <a:bodyPr>
            <a:normAutofit/>
          </a:bodyPr>
          <a:lstStyle/>
          <a:p>
            <a:r>
              <a:rPr lang="en-US" b="1" dirty="0" smtClean="0"/>
              <a:t>Quarterly Triage Day Drills</a:t>
            </a:r>
            <a:endParaRPr lang="en-US" b="1" dirty="0"/>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Tags do not have ties – use Triage Ribbon to attach the Tag</a:t>
            </a:r>
          </a:p>
          <a:p>
            <a:r>
              <a:rPr lang="en-US" sz="2800" b="1" dirty="0">
                <a:effectLst>
                  <a:outerShdw blurRad="38100" dist="38100" dir="2700000" algn="tl">
                    <a:srgbClr val="000000">
                      <a:alpha val="43137"/>
                    </a:srgbClr>
                  </a:outerShdw>
                </a:effectLst>
              </a:rPr>
              <a:t>Each Tag will have a bar-code and a matching number.  Patient’s Tag can be scanned into </a:t>
            </a:r>
            <a:r>
              <a:rPr lang="en-US" sz="2800" b="1" dirty="0" err="1">
                <a:effectLst>
                  <a:outerShdw blurRad="38100" dist="38100" dir="2700000" algn="tl">
                    <a:srgbClr val="000000">
                      <a:alpha val="43137"/>
                    </a:srgbClr>
                  </a:outerShdw>
                </a:effectLst>
              </a:rPr>
              <a:t>OHTRac</a:t>
            </a:r>
            <a:endParaRPr lang="en-US"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normAutofit/>
          </a:bodyPr>
          <a:lstStyle/>
          <a:p>
            <a:r>
              <a:rPr lang="en-US" b="1" dirty="0" smtClean="0"/>
              <a:t>Quarterly Triage Day Drills</a:t>
            </a:r>
            <a:endParaRPr lang="en-US" b="1" dirty="0"/>
          </a:p>
        </p:txBody>
      </p:sp>
      <p:sp>
        <p:nvSpPr>
          <p:cNvPr id="3" name="Content Placeholder 2"/>
          <p:cNvSpPr>
            <a:spLocks noGrp="1"/>
          </p:cNvSpPr>
          <p:nvPr>
            <p:ph idx="1"/>
          </p:nvPr>
        </p:nvSpPr>
        <p:spPr>
          <a:xfrm>
            <a:off x="457200" y="2209801"/>
            <a:ext cx="8229600" cy="4191000"/>
          </a:xfrm>
        </p:spPr>
        <p:txBody>
          <a:bodyPr>
            <a:normAutofit/>
          </a:bodyPr>
          <a:lstStyle/>
          <a:p>
            <a:r>
              <a:rPr lang="en-US" sz="3200" b="1" dirty="0" smtClean="0">
                <a:effectLst>
                  <a:outerShdw blurRad="38100" dist="38100" dir="2700000" algn="tl">
                    <a:srgbClr val="000000">
                      <a:alpha val="43137"/>
                    </a:srgbClr>
                  </a:outerShdw>
                </a:effectLst>
              </a:rPr>
              <a:t>All patients arriving via EMS should have a Triage Ribbon and a </a:t>
            </a:r>
            <a:r>
              <a:rPr lang="en-US" sz="3200" b="1" dirty="0" smtClean="0">
                <a:solidFill>
                  <a:srgbClr val="00B050"/>
                </a:solidFill>
                <a:effectLst>
                  <a:outerShdw blurRad="38100" dist="38100" dir="2700000" algn="tl">
                    <a:srgbClr val="000000">
                      <a:alpha val="43137"/>
                    </a:srgbClr>
                  </a:outerShdw>
                </a:effectLst>
              </a:rPr>
              <a:t>GREEN</a:t>
            </a:r>
            <a:r>
              <a:rPr lang="en-US" sz="3200" b="1" dirty="0" smtClean="0">
                <a:effectLst>
                  <a:outerShdw blurRad="38100" dist="38100" dir="2700000" algn="tl">
                    <a:srgbClr val="000000">
                      <a:alpha val="43137"/>
                    </a:srgbClr>
                  </a:outerShdw>
                </a:effectLst>
              </a:rPr>
              <a:t> Triage Drill Tag</a:t>
            </a:r>
          </a:p>
          <a:p>
            <a:pPr lvl="1"/>
            <a:r>
              <a:rPr lang="en-US" sz="2800" b="1" dirty="0" smtClean="0">
                <a:effectLst>
                  <a:outerShdw blurRad="38100" dist="38100" dir="2700000" algn="tl">
                    <a:srgbClr val="000000">
                      <a:alpha val="43137"/>
                    </a:srgbClr>
                  </a:outerShdw>
                </a:effectLst>
              </a:rPr>
              <a:t>ED personnel place a Triage Ribbon and Drill Tag on any patient (regardless of mode of arrival) without one</a:t>
            </a:r>
          </a:p>
          <a:p>
            <a:pPr lvl="1"/>
            <a:endParaRPr lang="en-US" b="1" dirty="0" smtClean="0">
              <a:effectLst>
                <a:outerShdw blurRad="38100" dist="38100" dir="2700000" algn="tl">
                  <a:srgbClr val="000000">
                    <a:alpha val="43137"/>
                  </a:srgbClr>
                </a:outerShdw>
              </a:effectLst>
            </a:endParaRPr>
          </a:p>
          <a:p>
            <a:endParaRPr lang="en-US"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15200" cy="1154097"/>
          </a:xfrm>
        </p:spPr>
        <p:txBody>
          <a:bodyPr>
            <a:normAutofit/>
          </a:bodyPr>
          <a:lstStyle/>
          <a:p>
            <a:r>
              <a:rPr lang="en-US" b="1" dirty="0" smtClean="0"/>
              <a:t>Quarterly Triage Day Drills</a:t>
            </a:r>
            <a:endParaRPr lang="en-US" b="1" dirty="0"/>
          </a:p>
        </p:txBody>
      </p:sp>
      <p:sp>
        <p:nvSpPr>
          <p:cNvPr id="3" name="Content Placeholder 2"/>
          <p:cNvSpPr>
            <a:spLocks noGrp="1"/>
          </p:cNvSpPr>
          <p:nvPr>
            <p:ph idx="1"/>
          </p:nvPr>
        </p:nvSpPr>
        <p:spPr>
          <a:xfrm>
            <a:off x="0" y="1981200"/>
            <a:ext cx="4495800" cy="4952999"/>
          </a:xfrm>
        </p:spPr>
        <p:txBody>
          <a:bodyPr>
            <a:normAutofit/>
          </a:bodyPr>
          <a:lstStyle/>
          <a:p>
            <a:r>
              <a:rPr lang="en-US" sz="2800" b="1" dirty="0" smtClean="0">
                <a:effectLst>
                  <a:outerShdw blurRad="38100" dist="38100" dir="2700000" algn="tl">
                    <a:srgbClr val="000000">
                      <a:alpha val="43137"/>
                    </a:srgbClr>
                  </a:outerShdw>
                </a:effectLst>
              </a:rPr>
              <a:t>EMS places and fills out one </a:t>
            </a:r>
            <a:r>
              <a:rPr lang="en-US" sz="2800" b="1" dirty="0" smtClean="0">
                <a:solidFill>
                  <a:srgbClr val="00B050"/>
                </a:solidFill>
                <a:effectLst>
                  <a:outerShdw blurRad="38100" dist="38100" dir="2700000" algn="tl">
                    <a:srgbClr val="000000">
                      <a:alpha val="43137"/>
                    </a:srgbClr>
                  </a:outerShdw>
                </a:effectLst>
              </a:rPr>
              <a:t>GREEN</a:t>
            </a:r>
            <a:r>
              <a:rPr lang="en-US" sz="2800" b="1" dirty="0" smtClean="0">
                <a:effectLst>
                  <a:outerShdw blurRad="38100" dist="38100" dir="2700000" algn="tl">
                    <a:srgbClr val="000000">
                      <a:alpha val="43137"/>
                    </a:srgbClr>
                  </a:outerShdw>
                </a:effectLst>
              </a:rPr>
              <a:t> Triage Drill Tag on every patient during QTD Drills</a:t>
            </a:r>
          </a:p>
          <a:p>
            <a:pPr lvl="1"/>
            <a:r>
              <a:rPr lang="en-US" sz="2400" b="1" dirty="0" smtClean="0">
                <a:effectLst>
                  <a:outerShdw blurRad="38100" dist="38100" dir="2700000" algn="tl">
                    <a:srgbClr val="000000">
                      <a:alpha val="43137"/>
                    </a:srgbClr>
                  </a:outerShdw>
                </a:effectLst>
              </a:rPr>
              <a:t>Assign patient to appropriate triage color/category</a:t>
            </a:r>
          </a:p>
          <a:p>
            <a:pPr lvl="1"/>
            <a:r>
              <a:rPr lang="en-US" sz="2400" b="1" dirty="0" smtClean="0">
                <a:effectLst>
                  <a:outerShdw blurRad="38100" dist="38100" dir="2700000" algn="tl">
                    <a:srgbClr val="000000">
                      <a:alpha val="43137"/>
                    </a:srgbClr>
                  </a:outerShdw>
                </a:effectLst>
              </a:rPr>
              <a:t>Use actual patient information on triage tags</a:t>
            </a:r>
          </a:p>
          <a:p>
            <a:pPr lvl="1"/>
            <a:r>
              <a:rPr lang="en-US" sz="2400" b="1" dirty="0" smtClean="0">
                <a:effectLst>
                  <a:outerShdw blurRad="38100" dist="38100" dir="2700000" algn="tl">
                    <a:srgbClr val="000000">
                      <a:alpha val="43137"/>
                    </a:srgbClr>
                  </a:outerShdw>
                </a:effectLst>
              </a:rPr>
              <a:t>Fill out run report as usual</a:t>
            </a:r>
          </a:p>
        </p:txBody>
      </p:sp>
      <p:sp>
        <p:nvSpPr>
          <p:cNvPr id="6" name="Date Placeholder 5"/>
          <p:cNvSpPr>
            <a:spLocks noGrp="1"/>
          </p:cNvSpPr>
          <p:nvPr>
            <p:ph type="dt" sz="half" idx="10"/>
          </p:nvPr>
        </p:nvSpPr>
        <p:spPr/>
        <p:txBody>
          <a:bodyPr/>
          <a:lstStyle/>
          <a:p>
            <a:r>
              <a:rPr lang="en-US" smtClean="0"/>
              <a:t>1/15/2019</a:t>
            </a:r>
            <a:endParaRPr lang="en-US" dirty="0"/>
          </a:p>
        </p:txBody>
      </p:sp>
      <p:sp>
        <p:nvSpPr>
          <p:cNvPr id="8" name="Footer Placeholder 7"/>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45</a:t>
            </a:fld>
            <a:endParaRPr lang="en-US"/>
          </a:p>
        </p:txBody>
      </p:sp>
      <p:pic>
        <p:nvPicPr>
          <p:cNvPr id="4" name="Picture 2"/>
          <p:cNvPicPr>
            <a:picLocks noChangeAspect="1" noChangeArrowheads="1"/>
          </p:cNvPicPr>
          <p:nvPr/>
        </p:nvPicPr>
        <p:blipFill>
          <a:blip r:embed="rId2" cstate="print"/>
          <a:srcRect/>
          <a:stretch>
            <a:fillRect/>
          </a:stretch>
        </p:blipFill>
        <p:spPr bwMode="auto">
          <a:xfrm>
            <a:off x="7204602" y="1828799"/>
            <a:ext cx="1880629" cy="4876801"/>
          </a:xfrm>
          <a:prstGeom prst="rect">
            <a:avLst/>
          </a:prstGeom>
          <a:noFill/>
          <a:ln w="9525">
            <a:noFill/>
            <a:miter lim="800000"/>
            <a:headEnd/>
            <a:tailEnd/>
          </a:ln>
        </p:spPr>
      </p:pic>
      <p:pic>
        <p:nvPicPr>
          <p:cNvPr id="5" name="Content Placeholder 3" descr="photo3.JPG"/>
          <p:cNvPicPr>
            <a:picLocks noChangeAspect="1"/>
          </p:cNvPicPr>
          <p:nvPr/>
        </p:nvPicPr>
        <p:blipFill>
          <a:blip r:embed="rId3" cstate="print"/>
          <a:srcRect l="28771" b="8891"/>
          <a:stretch>
            <a:fillRect/>
          </a:stretch>
        </p:blipFill>
        <p:spPr>
          <a:xfrm>
            <a:off x="4343400" y="2667000"/>
            <a:ext cx="3018367" cy="2895600"/>
          </a:xfrm>
          <a:prstGeom prst="rect">
            <a:avLst/>
          </a:prstGeom>
        </p:spPr>
      </p:pic>
    </p:spTree>
    <p:extLst>
      <p:ext uri="{BB962C8B-B14F-4D97-AF65-F5344CB8AC3E}">
        <p14:creationId xmlns:p14="http://schemas.microsoft.com/office/powerpoint/2010/main" val="397974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315200" cy="1154097"/>
          </a:xfrm>
        </p:spPr>
        <p:txBody>
          <a:bodyPr>
            <a:normAutofit/>
          </a:bodyPr>
          <a:lstStyle/>
          <a:p>
            <a:pPr lvl="0"/>
            <a:r>
              <a:rPr lang="en-US" b="1" dirty="0" smtClean="0"/>
              <a:t>Quarterly Triage Day Drills</a:t>
            </a:r>
            <a:r>
              <a:rPr lang="en-US" b="1" dirty="0" smtClean="0">
                <a:solidFill>
                  <a:srgbClr val="FF0000"/>
                </a:solidFill>
              </a:rPr>
              <a:t>  </a:t>
            </a:r>
          </a:p>
        </p:txBody>
      </p:sp>
      <p:sp>
        <p:nvSpPr>
          <p:cNvPr id="3" name="Content Placeholder 2"/>
          <p:cNvSpPr>
            <a:spLocks noGrp="1"/>
          </p:cNvSpPr>
          <p:nvPr>
            <p:ph idx="1"/>
          </p:nvPr>
        </p:nvSpPr>
        <p:spPr>
          <a:xfrm>
            <a:off x="228600" y="1905000"/>
            <a:ext cx="8610600" cy="4800600"/>
          </a:xfrm>
        </p:spPr>
        <p:txBody>
          <a:bodyPr>
            <a:noAutofit/>
          </a:bodyPr>
          <a:lstStyle/>
          <a:p>
            <a:pPr lvl="0"/>
            <a:r>
              <a:rPr lang="en-US" sz="2800" b="1" dirty="0" smtClean="0"/>
              <a:t>Each EMS has a Blue Triage Ribbon Kit for use in actual MCIs</a:t>
            </a:r>
          </a:p>
          <a:p>
            <a:pPr lvl="0"/>
            <a:r>
              <a:rPr lang="en-US" sz="2800" b="1" dirty="0" smtClean="0"/>
              <a:t>Use actual Triage Ribbons during QTDs</a:t>
            </a:r>
          </a:p>
          <a:p>
            <a:r>
              <a:rPr lang="en-US" sz="2800" b="1" dirty="0" smtClean="0">
                <a:effectLst>
                  <a:outerShdw blurRad="38100" dist="38100" dir="2700000" algn="tl">
                    <a:srgbClr val="000000">
                      <a:alpha val="43137"/>
                    </a:srgbClr>
                  </a:outerShdw>
                </a:effectLst>
              </a:rPr>
              <a:t>Each EMS is receiving a supply of </a:t>
            </a:r>
            <a:r>
              <a:rPr lang="en-US" sz="2800" b="1" dirty="0" smtClean="0">
                <a:solidFill>
                  <a:srgbClr val="00B050"/>
                </a:solidFill>
                <a:effectLst>
                  <a:outerShdw blurRad="38100" dist="38100" dir="2700000" algn="tl">
                    <a:srgbClr val="000000">
                      <a:alpha val="43137"/>
                    </a:srgbClr>
                  </a:outerShdw>
                </a:effectLst>
              </a:rPr>
              <a:t>GREEN</a:t>
            </a:r>
            <a:r>
              <a:rPr lang="en-US" sz="2800" b="1" dirty="0" smtClean="0">
                <a:effectLst>
                  <a:outerShdw blurRad="38100" dist="38100" dir="2700000" algn="tl">
                    <a:srgbClr val="000000">
                      <a:alpha val="43137"/>
                    </a:srgbClr>
                  </a:outerShdw>
                </a:effectLst>
              </a:rPr>
              <a:t> Triage “Drill” Tags through County EMAs</a:t>
            </a:r>
            <a:endParaRPr lang="en-US" sz="2800" b="1" dirty="0" smtClean="0"/>
          </a:p>
          <a:p>
            <a:pPr lvl="1"/>
            <a:r>
              <a:rPr lang="en-US" sz="2400" b="1" dirty="0" smtClean="0"/>
              <a:t>White Tags for real incidents; </a:t>
            </a:r>
            <a:r>
              <a:rPr lang="en-US" sz="4000" b="1" dirty="0" smtClean="0">
                <a:solidFill>
                  <a:srgbClr val="00B050"/>
                </a:solidFill>
                <a:effectLst>
                  <a:outerShdw blurRad="38100" dist="38100" dir="2700000" algn="tl">
                    <a:srgbClr val="000000">
                      <a:alpha val="43137"/>
                    </a:srgbClr>
                  </a:outerShdw>
                </a:effectLst>
              </a:rPr>
              <a:t>Green for Drills</a:t>
            </a:r>
          </a:p>
          <a:p>
            <a:pPr lvl="1"/>
            <a:endParaRPr lang="en-US" b="1" dirty="0" smtClean="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46</a:t>
            </a:fld>
            <a:endParaRPr lang="en-US"/>
          </a:p>
        </p:txBody>
      </p:sp>
    </p:spTree>
    <p:extLst>
      <p:ext uri="{BB962C8B-B14F-4D97-AF65-F5344CB8AC3E}">
        <p14:creationId xmlns:p14="http://schemas.microsoft.com/office/powerpoint/2010/main" val="112607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47</a:t>
            </a:fld>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8" t="13916" r="52143" b="9512"/>
          <a:stretch/>
        </p:blipFill>
        <p:spPr bwMode="auto">
          <a:xfrm>
            <a:off x="1709899" y="1099"/>
            <a:ext cx="5724203" cy="685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315200" cy="1154097"/>
          </a:xfrm>
        </p:spPr>
        <p:txBody>
          <a:bodyPr>
            <a:normAutofit/>
          </a:bodyPr>
          <a:lstStyle/>
          <a:p>
            <a:r>
              <a:rPr lang="en-US" b="1" dirty="0" smtClean="0"/>
              <a:t>MCI Radio Talk Groups</a:t>
            </a:r>
            <a:endParaRPr lang="en-US" b="1" dirty="0"/>
          </a:p>
        </p:txBody>
      </p:sp>
      <p:sp>
        <p:nvSpPr>
          <p:cNvPr id="3" name="Content Placeholder 2"/>
          <p:cNvSpPr>
            <a:spLocks noGrp="1"/>
          </p:cNvSpPr>
          <p:nvPr>
            <p:ph idx="1"/>
          </p:nvPr>
        </p:nvSpPr>
        <p:spPr>
          <a:xfrm>
            <a:off x="152400" y="1828800"/>
            <a:ext cx="8839200" cy="4876799"/>
          </a:xfrm>
        </p:spPr>
        <p:txBody>
          <a:bodyPr>
            <a:normAutofit/>
          </a:bodyPr>
          <a:lstStyle/>
          <a:p>
            <a:pPr>
              <a:buNone/>
            </a:pPr>
            <a:r>
              <a:rPr lang="en-US" b="1" dirty="0" smtClean="0">
                <a:effectLst>
                  <a:outerShdw blurRad="38100" dist="38100" dir="2700000" algn="tl">
                    <a:srgbClr val="000000">
                      <a:alpha val="43137"/>
                    </a:srgbClr>
                  </a:outerShdw>
                </a:effectLst>
              </a:rPr>
              <a:t>Drills will incorporate use of the MCI TGs</a:t>
            </a:r>
          </a:p>
          <a:p>
            <a:pPr>
              <a:buNone/>
            </a:pPr>
            <a:r>
              <a:rPr lang="en-US" b="1" dirty="0" smtClean="0">
                <a:effectLst>
                  <a:outerShdw blurRad="38100" dist="38100" dir="2700000" algn="tl">
                    <a:srgbClr val="000000">
                      <a:alpha val="43137"/>
                    </a:srgbClr>
                  </a:outerShdw>
                </a:effectLst>
              </a:rPr>
              <a:t>EMS agencies will make brief reports to the hospital over the HSR</a:t>
            </a:r>
            <a:r>
              <a:rPr lang="en-US" b="1" dirty="0" smtClean="0">
                <a:effectLst>
                  <a:outerShdw blurRad="38100" dist="38100" dir="2700000" algn="tl">
                    <a:srgbClr val="000000">
                      <a:alpha val="43137"/>
                    </a:srgbClr>
                  </a:outerShdw>
                </a:effectLst>
                <a:latin typeface="Calibri" pitchFamily="34" charset="0"/>
              </a:rPr>
              <a:t>3</a:t>
            </a:r>
            <a:r>
              <a:rPr lang="en-US" b="1" dirty="0" smtClean="0">
                <a:effectLst>
                  <a:outerShdw blurRad="38100" dist="38100" dir="2700000" algn="tl">
                    <a:srgbClr val="000000">
                      <a:alpha val="43137"/>
                    </a:srgbClr>
                  </a:outerShdw>
                </a:effectLst>
              </a:rPr>
              <a:t>MCI TG</a:t>
            </a:r>
          </a:p>
          <a:p>
            <a:r>
              <a:rPr lang="en-US" b="1" dirty="0" smtClean="0">
                <a:effectLst>
                  <a:outerShdw blurRad="38100" dist="38100" dir="2700000" algn="tl">
                    <a:srgbClr val="000000">
                      <a:alpha val="43137"/>
                    </a:srgbClr>
                  </a:outerShdw>
                </a:effectLst>
              </a:rPr>
              <a:t>Only items to be covered are number of patients and triage color</a:t>
            </a:r>
          </a:p>
          <a:p>
            <a:pPr lvl="1"/>
            <a:r>
              <a:rPr lang="en-US" sz="2900" b="1" dirty="0" smtClean="0">
                <a:effectLst>
                  <a:outerShdw blurRad="38100" dist="38100" dir="2700000" algn="tl">
                    <a:srgbClr val="000000">
                      <a:alpha val="43137"/>
                    </a:srgbClr>
                  </a:outerShdw>
                </a:effectLst>
              </a:rPr>
              <a:t>Possibly one or two word description of medical issue, e.g., chest injury</a:t>
            </a:r>
          </a:p>
          <a:p>
            <a:pPr lvl="1"/>
            <a:r>
              <a:rPr lang="en-US" b="1" dirty="0" smtClean="0">
                <a:effectLst>
                  <a:outerShdw blurRad="38100" dist="38100" dir="2700000" algn="tl">
                    <a:srgbClr val="000000">
                      <a:alpha val="43137"/>
                    </a:srgbClr>
                  </a:outerShdw>
                </a:effectLst>
              </a:rPr>
              <a:t>e.g., “Wayne Hospital, this is  Greenville Medic 591 en route with one Yellow”</a:t>
            </a:r>
          </a:p>
          <a:p>
            <a:r>
              <a:rPr lang="en-US" b="1" dirty="0" smtClean="0">
                <a:effectLst>
                  <a:outerShdw blurRad="38100" dist="38100" dir="2700000" algn="tl">
                    <a:srgbClr val="000000">
                      <a:alpha val="43137"/>
                    </a:srgbClr>
                  </a:outerShdw>
                </a:effectLst>
              </a:rPr>
              <a:t>Any more extensive information or requests, the Medic Crew will call by cell phone or on the hospital’s regular radio channel</a:t>
            </a:r>
          </a:p>
          <a:p>
            <a:r>
              <a:rPr lang="en-US" b="1" dirty="0" smtClean="0">
                <a:effectLst>
                  <a:outerShdw blurRad="38100" dist="38100" dir="2700000" algn="tl">
                    <a:srgbClr val="000000">
                      <a:alpha val="43137"/>
                    </a:srgbClr>
                  </a:outerShdw>
                </a:effectLst>
              </a:rPr>
              <a:t>No call will be made on MCI TG if crew workload does not permit</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315200" cy="1154097"/>
          </a:xfrm>
        </p:spPr>
        <p:txBody>
          <a:bodyPr/>
          <a:lstStyle/>
          <a:p>
            <a:pPr lvl="0"/>
            <a:r>
              <a:rPr lang="en-US" b="1" dirty="0" smtClean="0"/>
              <a:t>Handout Materials</a:t>
            </a:r>
            <a:endParaRPr lang="en-US" b="1" dirty="0" smtClean="0">
              <a:solidFill>
                <a:srgbClr val="FF0000"/>
              </a:solidFill>
            </a:endParaRPr>
          </a:p>
        </p:txBody>
      </p:sp>
      <p:sp>
        <p:nvSpPr>
          <p:cNvPr id="3" name="Content Placeholder 2"/>
          <p:cNvSpPr>
            <a:spLocks noGrp="1"/>
          </p:cNvSpPr>
          <p:nvPr>
            <p:ph idx="1"/>
          </p:nvPr>
        </p:nvSpPr>
        <p:spPr>
          <a:xfrm>
            <a:off x="228600" y="1905001"/>
            <a:ext cx="8610600" cy="4495800"/>
          </a:xfrm>
        </p:spPr>
        <p:txBody>
          <a:bodyPr>
            <a:noAutofit/>
          </a:bodyPr>
          <a:lstStyle/>
          <a:p>
            <a:pPr lvl="0"/>
            <a:r>
              <a:rPr lang="en-US" sz="2800" b="1" dirty="0" smtClean="0"/>
              <a:t>Attached to this training are copies of: </a:t>
            </a:r>
          </a:p>
          <a:p>
            <a:pPr lvl="1"/>
            <a:r>
              <a:rPr lang="en-US" sz="2400" b="1" dirty="0" smtClean="0"/>
              <a:t>SALT Hospital Handout</a:t>
            </a:r>
          </a:p>
          <a:p>
            <a:pPr lvl="1"/>
            <a:r>
              <a:rPr lang="en-US" sz="2400" b="1" dirty="0" smtClean="0"/>
              <a:t>MCI Communications Job Aid </a:t>
            </a:r>
          </a:p>
          <a:p>
            <a:pPr lvl="2"/>
            <a:r>
              <a:rPr lang="en-US" sz="2000" b="1" dirty="0" smtClean="0"/>
              <a:t>Real and…</a:t>
            </a:r>
          </a:p>
          <a:p>
            <a:pPr lvl="2"/>
            <a:r>
              <a:rPr lang="en-US" sz="2000" b="1" i="1" u="sng" dirty="0" smtClean="0"/>
              <a:t>Current</a:t>
            </a:r>
            <a:r>
              <a:rPr lang="en-US" sz="2000" b="1" dirty="0" smtClean="0"/>
              <a:t> exercise version</a:t>
            </a: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49</a:t>
            </a:fld>
            <a:endParaRPr lang="en-US"/>
          </a:p>
        </p:txBody>
      </p:sp>
    </p:spTree>
    <p:extLst>
      <p:ext uri="{BB962C8B-B14F-4D97-AF65-F5344CB8AC3E}">
        <p14:creationId xmlns:p14="http://schemas.microsoft.com/office/powerpoint/2010/main" val="3296854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normAutofit fontScale="90000"/>
          </a:bodyPr>
          <a:lstStyle/>
          <a:p>
            <a:r>
              <a:rPr lang="en-US" b="1" dirty="0" smtClean="0"/>
              <a:t>MCI Communications Planning</a:t>
            </a:r>
            <a:endParaRPr lang="en-US" b="1" dirty="0"/>
          </a:p>
        </p:txBody>
      </p:sp>
      <p:sp>
        <p:nvSpPr>
          <p:cNvPr id="3" name="Content Placeholder 2"/>
          <p:cNvSpPr>
            <a:spLocks noGrp="1"/>
          </p:cNvSpPr>
          <p:nvPr>
            <p:ph idx="1"/>
          </p:nvPr>
        </p:nvSpPr>
        <p:spPr>
          <a:xfrm>
            <a:off x="152400" y="1609106"/>
            <a:ext cx="8610600" cy="4800600"/>
          </a:xfrm>
        </p:spPr>
        <p:txBody>
          <a:bodyPr>
            <a:noAutofit/>
          </a:bodyPr>
          <a:lstStyle/>
          <a:p>
            <a:r>
              <a:rPr lang="en-US" sz="2800" b="1" dirty="0" smtClean="0">
                <a:effectLst>
                  <a:outerShdw blurRad="38100" dist="38100" dir="2700000" algn="tl">
                    <a:srgbClr val="000000">
                      <a:alpha val="43137"/>
                    </a:srgbClr>
                  </a:outerShdw>
                </a:effectLst>
              </a:rPr>
              <a:t>Recognized need to bring together the pieces of communications during MCIs</a:t>
            </a:r>
          </a:p>
          <a:p>
            <a:r>
              <a:rPr lang="en-US" sz="2800" b="1" dirty="0" smtClean="0">
                <a:effectLst>
                  <a:outerShdw blurRad="38100" dist="38100" dir="2700000" algn="tl">
                    <a:srgbClr val="000000">
                      <a:alpha val="43137"/>
                    </a:srgbClr>
                  </a:outerShdw>
                </a:effectLst>
              </a:rPr>
              <a:t>Developed RHNS </a:t>
            </a:r>
          </a:p>
          <a:p>
            <a:r>
              <a:rPr lang="en-US" sz="2800" b="1" dirty="0" smtClean="0">
                <a:effectLst>
                  <a:outerShdw blurRad="38100" dist="38100" dir="2700000" algn="tl">
                    <a:srgbClr val="000000">
                      <a:alpha val="43137"/>
                    </a:srgbClr>
                  </a:outerShdw>
                </a:effectLst>
              </a:rPr>
              <a:t>Developed plans for use of GDAHA </a:t>
            </a:r>
            <a:r>
              <a:rPr lang="en-US" sz="2800" b="1" dirty="0" err="1" smtClean="0">
                <a:effectLst>
                  <a:outerShdw blurRad="38100" dist="38100" dir="2700000" algn="tl">
                    <a:srgbClr val="000000">
                      <a:alpha val="43137"/>
                    </a:srgbClr>
                  </a:outerShdw>
                </a:effectLst>
              </a:rPr>
              <a:t>Surgenet</a:t>
            </a:r>
            <a:r>
              <a:rPr lang="en-US" sz="2800" b="1" dirty="0" smtClean="0">
                <a:effectLst>
                  <a:outerShdw blurRad="38100" dist="38100" dir="2700000" algn="tl">
                    <a:srgbClr val="000000">
                      <a:alpha val="43137"/>
                    </a:srgbClr>
                  </a:outerShdw>
                </a:effectLst>
              </a:rPr>
              <a:t> MCI page</a:t>
            </a:r>
          </a:p>
          <a:p>
            <a:r>
              <a:rPr lang="en-US" sz="2800" b="1" dirty="0" smtClean="0">
                <a:effectLst>
                  <a:outerShdw blurRad="38100" dist="38100" dir="2700000" algn="tl">
                    <a:srgbClr val="000000">
                      <a:alpha val="43137"/>
                    </a:srgbClr>
                  </a:outerShdw>
                </a:effectLst>
              </a:rPr>
              <a:t>Added MCI </a:t>
            </a:r>
            <a:r>
              <a:rPr lang="en-US" sz="2800" b="1" dirty="0" err="1" smtClean="0">
                <a:effectLst>
                  <a:outerShdw blurRad="38100" dist="38100" dir="2700000" algn="tl">
                    <a:srgbClr val="000000">
                      <a:alpha val="43137"/>
                    </a:srgbClr>
                  </a:outerShdw>
                </a:effectLst>
              </a:rPr>
              <a:t>Talkgroups</a:t>
            </a:r>
            <a:r>
              <a:rPr lang="en-US" sz="2800" b="1" dirty="0" smtClean="0">
                <a:effectLst>
                  <a:outerShdw blurRad="38100" dist="38100" dir="2700000" algn="tl">
                    <a:srgbClr val="000000">
                      <a:alpha val="43137"/>
                    </a:srgbClr>
                  </a:outerShdw>
                </a:effectLst>
              </a:rPr>
              <a:t> to EMS radios (for much of the region)</a:t>
            </a:r>
          </a:p>
          <a:p>
            <a:r>
              <a:rPr lang="en-US" sz="2800" b="1" dirty="0" smtClean="0">
                <a:effectLst>
                  <a:outerShdw blurRad="38100" dist="38100" dir="2700000" algn="tl">
                    <a:srgbClr val="000000">
                      <a:alpha val="43137"/>
                    </a:srgbClr>
                  </a:outerShdw>
                </a:effectLst>
              </a:rPr>
              <a:t>Hospitals agreed to purchase MCI radios for each ED</a:t>
            </a:r>
          </a:p>
          <a:p>
            <a:r>
              <a:rPr lang="en-US" sz="2800" b="1" dirty="0" smtClean="0">
                <a:effectLst>
                  <a:outerShdw blurRad="38100" dist="38100" dir="2700000" algn="tl">
                    <a:srgbClr val="000000">
                      <a:alpha val="43137"/>
                    </a:srgbClr>
                  </a:outerShdw>
                </a:effectLst>
              </a:rPr>
              <a:t>Developed Job Aids</a:t>
            </a:r>
            <a:endParaRPr lang="en-US"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50</a:t>
            </a:fld>
            <a:endParaRPr lang="en-US"/>
          </a:p>
        </p:txBody>
      </p:sp>
      <p:sp>
        <p:nvSpPr>
          <p:cNvPr id="7" name="Content Placeholder 6"/>
          <p:cNvSpPr>
            <a:spLocks noGrp="1"/>
          </p:cNvSpPr>
          <p:nvPr>
            <p:ph idx="1"/>
          </p:nvPr>
        </p:nvSpPr>
        <p:spPr/>
        <p:txBody>
          <a:bodyPr/>
          <a:lstStyle/>
          <a:p>
            <a:endParaRPr 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8" t="13916" r="52143" b="9512"/>
          <a:stretch/>
        </p:blipFill>
        <p:spPr bwMode="auto">
          <a:xfrm>
            <a:off x="3419797" y="1099"/>
            <a:ext cx="5724203" cy="685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19" t="18151" r="55295" b="7832"/>
          <a:stretch/>
        </p:blipFill>
        <p:spPr bwMode="auto">
          <a:xfrm>
            <a:off x="1" y="641"/>
            <a:ext cx="5393708" cy="685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19" t="18151" r="55295" b="7832"/>
          <a:stretch/>
        </p:blipFill>
        <p:spPr bwMode="auto">
          <a:xfrm>
            <a:off x="1" y="641"/>
            <a:ext cx="5393708" cy="685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51</a:t>
            </a:fld>
            <a:endParaRPr lang="en-US"/>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98" t="13916" r="52143" b="9512"/>
          <a:stretch/>
        </p:blipFill>
        <p:spPr bwMode="auto">
          <a:xfrm>
            <a:off x="3419797" y="1099"/>
            <a:ext cx="5724203" cy="685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1154097"/>
          </a:xfrm>
        </p:spPr>
        <p:txBody>
          <a:bodyPr/>
          <a:lstStyle/>
          <a:p>
            <a:r>
              <a:rPr lang="en-US" b="1" dirty="0" smtClean="0"/>
              <a:t>Continuing Education</a:t>
            </a:r>
            <a:endParaRPr lang="en-US" b="1" dirty="0"/>
          </a:p>
        </p:txBody>
      </p:sp>
      <p:sp>
        <p:nvSpPr>
          <p:cNvPr id="3" name="Content Placeholder 2"/>
          <p:cNvSpPr>
            <a:spLocks noGrp="1"/>
          </p:cNvSpPr>
          <p:nvPr>
            <p:ph idx="1"/>
          </p:nvPr>
        </p:nvSpPr>
        <p:spPr/>
        <p:txBody>
          <a:bodyPr>
            <a:normAutofit/>
          </a:bodyPr>
          <a:lstStyle/>
          <a:p>
            <a:r>
              <a:rPr lang="en-US" sz="2800" b="1" dirty="0" smtClean="0"/>
              <a:t>Complete the accompanying quiz</a:t>
            </a:r>
          </a:p>
          <a:p>
            <a:r>
              <a:rPr lang="en-US" sz="2800" b="1" dirty="0" smtClean="0"/>
              <a:t>EMS Con Ed for this program (for EMS and nurses) provided courtesy of GMVEMSC</a:t>
            </a:r>
            <a:endParaRPr lang="en-US" sz="2800"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52</a:t>
            </a:fld>
            <a:endParaRPr lang="en-US"/>
          </a:p>
        </p:txBody>
      </p:sp>
      <p:pic>
        <p:nvPicPr>
          <p:cNvPr id="7" name="Picture 6" descr="cid:image001.png@01CF70E9.AA3366E0"/>
          <p:cNvPicPr>
            <a:picLocks noChangeAspect="1" noChangeArrowheads="1"/>
          </p:cNvPicPr>
          <p:nvPr/>
        </p:nvPicPr>
        <p:blipFill>
          <a:blip r:embed="rId2" cstate="print"/>
          <a:srcRect/>
          <a:stretch>
            <a:fillRect/>
          </a:stretch>
        </p:blipFill>
        <p:spPr bwMode="auto">
          <a:xfrm>
            <a:off x="3278439" y="4289961"/>
            <a:ext cx="1715704" cy="1752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6</a:t>
            </a:fld>
            <a:endParaRPr lang="en-US"/>
          </a:p>
        </p:txBody>
      </p:sp>
      <p:pic>
        <p:nvPicPr>
          <p:cNvPr id="36866" name="Picture 2"/>
          <p:cNvPicPr>
            <a:picLocks noChangeAspect="1" noChangeArrowheads="1"/>
          </p:cNvPicPr>
          <p:nvPr/>
        </p:nvPicPr>
        <p:blipFill>
          <a:blip r:embed="rId2" cstate="print"/>
          <a:srcRect l="2917" t="17333" r="55416" b="10000"/>
          <a:stretch>
            <a:fillRect/>
          </a:stretch>
        </p:blipFill>
        <p:spPr bwMode="auto">
          <a:xfrm>
            <a:off x="1524000" y="0"/>
            <a:ext cx="6291743"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304800"/>
            <a:ext cx="7315200" cy="1154097"/>
          </a:xfrm>
        </p:spPr>
        <p:txBody>
          <a:bodyPr>
            <a:normAutofit fontScale="90000"/>
          </a:bodyPr>
          <a:lstStyle/>
          <a:p>
            <a:pPr algn="ctr"/>
            <a:r>
              <a:rPr lang="en-US" b="1" dirty="0" smtClean="0"/>
              <a:t>MCI Communications </a:t>
            </a:r>
            <a:br>
              <a:rPr lang="en-US" b="1" dirty="0" smtClean="0"/>
            </a:br>
            <a:r>
              <a:rPr lang="en-US" b="1" dirty="0" smtClean="0"/>
              <a:t>Quarterly Triage Day Drills</a:t>
            </a:r>
            <a:endParaRPr lang="en-US" b="1" dirty="0"/>
          </a:p>
        </p:txBody>
      </p:sp>
      <p:sp>
        <p:nvSpPr>
          <p:cNvPr id="3" name="Content Placeholder 2"/>
          <p:cNvSpPr>
            <a:spLocks noGrp="1"/>
          </p:cNvSpPr>
          <p:nvPr>
            <p:ph idx="1"/>
          </p:nvPr>
        </p:nvSpPr>
        <p:spPr>
          <a:xfrm>
            <a:off x="356260" y="1752600"/>
            <a:ext cx="8610600" cy="4800600"/>
          </a:xfrm>
        </p:spPr>
        <p:txBody>
          <a:bodyPr>
            <a:noAutofit/>
          </a:bodyPr>
          <a:lstStyle/>
          <a:p>
            <a:pPr lvl="1"/>
            <a:r>
              <a:rPr lang="en-US" sz="2400" b="1" dirty="0" smtClean="0">
                <a:effectLst>
                  <a:outerShdw blurRad="38100" dist="38100" dir="2700000" algn="tl">
                    <a:srgbClr val="000000">
                      <a:alpha val="43137"/>
                    </a:srgbClr>
                  </a:outerShdw>
                </a:effectLst>
              </a:rPr>
              <a:t>Agreed on by GDAHA Domestic Preparedness Coalition, GMVEMSC, MVFEA, GMCFCA, et al</a:t>
            </a:r>
          </a:p>
          <a:p>
            <a:pPr lvl="1"/>
            <a:r>
              <a:rPr lang="en-US" sz="2400" b="1" dirty="0">
                <a:effectLst>
                  <a:outerShdw blurRad="38100" dist="38100" dir="2700000" algn="tl">
                    <a:srgbClr val="000000">
                      <a:alpha val="43137"/>
                    </a:srgbClr>
                  </a:outerShdw>
                </a:effectLst>
              </a:rPr>
              <a:t>24 hours each quarter </a:t>
            </a:r>
          </a:p>
          <a:p>
            <a:pPr lvl="1"/>
            <a:r>
              <a:rPr lang="en-US" sz="2400" b="1" dirty="0" smtClean="0">
                <a:effectLst>
                  <a:outerShdw blurRad="38100" dist="38100" dir="2700000" algn="tl">
                    <a:srgbClr val="000000">
                      <a:alpha val="43137"/>
                    </a:srgbClr>
                  </a:outerShdw>
                </a:effectLst>
              </a:rPr>
              <a:t>Day of week will be different each quarter so all ED &amp; EMS personnel have opportunities to participate</a:t>
            </a:r>
          </a:p>
          <a:p>
            <a:pPr lvl="1"/>
            <a:r>
              <a:rPr lang="en-US" sz="2400" b="1" dirty="0" smtClean="0">
                <a:effectLst>
                  <a:outerShdw blurRad="38100" dist="38100" dir="2700000" algn="tl">
                    <a:srgbClr val="000000">
                      <a:alpha val="43137"/>
                    </a:srgbClr>
                  </a:outerShdw>
                </a:effectLst>
              </a:rPr>
              <a:t>Day selected each quarter by GDAHA Communications Committee </a:t>
            </a:r>
          </a:p>
          <a:p>
            <a:pPr lvl="1"/>
            <a:r>
              <a:rPr lang="en-US" sz="2400" b="1" dirty="0" smtClean="0">
                <a:effectLst>
                  <a:outerShdw blurRad="38100" dist="38100" dir="2700000" algn="tl">
                    <a:srgbClr val="000000">
                      <a:alpha val="43137"/>
                    </a:srgbClr>
                  </a:outerShdw>
                </a:effectLst>
              </a:rPr>
              <a:t>Communicated to all hospitals and EMS agencies</a:t>
            </a:r>
          </a:p>
          <a:p>
            <a:pPr lvl="1"/>
            <a:r>
              <a:rPr lang="en-US" sz="2400" b="1" dirty="0" smtClean="0">
                <a:effectLst>
                  <a:outerShdw blurRad="38100" dist="38100" dir="2700000" algn="tl">
                    <a:srgbClr val="000000">
                      <a:alpha val="43137"/>
                    </a:srgbClr>
                  </a:outerShdw>
                </a:effectLst>
              </a:rPr>
              <a:t>More info later </a:t>
            </a:r>
          </a:p>
        </p:txBody>
      </p:sp>
      <p:sp>
        <p:nvSpPr>
          <p:cNvPr id="4" name="Date Placeholder 3"/>
          <p:cNvSpPr>
            <a:spLocks noGrp="1"/>
          </p:cNvSpPr>
          <p:nvPr>
            <p:ph type="dt" sz="half" idx="10"/>
          </p:nvPr>
        </p:nvSpPr>
        <p:spPr>
          <a:xfrm>
            <a:off x="6659468" y="548797"/>
            <a:ext cx="1189132" cy="297918"/>
          </a:xfrm>
        </p:spPr>
        <p:txBody>
          <a:bodyPr/>
          <a:lstStyle/>
          <a:p>
            <a:r>
              <a:rPr lang="en-US" dirty="0" smtClean="0"/>
              <a:t>1/15/2019</a:t>
            </a:r>
            <a:endParaRPr lang="en-US" dirty="0"/>
          </a:p>
        </p:txBody>
      </p:sp>
      <p:sp>
        <p:nvSpPr>
          <p:cNvPr id="5" name="Slide Number Placeholder 4"/>
          <p:cNvSpPr>
            <a:spLocks noGrp="1"/>
          </p:cNvSpPr>
          <p:nvPr>
            <p:ph type="sldNum" sz="quarter" idx="12"/>
          </p:nvPr>
        </p:nvSpPr>
        <p:spPr/>
        <p:txBody>
          <a:bodyPr/>
          <a:lstStyle/>
          <a:p>
            <a:fld id="{F91E42E1-8B57-41E9-B907-F1570114E39C}" type="slidenum">
              <a:rPr lang="en-US" smtClean="0"/>
              <a:pPr/>
              <a:t>7</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a:bodyPr>
          <a:lstStyle/>
          <a:p>
            <a:r>
              <a:rPr lang="en-US" sz="5400" b="1" dirty="0" smtClean="0"/>
              <a:t>SALT Triage</a:t>
            </a:r>
            <a:endParaRPr lang="en-US" sz="5400" b="1" dirty="0"/>
          </a:p>
        </p:txBody>
      </p:sp>
      <p:sp>
        <p:nvSpPr>
          <p:cNvPr id="4" name="Date Placeholder 3"/>
          <p:cNvSpPr>
            <a:spLocks noGrp="1"/>
          </p:cNvSpPr>
          <p:nvPr>
            <p:ph type="dt" sz="half" idx="10"/>
          </p:nvPr>
        </p:nvSpPr>
        <p:spPr/>
        <p:txBody>
          <a:bodyPr/>
          <a:lstStyle/>
          <a:p>
            <a:r>
              <a:rPr lang="en-US" smtClean="0"/>
              <a:t>1/15/2019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ctrTitle"/>
          </p:nvPr>
        </p:nvSpPr>
        <p:spPr>
          <a:xfrm>
            <a:off x="304800" y="152400"/>
            <a:ext cx="8382000" cy="1673352"/>
          </a:xfrm>
        </p:spPr>
        <p:txBody>
          <a:bodyPr anchor="b">
            <a:normAutofit fontScale="90000"/>
          </a:bodyPr>
          <a:lstStyle/>
          <a:p>
            <a:pPr eaLnBrk="1" hangingPunct="1"/>
            <a:r>
              <a:rPr lang="en-US" sz="5400" b="1" dirty="0" smtClean="0">
                <a:effectLst>
                  <a:outerShdw blurRad="38100" dist="38100" dir="2700000" algn="tl">
                    <a:srgbClr val="0064E2"/>
                  </a:outerShdw>
                </a:effectLst>
                <a:ea typeface="ＭＳ Ｐゴシック" charset="-128"/>
              </a:rPr>
              <a:t>SALT Triage Categories:  </a:t>
            </a:r>
            <a:br>
              <a:rPr lang="en-US" sz="5400" b="1" dirty="0" smtClean="0">
                <a:effectLst>
                  <a:outerShdw blurRad="38100" dist="38100" dir="2700000" algn="tl">
                    <a:srgbClr val="0064E2"/>
                  </a:outerShdw>
                </a:effectLst>
                <a:ea typeface="ＭＳ Ｐゴシック" charset="-128"/>
              </a:rPr>
            </a:br>
            <a:r>
              <a:rPr lang="en-US" sz="5400" b="1" dirty="0" smtClean="0">
                <a:effectLst>
                  <a:outerShdw blurRad="38100" dist="38100" dir="2700000" algn="tl">
                    <a:srgbClr val="0064E2"/>
                  </a:outerShdw>
                </a:effectLst>
                <a:ea typeface="ＭＳ Ｐゴシック" charset="-128"/>
              </a:rPr>
              <a:t>ID-MED</a:t>
            </a:r>
          </a:p>
        </p:txBody>
      </p:sp>
      <p:sp>
        <p:nvSpPr>
          <p:cNvPr id="733187" name="Rectangle 3"/>
          <p:cNvSpPr>
            <a:spLocks noGrp="1" noChangeArrowheads="1"/>
          </p:cNvSpPr>
          <p:nvPr>
            <p:ph type="subTitle" idx="1"/>
          </p:nvPr>
        </p:nvSpPr>
        <p:spPr>
          <a:xfrm>
            <a:off x="609600" y="2057400"/>
            <a:ext cx="8077200" cy="4495800"/>
          </a:xfrm>
        </p:spPr>
        <p:txBody>
          <a:bodyPr>
            <a:normAutofit lnSpcReduction="10000"/>
          </a:bodyPr>
          <a:lstStyle/>
          <a:p>
            <a:pPr eaLnBrk="1" hangingPunct="1">
              <a:lnSpc>
                <a:spcPct val="90000"/>
              </a:lnSpc>
              <a:buFont typeface="Wingdings" pitchFamily="2" charset="2"/>
              <a:buChar char="n"/>
            </a:pPr>
            <a:r>
              <a:rPr lang="en-US" sz="4800" b="1" dirty="0" smtClean="0">
                <a:solidFill>
                  <a:srgbClr val="FF0000"/>
                </a:solidFill>
                <a:effectLst>
                  <a:outerShdw blurRad="38100" dist="38100" dir="2700000" algn="tl">
                    <a:srgbClr val="FFFFFF"/>
                  </a:outerShdw>
                </a:effectLst>
                <a:ea typeface="ＭＳ Ｐゴシック" charset="-128"/>
              </a:rPr>
              <a:t>Immediate</a:t>
            </a:r>
          </a:p>
          <a:p>
            <a:pPr eaLnBrk="1" hangingPunct="1">
              <a:lnSpc>
                <a:spcPct val="90000"/>
              </a:lnSpc>
              <a:buFont typeface="Wingdings" pitchFamily="2" charset="2"/>
              <a:buChar char="n"/>
            </a:pPr>
            <a:r>
              <a:rPr lang="en-US" sz="4800" b="1" dirty="0" smtClean="0">
                <a:solidFill>
                  <a:srgbClr val="FFFF66"/>
                </a:solidFill>
                <a:effectLst>
                  <a:outerShdw blurRad="38100" dist="38100" dir="2700000" algn="tl">
                    <a:srgbClr val="FFFFFF"/>
                  </a:outerShdw>
                </a:effectLst>
                <a:ea typeface="ＭＳ Ｐゴシック" charset="-128"/>
              </a:rPr>
              <a:t>Delayed</a:t>
            </a:r>
          </a:p>
          <a:p>
            <a:pPr eaLnBrk="1" hangingPunct="1">
              <a:lnSpc>
                <a:spcPct val="90000"/>
              </a:lnSpc>
              <a:buFont typeface="Wingdings" pitchFamily="2" charset="2"/>
              <a:buChar char="n"/>
            </a:pPr>
            <a:r>
              <a:rPr lang="en-US" sz="4800" b="1" dirty="0" smtClean="0">
                <a:solidFill>
                  <a:srgbClr val="00FF00"/>
                </a:solidFill>
                <a:effectLst>
                  <a:outerShdw blurRad="38100" dist="38100" dir="2700000" algn="tl">
                    <a:srgbClr val="FFFFFF"/>
                  </a:outerShdw>
                </a:effectLst>
                <a:ea typeface="ＭＳ Ｐゴシック" charset="-128"/>
              </a:rPr>
              <a:t>Minimal</a:t>
            </a:r>
          </a:p>
          <a:p>
            <a:pPr eaLnBrk="1" hangingPunct="1">
              <a:lnSpc>
                <a:spcPct val="90000"/>
              </a:lnSpc>
              <a:buFont typeface="Wingdings" pitchFamily="2" charset="2"/>
              <a:buChar char="n"/>
            </a:pPr>
            <a:r>
              <a:rPr lang="en-US" sz="4800" b="1" dirty="0" smtClean="0">
                <a:solidFill>
                  <a:schemeClr val="bg2">
                    <a:lumMod val="60000"/>
                    <a:lumOff val="40000"/>
                  </a:schemeClr>
                </a:solidFill>
                <a:effectLst>
                  <a:outerShdw blurRad="38100" dist="38100" dir="2700000" algn="tl">
                    <a:srgbClr val="FFFFFF"/>
                  </a:outerShdw>
                </a:effectLst>
                <a:ea typeface="ＭＳ Ｐゴシック" charset="-128"/>
              </a:rPr>
              <a:t>Expectant</a:t>
            </a:r>
          </a:p>
          <a:p>
            <a:pPr eaLnBrk="1" hangingPunct="1">
              <a:lnSpc>
                <a:spcPct val="90000"/>
              </a:lnSpc>
              <a:buFont typeface="Wingdings" pitchFamily="2" charset="2"/>
              <a:buChar char="n"/>
            </a:pPr>
            <a:r>
              <a:rPr lang="en-US" sz="4800" b="1" dirty="0" smtClean="0">
                <a:solidFill>
                  <a:srgbClr val="000000"/>
                </a:solidFill>
                <a:effectLst>
                  <a:outerShdw blurRad="38100" dist="38100" dir="2700000" algn="tl">
                    <a:srgbClr val="FFFFFF"/>
                  </a:outerShdw>
                </a:effectLst>
                <a:ea typeface="ＭＳ Ｐゴシック" charset="-128"/>
              </a:rPr>
              <a:t>Dead </a:t>
            </a:r>
          </a:p>
          <a:p>
            <a:pPr lvl="2">
              <a:lnSpc>
                <a:spcPct val="90000"/>
              </a:lnSpc>
              <a:buFont typeface="Wingdings" pitchFamily="2" charset="2"/>
              <a:buChar char="n"/>
            </a:pPr>
            <a:r>
              <a:rPr lang="en-US" sz="4000" b="1" dirty="0" smtClean="0">
                <a:solidFill>
                  <a:srgbClr val="000000"/>
                </a:solidFill>
                <a:effectLst>
                  <a:outerShdw blurRad="38100" dist="38100" dir="2700000" algn="tl">
                    <a:srgbClr val="FFFFFF"/>
                  </a:outerShdw>
                </a:effectLst>
                <a:ea typeface="ＭＳ Ｐゴシック" charset="-128"/>
              </a:rPr>
              <a:t>(Ribbon/Tag zebra-striped)</a:t>
            </a:r>
          </a:p>
        </p:txBody>
      </p:sp>
      <p:sp>
        <p:nvSpPr>
          <p:cNvPr id="5" name="Date Placeholder 4"/>
          <p:cNvSpPr>
            <a:spLocks noGrp="1"/>
          </p:cNvSpPr>
          <p:nvPr>
            <p:ph type="dt" sz="half" idx="10"/>
          </p:nvPr>
        </p:nvSpPr>
        <p:spPr/>
        <p:txBody>
          <a:bodyPr/>
          <a:lstStyle/>
          <a:p>
            <a:r>
              <a:rPr lang="en-US" smtClean="0"/>
              <a:t>1/15/2019</a:t>
            </a:r>
            <a:endParaRPr lang="en-US" dirty="0"/>
          </a:p>
        </p:txBody>
      </p:sp>
      <p:sp>
        <p:nvSpPr>
          <p:cNvPr id="72705" name="Slide Number Placeholder 5"/>
          <p:cNvSpPr>
            <a:spLocks noGrp="1"/>
          </p:cNvSpPr>
          <p:nvPr>
            <p:ph type="sldNum" sz="quarter" idx="11"/>
          </p:nvPr>
        </p:nvSpPr>
        <p:spPr bwMode="auto">
          <a:noFill/>
          <a:ln>
            <a:miter lim="800000"/>
            <a:headEnd/>
            <a:tailEnd/>
          </a:ln>
        </p:spPr>
        <p:txBody>
          <a:bodyPr/>
          <a:lstStyle/>
          <a:p>
            <a:fld id="{A9558747-6FF8-49F9-83E8-17127E240B46}" type="slidenum">
              <a:rPr lang="en-US">
                <a:latin typeface="Verdana" pitchFamily="34" charset="0"/>
              </a:rPr>
              <a:pPr/>
              <a:t>9</a:t>
            </a:fld>
            <a:endParaRPr lang="en-US">
              <a:latin typeface="Verdana" pitchFamily="34" charset="0"/>
            </a:endParaRPr>
          </a:p>
        </p:txBody>
      </p:sp>
      <p:sp>
        <p:nvSpPr>
          <p:cNvPr id="6" name="Footer Placeholder 5"/>
          <p:cNvSpPr>
            <a:spLocks noGrp="1"/>
          </p:cNvSpPr>
          <p:nvPr>
            <p:ph type="ftr"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58.9|0.9|7.7|2.1|34|0.6|22.9|0.9|41.2|0.7|28.2|0.8|44.1"/>
</p:tagLst>
</file>

<file path=ppt/tags/tag2.xml><?xml version="1.0" encoding="utf-8"?>
<p:tagLst xmlns:a="http://schemas.openxmlformats.org/drawingml/2006/main" xmlns:r="http://schemas.openxmlformats.org/officeDocument/2006/relationships" xmlns:p="http://schemas.openxmlformats.org/presentationml/2006/main">
  <p:tag name="TIMING" val="|14.6|39.4"/>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6DE578-13D2-41BE-A5A2-710BB6E752A8}&quot;/&gt;&lt;isInvalidForFieldText val=&quot;0&quot;/&gt;&lt;Image&gt;&lt;filename val=&quot;C:\Documents and Settings\jsusong\Desktop\CentreLearn\CentreLearn Videos\data\asimages\{016DE578-13D2-41BE-A5A2-710BB6E752A8}_35.png&quot;/&gt;&lt;left val=&quot;16&quot;/&gt;&lt;top val=&quot;24&quot;/&gt;&lt;width val=&quot;664&quot;/&gt;&lt;height val=&quot;9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TIMING" val="|9.5|10.6"/>
</p:tagLst>
</file>

<file path=ppt/tags/tag5.xml><?xml version="1.0" encoding="utf-8"?>
<p:tagLst xmlns:a="http://schemas.openxmlformats.org/drawingml/2006/main" xmlns:r="http://schemas.openxmlformats.org/officeDocument/2006/relationships" xmlns:p="http://schemas.openxmlformats.org/presentationml/2006/main">
  <p:tag name="TIMING" val="|20.1|15.3|0.6"/>
</p:tagLst>
</file>

<file path=ppt/tags/tag6.xml><?xml version="1.0" encoding="utf-8"?>
<p:tagLst xmlns:a="http://schemas.openxmlformats.org/drawingml/2006/main" xmlns:r="http://schemas.openxmlformats.org/officeDocument/2006/relationships" xmlns:p="http://schemas.openxmlformats.org/presentationml/2006/main">
  <p:tag name="TIMING" val="|14.4|11.1|9.3"/>
</p:tagLst>
</file>

<file path=ppt/tags/tag7.xml><?xml version="1.0" encoding="utf-8"?>
<p:tagLst xmlns:a="http://schemas.openxmlformats.org/drawingml/2006/main" xmlns:r="http://schemas.openxmlformats.org/officeDocument/2006/relationships" xmlns:p="http://schemas.openxmlformats.org/presentationml/2006/main">
  <p:tag name="TIMING" val="|22.6|16.3|9.2|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6877</TotalTime>
  <Words>1918</Words>
  <Application>Microsoft Office PowerPoint</Application>
  <PresentationFormat>On-screen Show (4:3)</PresentationFormat>
  <Paragraphs>330</Paragraphs>
  <Slides>52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Perspective</vt:lpstr>
      <vt:lpstr>Document</vt:lpstr>
      <vt:lpstr>Regional MCI Communications  and Exercise (Drill) Plan</vt:lpstr>
      <vt:lpstr>Topics</vt:lpstr>
      <vt:lpstr>Objectives</vt:lpstr>
      <vt:lpstr>collaborative PLANNING</vt:lpstr>
      <vt:lpstr>MCI Communications Planning</vt:lpstr>
      <vt:lpstr>PowerPoint Presentation</vt:lpstr>
      <vt:lpstr>MCI Communications  Quarterly Triage Day Drills</vt:lpstr>
      <vt:lpstr>SALT Triage</vt:lpstr>
      <vt:lpstr>SALT Triage Categories:   ID-MED</vt:lpstr>
      <vt:lpstr>PowerPoint Presentation</vt:lpstr>
      <vt:lpstr>Dayton MMRS Contributions to SALT – Two Mnemonics</vt:lpstr>
      <vt:lpstr>PowerPoint Presentation</vt:lpstr>
      <vt:lpstr>PowerPoint Presentation</vt:lpstr>
      <vt:lpstr>Regional Hospital Notification System (RHNS)</vt:lpstr>
      <vt:lpstr>REGIONAL HOSPITAL NOTIFICATION SYSTEM (RHNS)</vt:lpstr>
      <vt:lpstr>San Bernardino</vt:lpstr>
      <vt:lpstr>REGIONAL HOSPITAL NOTIFICATION SYSTEM (RHNS)</vt:lpstr>
      <vt:lpstr>REGIONAL HOSPITAL NOTIFICATION SYSTEM (RHNS)</vt:lpstr>
      <vt:lpstr>REGIONAL HOSPITAL NOTIFICATION SYSTEM (RHNS)</vt:lpstr>
      <vt:lpstr>REGIONAL HOSPITAL NOTIFICATION SYSTEM (RHNS)</vt:lpstr>
      <vt:lpstr>REGIONAL HOSPITAL NOTIFICATION SYSTEM (RHNS)</vt:lpstr>
      <vt:lpstr>MCI MARCS Radios &amp; TG</vt:lpstr>
      <vt:lpstr>“HSR3 MCI” MARCS Radio Talkgroup</vt:lpstr>
      <vt:lpstr>HSR3 MCI-MARCS Radio Talkgroup</vt:lpstr>
      <vt:lpstr>HSR3 MCI-MARCS Radio Talkgroup</vt:lpstr>
      <vt:lpstr>GDAHA Surgenet MCI Page and OHTrac</vt:lpstr>
      <vt:lpstr>PowerPoint Presentation</vt:lpstr>
      <vt:lpstr>gdaha.surgenet.org</vt:lpstr>
      <vt:lpstr>GDAHA Surgenet MCI Page</vt:lpstr>
      <vt:lpstr>Surgenet:  OHTrac</vt:lpstr>
      <vt:lpstr>Surgenet:  OHTrac</vt:lpstr>
      <vt:lpstr>OHTrac App </vt:lpstr>
      <vt:lpstr>PowerPoint Presentation</vt:lpstr>
      <vt:lpstr>MCI Scenario</vt:lpstr>
      <vt:lpstr>Scenario</vt:lpstr>
      <vt:lpstr>Hospitals Receive RHNS Notification:</vt:lpstr>
      <vt:lpstr>Hospital Actions</vt:lpstr>
      <vt:lpstr>Scenario (continued)</vt:lpstr>
      <vt:lpstr>Scenario</vt:lpstr>
      <vt:lpstr>MCI Communications GDAHA Quarterly Triage Day Drills (QTD Drills)</vt:lpstr>
      <vt:lpstr>Quarterly Triage Day Drills</vt:lpstr>
      <vt:lpstr>QTD Drills or Exercises:  Use Green Tags but Real Ribbons!</vt:lpstr>
      <vt:lpstr>Quarterly Triage Day Drills</vt:lpstr>
      <vt:lpstr>Quarterly Triage Day Drills</vt:lpstr>
      <vt:lpstr>Quarterly Triage Day Drills</vt:lpstr>
      <vt:lpstr>Quarterly Triage Day Drills  </vt:lpstr>
      <vt:lpstr>PowerPoint Presentation</vt:lpstr>
      <vt:lpstr>MCI Radio Talk Groups</vt:lpstr>
      <vt:lpstr>Handout Materials</vt:lpstr>
      <vt:lpstr>PowerPoint Presentation</vt:lpstr>
      <vt:lpstr>PowerPoint Presentation</vt:lpstr>
      <vt:lpstr>Continuing Education</vt:lpstr>
    </vt:vector>
  </TitlesOfParts>
  <Company>City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Surgenet User Guide</dc:title>
  <dc:creator>lokwudib</dc:creator>
  <cp:lastModifiedBy>dgerstne</cp:lastModifiedBy>
  <cp:revision>442</cp:revision>
  <dcterms:created xsi:type="dcterms:W3CDTF">2016-02-02T16:28:10Z</dcterms:created>
  <dcterms:modified xsi:type="dcterms:W3CDTF">2019-01-29T00:11:38Z</dcterms:modified>
</cp:coreProperties>
</file>