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notesMasterIdLst>
    <p:notesMasterId r:id="rId73"/>
  </p:notes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99" r:id="rId43"/>
    <p:sldId id="300" r:id="rId44"/>
    <p:sldId id="301" r:id="rId45"/>
    <p:sldId id="302" r:id="rId46"/>
    <p:sldId id="303" r:id="rId47"/>
    <p:sldId id="304" r:id="rId48"/>
    <p:sldId id="305" r:id="rId49"/>
    <p:sldId id="306" r:id="rId50"/>
    <p:sldId id="307" r:id="rId51"/>
    <p:sldId id="308" r:id="rId52"/>
    <p:sldId id="309" r:id="rId53"/>
    <p:sldId id="310" r:id="rId54"/>
    <p:sldId id="311" r:id="rId55"/>
    <p:sldId id="312" r:id="rId56"/>
    <p:sldId id="313" r:id="rId57"/>
    <p:sldId id="314" r:id="rId58"/>
    <p:sldId id="315" r:id="rId59"/>
    <p:sldId id="316" r:id="rId60"/>
    <p:sldId id="317" r:id="rId61"/>
    <p:sldId id="318" r:id="rId62"/>
    <p:sldId id="319" r:id="rId63"/>
    <p:sldId id="320" r:id="rId64"/>
    <p:sldId id="321" r:id="rId65"/>
    <p:sldId id="322" r:id="rId66"/>
    <p:sldId id="323" r:id="rId67"/>
    <p:sldId id="324" r:id="rId68"/>
    <p:sldId id="325" r:id="rId69"/>
    <p:sldId id="326" r:id="rId70"/>
    <p:sldId id="327" r:id="rId71"/>
    <p:sldId id="328" r:id="rId7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  <a:srgbClr val="42E8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108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B32E8F-DD5A-4B1E-B8FB-9B2B6350FDC6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4ECD28-1EDA-409C-A408-8671BB6387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9182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D0A8AD-A5F6-470E-9967-21A7E7582EF5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883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C476B-19AF-4BA1-9E58-3D53CFFDDBEF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0B25F323-46E8-4FF4-8788-FE683B2EA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865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C476B-19AF-4BA1-9E58-3D53CFFDDBEF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0B25F323-46E8-4FF4-8788-FE683B2EA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095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C476B-19AF-4BA1-9E58-3D53CFFDDBEF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0B25F323-46E8-4FF4-8788-FE683B2EA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8944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C476B-19AF-4BA1-9E58-3D53CFFDDBEF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0B25F323-46E8-4FF4-8788-FE683B2EA090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146734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C476B-19AF-4BA1-9E58-3D53CFFDDBEF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0B25F323-46E8-4FF4-8788-FE683B2EA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4924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C476B-19AF-4BA1-9E58-3D53CFFDDBEF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5F323-46E8-4FF4-8788-FE683B2EA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7550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C476B-19AF-4BA1-9E58-3D53CFFDDBEF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5F323-46E8-4FF4-8788-FE683B2EA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7983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C476B-19AF-4BA1-9E58-3D53CFFDDBEF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5F323-46E8-4FF4-8788-FE683B2EA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569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E86C476B-19AF-4BA1-9E58-3D53CFFDDBEF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0B25F323-46E8-4FF4-8788-FE683B2EA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2549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63507" y="1683271"/>
            <a:ext cx="11264984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00" b="1" i="0">
                <a:solidFill>
                  <a:srgbClr val="FFFF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4001219" y="3902455"/>
            <a:ext cx="4189560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69776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C476B-19AF-4BA1-9E58-3D53CFFDDBEF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5F323-46E8-4FF4-8788-FE683B2EA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171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C476B-19AF-4BA1-9E58-3D53CFFDDBEF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0B25F323-46E8-4FF4-8788-FE683B2EA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015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C476B-19AF-4BA1-9E58-3D53CFFDDBEF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5F323-46E8-4FF4-8788-FE683B2EA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5456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C476B-19AF-4BA1-9E58-3D53CFFDDBEF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5F323-46E8-4FF4-8788-FE683B2EA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065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C476B-19AF-4BA1-9E58-3D53CFFDDBEF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5F323-46E8-4FF4-8788-FE683B2EA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738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C476B-19AF-4BA1-9E58-3D53CFFDDBEF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5F323-46E8-4FF4-8788-FE683B2EA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0180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C476B-19AF-4BA1-9E58-3D53CFFDDBEF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5F323-46E8-4FF4-8788-FE683B2EA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8391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C476B-19AF-4BA1-9E58-3D53CFFDDBEF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5F323-46E8-4FF4-8788-FE683B2EA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666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20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6C476B-19AF-4BA1-9E58-3D53CFFDDBEF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25F323-46E8-4FF4-8788-FE683B2EA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36295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  <p:sldLayoutId id="2147483714" r:id="rId15"/>
    <p:sldLayoutId id="2147483715" r:id="rId16"/>
    <p:sldLayoutId id="2147483716" r:id="rId17"/>
    <p:sldLayoutId id="2147483717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da.gov/emergency-preparedness-and-response/mcm-legal-regulatory-and-policy-framework/emergency-use-authorization" TargetMode="External"/><Relationship Id="rId2" Type="http://schemas.openxmlformats.org/officeDocument/2006/relationships/hyperlink" Target="https://www.fda.gov/safety/reporting-serious-problems-fda/what-serious-adverse-event" TargetMode="Externa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mmunize.org/catg.d/p7010.pdf" TargetMode="Externa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dc.gov/vaccines/pubs/pinkbook/flu.html" TargetMode="Externa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PqSuCPnPeYE" TargetMode="External"/><Relationship Id="rId2" Type="http://schemas.openxmlformats.org/officeDocument/2006/relationships/hyperlink" Target="https://www.msn.com/en-us/video/peopleandplaces/what-s-inside-an-operation-warp-speed-vaccine-distribution-box/vi-BB1bdqqt?ocid=spartan-ntp-feeds" TargetMode="Externa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ctrTitle"/>
          </p:nvPr>
        </p:nvSpPr>
        <p:spPr>
          <a:xfrm>
            <a:off x="372121" y="829168"/>
            <a:ext cx="11447756" cy="2475037"/>
          </a:xfrm>
          <a:prstGeom prst="rect">
            <a:avLst/>
          </a:prstGeom>
          <a:effectLst/>
        </p:spPr>
        <p:txBody>
          <a:bodyPr vert="horz" wrap="square" lIns="0" tIns="12700" rIns="0" bIns="0" rtlCol="0" anchor="ctr">
            <a:spAutoFit/>
          </a:bodyPr>
          <a:lstStyle/>
          <a:p>
            <a:pPr marL="12700" marR="5080" indent="127635">
              <a:lnSpc>
                <a:spcPct val="100000"/>
              </a:lnSpc>
              <a:spcBef>
                <a:spcPts val="100"/>
              </a:spcBef>
            </a:pPr>
            <a:r>
              <a:rPr lang="en-US" spc="-35" dirty="0"/>
              <a:t>V</a:t>
            </a:r>
            <a:r>
              <a:rPr spc="-35" dirty="0" smtClean="0"/>
              <a:t>accinations </a:t>
            </a:r>
            <a:r>
              <a:rPr spc="-5" dirty="0" smtClean="0"/>
              <a:t>by </a:t>
            </a:r>
            <a:r>
              <a:rPr spc="-5" dirty="0"/>
              <a:t>EMS</a:t>
            </a:r>
            <a:r>
              <a:rPr spc="-70" dirty="0"/>
              <a:t> </a:t>
            </a:r>
            <a:r>
              <a:rPr spc="-5" dirty="0"/>
              <a:t>Providers</a:t>
            </a:r>
            <a:r>
              <a:rPr lang="en-US" spc="-5" dirty="0"/>
              <a:t/>
            </a:r>
            <a:br>
              <a:rPr lang="en-US" spc="-5" dirty="0"/>
            </a:br>
            <a:r>
              <a:rPr lang="en-US" spc="-5" dirty="0" smtClean="0"/>
              <a:t> </a:t>
            </a:r>
            <a:r>
              <a:rPr lang="en-US" sz="4000" spc="-5" dirty="0" smtClean="0"/>
              <a:t>Primarily </a:t>
            </a:r>
            <a:r>
              <a:rPr lang="en-US" sz="4000" spc="-5" dirty="0"/>
              <a:t>for AEMTs and Paramedics in the </a:t>
            </a:r>
            <a:r>
              <a:rPr lang="en-US" sz="4000" spc="-5" dirty="0" smtClean="0"/>
              <a:t>   </a:t>
            </a:r>
            <a:br>
              <a:rPr lang="en-US" sz="4000" spc="-5" dirty="0" smtClean="0"/>
            </a:br>
            <a:r>
              <a:rPr lang="en-US" sz="4000" spc="-5" dirty="0"/>
              <a:t> </a:t>
            </a:r>
            <a:r>
              <a:rPr lang="en-US" sz="4000" spc="-5" dirty="0" smtClean="0"/>
              <a:t>GMVEMSC </a:t>
            </a:r>
            <a:r>
              <a:rPr lang="en-US" sz="4000" spc="-5" dirty="0"/>
              <a:t>region</a:t>
            </a:r>
            <a:endParaRPr spc="-5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4"/>
          </p:nvPr>
        </p:nvSpPr>
        <p:spPr>
          <a:xfrm>
            <a:off x="4001219" y="3902455"/>
            <a:ext cx="4189560" cy="332399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8" name="object 8"/>
          <p:cNvSpPr/>
          <p:nvPr/>
        </p:nvSpPr>
        <p:spPr>
          <a:xfrm>
            <a:off x="10600677" y="4874929"/>
            <a:ext cx="1219200" cy="13283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121" y="4290253"/>
            <a:ext cx="1913004" cy="1913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9217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685"/>
    </mc:Choice>
    <mc:Fallback>
      <p:transition spd="slow" advTm="6685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6083" y="946485"/>
            <a:ext cx="2449195" cy="696595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1" dirty="0"/>
              <a:t>I</a:t>
            </a:r>
            <a:r>
              <a:rPr sz="4400" b="1" spc="-5" dirty="0"/>
              <a:t>nf</a:t>
            </a:r>
            <a:r>
              <a:rPr sz="4400" b="1" dirty="0"/>
              <a:t>l</a:t>
            </a:r>
            <a:r>
              <a:rPr sz="4400" b="1" spc="-5" dirty="0"/>
              <a:t>u</a:t>
            </a:r>
            <a:r>
              <a:rPr sz="4400" b="1" dirty="0"/>
              <a:t>e</a:t>
            </a:r>
            <a:r>
              <a:rPr sz="4400" b="1" spc="-5" dirty="0"/>
              <a:t>n</a:t>
            </a:r>
            <a:r>
              <a:rPr sz="4400" b="1" spc="5" dirty="0"/>
              <a:t>z</a:t>
            </a:r>
            <a:r>
              <a:rPr sz="4400" b="1" dirty="0"/>
              <a:t>a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188495" y="2065423"/>
            <a:ext cx="7423150" cy="360162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spcBef>
                <a:spcPts val="105"/>
              </a:spcBef>
            </a:pP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Classic symptoms include rapid onset 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of:</a:t>
            </a:r>
            <a:endParaRPr sz="3200" dirty="0">
              <a:latin typeface="Arial"/>
              <a:cs typeface="Arial"/>
            </a:endParaRPr>
          </a:p>
          <a:p>
            <a:pPr marL="413384" indent="-287020">
              <a:spcBef>
                <a:spcPts val="685"/>
              </a:spcBef>
              <a:buSzPct val="96428"/>
              <a:buFont typeface="Wingdings"/>
              <a:buChar char=""/>
              <a:tabLst>
                <a:tab pos="414020" algn="l"/>
              </a:tabLst>
            </a:pP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Fever</a:t>
            </a:r>
            <a:endParaRPr sz="2800" dirty="0">
              <a:latin typeface="Arial"/>
              <a:cs typeface="Arial"/>
            </a:endParaRPr>
          </a:p>
          <a:p>
            <a:pPr marL="413384" indent="-287020">
              <a:spcBef>
                <a:spcPts val="675"/>
              </a:spcBef>
              <a:buSzPct val="96428"/>
              <a:buFont typeface="Wingdings"/>
              <a:buChar char=""/>
              <a:tabLst>
                <a:tab pos="414020" algn="l"/>
              </a:tabLst>
            </a:pPr>
            <a:r>
              <a:rPr sz="2800" b="1" spc="-10" dirty="0">
                <a:solidFill>
                  <a:srgbClr val="FFFFFF"/>
                </a:solidFill>
                <a:latin typeface="Arial"/>
                <a:cs typeface="Arial"/>
              </a:rPr>
              <a:t>Myalgia</a:t>
            </a:r>
            <a:endParaRPr sz="2800" dirty="0">
              <a:latin typeface="Arial"/>
              <a:cs typeface="Arial"/>
            </a:endParaRPr>
          </a:p>
          <a:p>
            <a:pPr marL="413384" indent="-287020">
              <a:spcBef>
                <a:spcPts val="670"/>
              </a:spcBef>
              <a:buSzPct val="96428"/>
              <a:buFont typeface="Wingdings"/>
              <a:buChar char=""/>
              <a:tabLst>
                <a:tab pos="414020" algn="l"/>
              </a:tabLst>
            </a:pP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Sore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throat</a:t>
            </a:r>
            <a:endParaRPr sz="2800" dirty="0">
              <a:latin typeface="Arial"/>
              <a:cs typeface="Arial"/>
            </a:endParaRPr>
          </a:p>
          <a:p>
            <a:pPr marL="413384" indent="-287020">
              <a:spcBef>
                <a:spcPts val="670"/>
              </a:spcBef>
              <a:buSzPct val="96428"/>
              <a:buFont typeface="Wingdings"/>
              <a:buChar char=""/>
              <a:tabLst>
                <a:tab pos="414020" algn="l"/>
              </a:tabLst>
            </a:pP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Nonproductive</a:t>
            </a:r>
            <a:r>
              <a:rPr sz="2800" b="1" spc="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cough</a:t>
            </a:r>
            <a:endParaRPr sz="2800" dirty="0">
              <a:latin typeface="Arial"/>
              <a:cs typeface="Arial"/>
            </a:endParaRPr>
          </a:p>
          <a:p>
            <a:pPr marL="413384" indent="-287020">
              <a:spcBef>
                <a:spcPts val="675"/>
              </a:spcBef>
              <a:buSzPct val="96428"/>
              <a:buFont typeface="Wingdings"/>
              <a:buChar char=""/>
              <a:tabLst>
                <a:tab pos="414020" algn="l"/>
              </a:tabLst>
            </a:pP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Headache</a:t>
            </a:r>
            <a:endParaRPr sz="2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7132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774"/>
    </mc:Choice>
    <mc:Fallback xmlns="">
      <p:transition spd="slow" advTm="33774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8166" y="917411"/>
            <a:ext cx="3555476" cy="690574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4400" b="1" dirty="0"/>
              <a:t>COVID-19</a:t>
            </a:r>
            <a:endParaRPr sz="4400" b="1" dirty="0"/>
          </a:p>
        </p:txBody>
      </p:sp>
      <p:sp>
        <p:nvSpPr>
          <p:cNvPr id="21" name="object 21"/>
          <p:cNvSpPr txBox="1"/>
          <p:nvPr/>
        </p:nvSpPr>
        <p:spPr>
          <a:xfrm>
            <a:off x="188494" y="1949811"/>
            <a:ext cx="7423150" cy="475578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spcBef>
                <a:spcPts val="105"/>
              </a:spcBef>
            </a:pP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Classic symptoms include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:</a:t>
            </a:r>
            <a:endParaRPr sz="2400" dirty="0">
              <a:latin typeface="Arial"/>
              <a:cs typeface="Arial"/>
            </a:endParaRPr>
          </a:p>
          <a:p>
            <a:pPr marL="413384" indent="-287020">
              <a:spcBef>
                <a:spcPts val="685"/>
              </a:spcBef>
              <a:buSzPct val="96428"/>
              <a:buFont typeface="Wingdings"/>
              <a:buChar char=""/>
              <a:tabLst>
                <a:tab pos="414020" algn="l"/>
              </a:tabLst>
            </a:pPr>
            <a:r>
              <a:rPr lang="en-US" sz="2000" b="1" dirty="0">
                <a:solidFill>
                  <a:srgbClr val="FFFFFF"/>
                </a:solidFill>
                <a:latin typeface="Arial"/>
                <a:cs typeface="Arial"/>
              </a:rPr>
              <a:t>Fever or chills</a:t>
            </a:r>
          </a:p>
          <a:p>
            <a:pPr marL="413384" indent="-287020">
              <a:spcBef>
                <a:spcPts val="685"/>
              </a:spcBef>
              <a:buSzPct val="96428"/>
              <a:buFont typeface="Wingdings"/>
              <a:buChar char=""/>
              <a:tabLst>
                <a:tab pos="414020" algn="l"/>
              </a:tabLst>
            </a:pPr>
            <a:r>
              <a:rPr lang="en-US" sz="2000" b="1" dirty="0">
                <a:solidFill>
                  <a:srgbClr val="FFFFFF"/>
                </a:solidFill>
                <a:latin typeface="Arial"/>
                <a:cs typeface="Arial"/>
              </a:rPr>
              <a:t>Cough</a:t>
            </a:r>
          </a:p>
          <a:p>
            <a:pPr marL="413384" indent="-287020">
              <a:spcBef>
                <a:spcPts val="685"/>
              </a:spcBef>
              <a:buSzPct val="96428"/>
              <a:buFont typeface="Wingdings"/>
              <a:buChar char=""/>
              <a:tabLst>
                <a:tab pos="414020" algn="l"/>
              </a:tabLst>
            </a:pPr>
            <a:r>
              <a:rPr lang="en-US" sz="2000" b="1" dirty="0">
                <a:solidFill>
                  <a:srgbClr val="FFFFFF"/>
                </a:solidFill>
                <a:latin typeface="Arial"/>
                <a:cs typeface="Arial"/>
              </a:rPr>
              <a:t>Shortness of breath or difficulty breathing</a:t>
            </a:r>
          </a:p>
          <a:p>
            <a:pPr marL="413384" indent="-287020">
              <a:spcBef>
                <a:spcPts val="685"/>
              </a:spcBef>
              <a:buSzPct val="96428"/>
              <a:buFont typeface="Wingdings"/>
              <a:buChar char=""/>
              <a:tabLst>
                <a:tab pos="414020" algn="l"/>
              </a:tabLst>
            </a:pPr>
            <a:r>
              <a:rPr lang="en-US" sz="2000" b="1" dirty="0">
                <a:solidFill>
                  <a:srgbClr val="FFFFFF"/>
                </a:solidFill>
                <a:latin typeface="Arial"/>
                <a:cs typeface="Arial"/>
              </a:rPr>
              <a:t>Fatigue</a:t>
            </a:r>
          </a:p>
          <a:p>
            <a:pPr marL="413384" indent="-287020">
              <a:spcBef>
                <a:spcPts val="685"/>
              </a:spcBef>
              <a:buSzPct val="96428"/>
              <a:buFont typeface="Wingdings"/>
              <a:buChar char=""/>
              <a:tabLst>
                <a:tab pos="414020" algn="l"/>
              </a:tabLst>
            </a:pPr>
            <a:r>
              <a:rPr lang="en-US" sz="2000" b="1" dirty="0">
                <a:solidFill>
                  <a:srgbClr val="FFFFFF"/>
                </a:solidFill>
                <a:latin typeface="Arial"/>
                <a:cs typeface="Arial"/>
              </a:rPr>
              <a:t>Muscle or body aches</a:t>
            </a:r>
          </a:p>
          <a:p>
            <a:pPr marL="413384" indent="-287020">
              <a:spcBef>
                <a:spcPts val="685"/>
              </a:spcBef>
              <a:buSzPct val="96428"/>
              <a:buFont typeface="Wingdings"/>
              <a:buChar char=""/>
              <a:tabLst>
                <a:tab pos="414020" algn="l"/>
              </a:tabLst>
            </a:pPr>
            <a:r>
              <a:rPr lang="en-US" sz="2000" b="1" dirty="0">
                <a:solidFill>
                  <a:srgbClr val="FFFFFF"/>
                </a:solidFill>
                <a:latin typeface="Arial"/>
                <a:cs typeface="Arial"/>
              </a:rPr>
              <a:t>Headache</a:t>
            </a:r>
          </a:p>
          <a:p>
            <a:pPr marL="413384" indent="-287020">
              <a:spcBef>
                <a:spcPts val="685"/>
              </a:spcBef>
              <a:buSzPct val="96428"/>
              <a:buFont typeface="Wingdings"/>
              <a:buChar char=""/>
              <a:tabLst>
                <a:tab pos="414020" algn="l"/>
              </a:tabLst>
            </a:pPr>
            <a:r>
              <a:rPr lang="en-US" sz="2000" b="1" dirty="0">
                <a:solidFill>
                  <a:srgbClr val="FFFFFF"/>
                </a:solidFill>
                <a:latin typeface="Arial"/>
                <a:cs typeface="Arial"/>
              </a:rPr>
              <a:t>New loss of taste or smell</a:t>
            </a:r>
          </a:p>
          <a:p>
            <a:pPr marL="413384" indent="-287020">
              <a:spcBef>
                <a:spcPts val="685"/>
              </a:spcBef>
              <a:buSzPct val="96428"/>
              <a:buFont typeface="Wingdings"/>
              <a:buChar char=""/>
              <a:tabLst>
                <a:tab pos="414020" algn="l"/>
              </a:tabLst>
            </a:pPr>
            <a:r>
              <a:rPr lang="en-US" sz="2000" b="1" dirty="0">
                <a:solidFill>
                  <a:srgbClr val="FFFFFF"/>
                </a:solidFill>
                <a:latin typeface="Arial"/>
                <a:cs typeface="Arial"/>
              </a:rPr>
              <a:t>Sore throat</a:t>
            </a:r>
          </a:p>
          <a:p>
            <a:pPr marL="413384" indent="-287020">
              <a:spcBef>
                <a:spcPts val="685"/>
              </a:spcBef>
              <a:buSzPct val="96428"/>
              <a:buFont typeface="Wingdings"/>
              <a:buChar char=""/>
              <a:tabLst>
                <a:tab pos="414020" algn="l"/>
              </a:tabLst>
            </a:pPr>
            <a:r>
              <a:rPr lang="en-US" sz="2000" b="1" dirty="0">
                <a:solidFill>
                  <a:srgbClr val="FFFFFF"/>
                </a:solidFill>
                <a:latin typeface="Arial"/>
                <a:cs typeface="Arial"/>
              </a:rPr>
              <a:t>Congestion or runny nose</a:t>
            </a:r>
          </a:p>
          <a:p>
            <a:pPr marL="413384" indent="-287020">
              <a:spcBef>
                <a:spcPts val="685"/>
              </a:spcBef>
              <a:buSzPct val="96428"/>
              <a:buFont typeface="Wingdings"/>
              <a:buChar char=""/>
              <a:tabLst>
                <a:tab pos="414020" algn="l"/>
              </a:tabLst>
            </a:pPr>
            <a:r>
              <a:rPr lang="en-US" sz="2000" b="1" dirty="0">
                <a:solidFill>
                  <a:srgbClr val="FFFFFF"/>
                </a:solidFill>
                <a:latin typeface="Arial"/>
                <a:cs typeface="Arial"/>
              </a:rPr>
              <a:t>Nausea or vomiting</a:t>
            </a:r>
            <a:endParaRPr lang="en-US" sz="2800" b="1" dirty="0">
              <a:solidFill>
                <a:srgbClr val="FFFFFF"/>
              </a:solidFill>
              <a:latin typeface="Arial"/>
              <a:cs typeface="Arial"/>
            </a:endParaRPr>
          </a:p>
          <a:p>
            <a:pPr marL="413384" indent="-287020">
              <a:spcBef>
                <a:spcPts val="685"/>
              </a:spcBef>
              <a:buSzPct val="96428"/>
              <a:buFont typeface="Wingdings"/>
              <a:buChar char=""/>
              <a:tabLst>
                <a:tab pos="414020" algn="l"/>
              </a:tabLst>
            </a:pPr>
            <a:r>
              <a:rPr lang="en-US" sz="2000" b="1" dirty="0">
                <a:solidFill>
                  <a:srgbClr val="FFFFFF"/>
                </a:solidFill>
                <a:latin typeface="Arial"/>
                <a:cs typeface="Arial"/>
              </a:rPr>
              <a:t>Diarrhea</a:t>
            </a:r>
            <a:endParaRPr sz="2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25029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4088"/>
    </mc:Choice>
    <mc:Fallback xmlns="">
      <p:transition spd="slow" advTm="44088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6306" y="948964"/>
            <a:ext cx="2449195" cy="696595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1" dirty="0"/>
              <a:t>I</a:t>
            </a:r>
            <a:r>
              <a:rPr sz="4400" b="1" spc="-5" dirty="0"/>
              <a:t>nf</a:t>
            </a:r>
            <a:r>
              <a:rPr sz="4400" b="1" dirty="0"/>
              <a:t>l</a:t>
            </a:r>
            <a:r>
              <a:rPr sz="4400" b="1" spc="-5" dirty="0"/>
              <a:t>u</a:t>
            </a:r>
            <a:r>
              <a:rPr sz="4400" b="1" dirty="0"/>
              <a:t>e</a:t>
            </a:r>
            <a:r>
              <a:rPr sz="4400" b="1" spc="-5" dirty="0"/>
              <a:t>n</a:t>
            </a:r>
            <a:r>
              <a:rPr sz="4400" b="1" spc="5" dirty="0"/>
              <a:t>z</a:t>
            </a:r>
            <a:r>
              <a:rPr sz="4400" b="1" dirty="0"/>
              <a:t>a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116306" y="1904721"/>
            <a:ext cx="10399294" cy="4460837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469900" indent="-457200">
              <a:spcBef>
                <a:spcPts val="865"/>
              </a:spcBef>
              <a:buFont typeface="Arial" panose="020B0604020202020204" pitchFamily="34" charset="0"/>
              <a:buChar char="•"/>
            </a:pP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Respiratory</a:t>
            </a:r>
            <a:r>
              <a:rPr sz="3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transmission</a:t>
            </a:r>
            <a:endParaRPr sz="3200" dirty="0">
              <a:latin typeface="Arial"/>
              <a:cs typeface="Arial"/>
            </a:endParaRPr>
          </a:p>
          <a:p>
            <a:pPr marL="469900" marR="5080" indent="-457200">
              <a:spcBef>
                <a:spcPts val="770"/>
              </a:spcBef>
              <a:buFont typeface="Arial" panose="020B0604020202020204" pitchFamily="34" charset="0"/>
              <a:buChar char="•"/>
            </a:pP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Incubation period of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2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days (range of</a:t>
            </a:r>
            <a:r>
              <a:rPr sz="3200" b="1" spc="-1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1-4  </a:t>
            </a:r>
            <a:r>
              <a:rPr sz="3200" b="1" spc="-10" dirty="0">
                <a:solidFill>
                  <a:srgbClr val="FFFFFF"/>
                </a:solidFill>
                <a:latin typeface="Arial"/>
                <a:cs typeface="Arial"/>
              </a:rPr>
              <a:t>days)</a:t>
            </a:r>
            <a:endParaRPr sz="3200" dirty="0">
              <a:latin typeface="Arial"/>
              <a:cs typeface="Arial"/>
            </a:endParaRPr>
          </a:p>
          <a:p>
            <a:pPr marL="469900" marR="251460" indent="-457200">
              <a:spcBef>
                <a:spcPts val="765"/>
              </a:spcBef>
              <a:buFont typeface="Arial" panose="020B0604020202020204" pitchFamily="34" charset="0"/>
              <a:buChar char="•"/>
            </a:pP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Infected persons can transmit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3200" b="1" spc="-1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virus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up to 2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days before onset of</a:t>
            </a:r>
            <a:r>
              <a:rPr sz="3200" b="1" spc="-1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symptoms</a:t>
            </a:r>
            <a:endParaRPr sz="3200" dirty="0">
              <a:latin typeface="Arial"/>
              <a:cs typeface="Arial"/>
            </a:endParaRPr>
          </a:p>
          <a:p>
            <a:pPr marL="469900" marR="412115" indent="-457200">
              <a:spcBef>
                <a:spcPts val="770"/>
              </a:spcBef>
              <a:buFont typeface="Arial" panose="020B0604020202020204" pitchFamily="34" charset="0"/>
              <a:buChar char="•"/>
            </a:pP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Adults can be contagious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up to 5</a:t>
            </a:r>
            <a:r>
              <a:rPr sz="3200" b="1" spc="-1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day</a:t>
            </a:r>
            <a:r>
              <a:rPr lang="en-US" sz="3200" b="1" spc="-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 after onset of</a:t>
            </a:r>
            <a:r>
              <a:rPr sz="32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symptoms</a:t>
            </a:r>
            <a:endParaRPr sz="3200" dirty="0">
              <a:latin typeface="Arial"/>
              <a:cs typeface="Arial"/>
            </a:endParaRPr>
          </a:p>
          <a:p>
            <a:pPr marL="469900" marR="838835" indent="-457200">
              <a:spcBef>
                <a:spcPts val="770"/>
              </a:spcBef>
              <a:buFont typeface="Arial" panose="020B0604020202020204" pitchFamily="34" charset="0"/>
              <a:buChar char="•"/>
            </a:pP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Children can be contagious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up to</a:t>
            </a:r>
            <a:r>
              <a:rPr sz="3200" b="1" spc="-1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10 days after onset of</a:t>
            </a:r>
            <a:r>
              <a:rPr sz="3200" b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symptoms</a:t>
            </a:r>
            <a:endParaRPr sz="3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71621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880"/>
    </mc:Choice>
    <mc:Fallback xmlns="">
      <p:transition spd="slow" advTm="2388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8284" y="911869"/>
            <a:ext cx="3505200" cy="690574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4400" b="1" dirty="0"/>
              <a:t>COVID-19</a:t>
            </a:r>
            <a:endParaRPr sz="4400" b="1" dirty="0"/>
          </a:p>
        </p:txBody>
      </p:sp>
      <p:sp>
        <p:nvSpPr>
          <p:cNvPr id="26" name="object 26"/>
          <p:cNvSpPr txBox="1"/>
          <p:nvPr/>
        </p:nvSpPr>
        <p:spPr>
          <a:xfrm>
            <a:off x="108284" y="1909012"/>
            <a:ext cx="8991600" cy="2778325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469900" indent="-457200">
              <a:spcBef>
                <a:spcPts val="865"/>
              </a:spcBef>
              <a:buFont typeface="Arial" panose="020B0604020202020204" pitchFamily="34" charset="0"/>
              <a:buChar char="•"/>
            </a:pP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Respiratory</a:t>
            </a:r>
            <a:r>
              <a:rPr sz="3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transmission</a:t>
            </a:r>
            <a:endParaRPr sz="3200" dirty="0">
              <a:latin typeface="Arial"/>
              <a:cs typeface="Arial"/>
            </a:endParaRPr>
          </a:p>
          <a:p>
            <a:pPr marL="469900" marR="5080" indent="-457200">
              <a:spcBef>
                <a:spcPts val="770"/>
              </a:spcBef>
              <a:buFont typeface="Arial" panose="020B0604020202020204" pitchFamily="34" charset="0"/>
              <a:buChar char="•"/>
            </a:pP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Incubation period of </a:t>
            </a:r>
            <a:r>
              <a:rPr lang="en-US" sz="3200" b="1" spc="-5" dirty="0">
                <a:solidFill>
                  <a:srgbClr val="FFFFFF"/>
                </a:solidFill>
                <a:latin typeface="Arial"/>
                <a:cs typeface="Arial"/>
              </a:rPr>
              <a:t>up to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14  </a:t>
            </a:r>
            <a:r>
              <a:rPr sz="3200" b="1" spc="-10" dirty="0">
                <a:solidFill>
                  <a:srgbClr val="FFFFFF"/>
                </a:solidFill>
                <a:latin typeface="Arial"/>
                <a:cs typeface="Arial"/>
              </a:rPr>
              <a:t>days</a:t>
            </a:r>
            <a:r>
              <a:rPr lang="en-US" sz="3200" b="1" spc="-10" dirty="0">
                <a:solidFill>
                  <a:srgbClr val="FFFFFF"/>
                </a:solidFill>
                <a:latin typeface="Arial"/>
                <a:cs typeface="Arial"/>
              </a:rPr>
              <a:t> with highest rates of transmission in first 5 days</a:t>
            </a:r>
            <a:endParaRPr sz="3200" dirty="0">
              <a:latin typeface="Arial"/>
              <a:cs typeface="Arial"/>
            </a:endParaRPr>
          </a:p>
          <a:p>
            <a:pPr marL="469900" marR="251460" indent="-457200">
              <a:spcBef>
                <a:spcPts val="765"/>
              </a:spcBef>
              <a:buFont typeface="Arial" panose="020B0604020202020204" pitchFamily="34" charset="0"/>
              <a:buChar char="•"/>
            </a:pP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Infected persons can transmit virus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up to 2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days before onset of</a:t>
            </a:r>
            <a:r>
              <a:rPr sz="3200" b="1" spc="-1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symptoms</a:t>
            </a:r>
            <a:endParaRPr sz="3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81276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863"/>
    </mc:Choice>
    <mc:Fallback xmlns="">
      <p:transition spd="slow" advTm="36863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object 31"/>
          <p:cNvSpPr txBox="1">
            <a:spLocks noGrp="1"/>
          </p:cNvSpPr>
          <p:nvPr>
            <p:ph idx="1"/>
          </p:nvPr>
        </p:nvSpPr>
        <p:spPr>
          <a:xfrm>
            <a:off x="68179" y="2037348"/>
            <a:ext cx="9372600" cy="394313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41375" marR="2530475" indent="-334010">
              <a:lnSpc>
                <a:spcPct val="120000"/>
              </a:lnSpc>
              <a:spcBef>
                <a:spcPts val="100"/>
              </a:spcBef>
            </a:pPr>
            <a:r>
              <a:rPr b="1" spc="-10" dirty="0"/>
              <a:t>1918: </a:t>
            </a:r>
            <a:r>
              <a:rPr b="1" spc="-5" dirty="0"/>
              <a:t>Spanish Flu </a:t>
            </a:r>
            <a:r>
              <a:rPr b="1" dirty="0"/>
              <a:t>–</a:t>
            </a:r>
            <a:r>
              <a:rPr b="1" spc="-195" dirty="0"/>
              <a:t> </a:t>
            </a:r>
            <a:r>
              <a:rPr b="1" spc="-5" dirty="0"/>
              <a:t>A/H1N1  Greater than</a:t>
            </a:r>
            <a:r>
              <a:rPr b="1" spc="-50" dirty="0"/>
              <a:t> </a:t>
            </a:r>
            <a:r>
              <a:rPr b="1" spc="-10" dirty="0"/>
              <a:t>500,000</a:t>
            </a:r>
          </a:p>
          <a:p>
            <a:pPr marL="939165" marR="2792730" indent="-431800">
              <a:lnSpc>
                <a:spcPct val="120000"/>
              </a:lnSpc>
            </a:pPr>
            <a:r>
              <a:rPr b="1" spc="-10" dirty="0"/>
              <a:t>1957: </a:t>
            </a:r>
            <a:r>
              <a:rPr b="1" spc="-5" dirty="0"/>
              <a:t>Asian Flu </a:t>
            </a:r>
            <a:r>
              <a:rPr b="1" dirty="0"/>
              <a:t>–</a:t>
            </a:r>
            <a:r>
              <a:rPr b="1" spc="-305" dirty="0"/>
              <a:t> </a:t>
            </a:r>
            <a:r>
              <a:rPr b="1" spc="-5" dirty="0"/>
              <a:t>A/H12N2  Approximately</a:t>
            </a:r>
            <a:r>
              <a:rPr b="1" spc="-45" dirty="0"/>
              <a:t> </a:t>
            </a:r>
            <a:r>
              <a:rPr b="1" spc="-10" dirty="0"/>
              <a:t>69,800</a:t>
            </a:r>
          </a:p>
          <a:p>
            <a:pPr marL="939165" marR="2313940" indent="-431800">
              <a:lnSpc>
                <a:spcPct val="120000"/>
              </a:lnSpc>
            </a:pPr>
            <a:r>
              <a:rPr b="1" spc="-10" dirty="0"/>
              <a:t>1968: </a:t>
            </a:r>
            <a:r>
              <a:rPr b="1" dirty="0"/>
              <a:t>Hong Kong </a:t>
            </a:r>
            <a:r>
              <a:rPr b="1" spc="-5" dirty="0"/>
              <a:t>Flu </a:t>
            </a:r>
            <a:r>
              <a:rPr b="1" dirty="0"/>
              <a:t>–</a:t>
            </a:r>
            <a:r>
              <a:rPr b="1" spc="-135" dirty="0"/>
              <a:t> </a:t>
            </a:r>
            <a:r>
              <a:rPr b="1" spc="-5" dirty="0"/>
              <a:t>H3N2  Approximately</a:t>
            </a:r>
            <a:r>
              <a:rPr b="1" spc="-45" dirty="0"/>
              <a:t> </a:t>
            </a:r>
            <a:r>
              <a:rPr b="1" spc="-10" dirty="0"/>
              <a:t>33,800</a:t>
            </a:r>
          </a:p>
          <a:p>
            <a:pPr marL="954405" marR="5080" indent="-447040">
              <a:lnSpc>
                <a:spcPct val="120000"/>
              </a:lnSpc>
            </a:pPr>
            <a:r>
              <a:rPr b="1" spc="-10" dirty="0"/>
              <a:t>2009: </a:t>
            </a:r>
            <a:r>
              <a:rPr b="1" spc="-5" dirty="0"/>
              <a:t>Swine Flu </a:t>
            </a:r>
            <a:r>
              <a:rPr b="1" dirty="0"/>
              <a:t>– </a:t>
            </a:r>
            <a:r>
              <a:rPr b="1" spc="-5" dirty="0"/>
              <a:t>Novel strain of</a:t>
            </a:r>
            <a:r>
              <a:rPr b="1" spc="-180" dirty="0"/>
              <a:t> </a:t>
            </a:r>
            <a:r>
              <a:rPr b="1" spc="-5" dirty="0"/>
              <a:t>A/H1N1  </a:t>
            </a:r>
            <a:r>
              <a:rPr b="1" dirty="0"/>
              <a:t>CDC </a:t>
            </a:r>
            <a:r>
              <a:rPr b="1" spc="-5" dirty="0"/>
              <a:t>data:</a:t>
            </a:r>
            <a:r>
              <a:rPr b="1" spc="-45" dirty="0"/>
              <a:t> </a:t>
            </a:r>
            <a:r>
              <a:rPr b="1" spc="-10" dirty="0"/>
              <a:t>12,469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8179" y="637675"/>
            <a:ext cx="7086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Historic Influenza</a:t>
            </a:r>
            <a:r>
              <a:rPr lang="en-US" sz="4000" b="1" spc="-100" dirty="0"/>
              <a:t> </a:t>
            </a:r>
            <a:r>
              <a:rPr lang="en-US" sz="4000" b="1" dirty="0"/>
              <a:t>Pandemics  and Deaths in </a:t>
            </a:r>
            <a:r>
              <a:rPr lang="en-US" sz="4000" b="1" spc="-5" dirty="0"/>
              <a:t>the</a:t>
            </a:r>
            <a:r>
              <a:rPr lang="en-US" sz="4000" b="1" spc="-40" dirty="0"/>
              <a:t> </a:t>
            </a:r>
            <a:r>
              <a:rPr lang="en-US" sz="4000" b="1" dirty="0"/>
              <a:t>USA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778301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931"/>
    </mc:Choice>
    <mc:Fallback xmlns="">
      <p:transition spd="slow" advTm="46931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-152400" y="609601"/>
            <a:ext cx="8839200" cy="1367041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356360" marR="5080" indent="450850" algn="ctr">
              <a:lnSpc>
                <a:spcPct val="100000"/>
              </a:lnSpc>
              <a:spcBef>
                <a:spcPts val="100"/>
              </a:spcBef>
            </a:pPr>
            <a:r>
              <a:rPr sz="4400" b="1" dirty="0"/>
              <a:t>Recent Impact </a:t>
            </a:r>
            <a:r>
              <a:rPr sz="4400" b="1" spc="-5" dirty="0"/>
              <a:t>of  </a:t>
            </a:r>
            <a:r>
              <a:rPr sz="4400" b="1" dirty="0"/>
              <a:t>Influenza in </a:t>
            </a:r>
            <a:r>
              <a:rPr sz="4400" b="1" spc="-5" dirty="0"/>
              <a:t>the</a:t>
            </a:r>
            <a:r>
              <a:rPr sz="4400" b="1" spc="-80" dirty="0"/>
              <a:t> </a:t>
            </a:r>
            <a:r>
              <a:rPr sz="4400" b="1" dirty="0"/>
              <a:t>USA</a:t>
            </a:r>
          </a:p>
        </p:txBody>
      </p:sp>
      <p:graphicFrame>
        <p:nvGraphicFramePr>
          <p:cNvPr id="6" name="object 6"/>
          <p:cNvGraphicFramePr>
            <a:graphicFrameLocks noGrp="1"/>
          </p:cNvGraphicFramePr>
          <p:nvPr>
            <p:extLst/>
          </p:nvPr>
        </p:nvGraphicFramePr>
        <p:xfrm>
          <a:off x="1676400" y="2514600"/>
          <a:ext cx="8382634" cy="384333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38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49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946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62154">
                <a:tc>
                  <a:txBody>
                    <a:bodyPr/>
                    <a:lstStyle/>
                    <a:p>
                      <a:pPr marL="649605">
                        <a:lnSpc>
                          <a:spcPts val="2330"/>
                        </a:lnSpc>
                      </a:pPr>
                      <a:r>
                        <a:rPr sz="2000" b="1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CDC</a:t>
                      </a:r>
                      <a:r>
                        <a:rPr sz="2000" b="1" spc="-25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Data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30"/>
                        </a:lnSpc>
                      </a:pPr>
                      <a:r>
                        <a:rPr sz="2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2018-2019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2330"/>
                        </a:lnSpc>
                      </a:pPr>
                      <a:r>
                        <a:rPr sz="2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October 1,</a:t>
                      </a:r>
                      <a:r>
                        <a:rPr sz="2000" b="1" spc="-7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2019</a:t>
                      </a:r>
                      <a:endParaRPr sz="2000">
                        <a:latin typeface="Arial"/>
                        <a:cs typeface="Arial"/>
                      </a:endParaRPr>
                    </a:p>
                    <a:p>
                      <a:pPr marL="139065" marR="130810" algn="ctr">
                        <a:lnSpc>
                          <a:spcPct val="107000"/>
                        </a:lnSpc>
                      </a:pPr>
                      <a:r>
                        <a:rPr sz="2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through April 4,</a:t>
                      </a:r>
                      <a:r>
                        <a:rPr sz="2000" b="1" spc="-204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2020  </a:t>
                      </a:r>
                      <a:r>
                        <a:rPr sz="2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(estimate)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336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0295">
                <a:tc>
                  <a:txBody>
                    <a:bodyPr/>
                    <a:lstStyle/>
                    <a:p>
                      <a:pPr marL="68580">
                        <a:lnSpc>
                          <a:spcPts val="2330"/>
                        </a:lnSpc>
                      </a:pPr>
                      <a:r>
                        <a:rPr sz="2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Illnesses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 marL="35560" algn="ctr">
                        <a:lnSpc>
                          <a:spcPts val="2090"/>
                        </a:lnSpc>
                      </a:pPr>
                      <a:r>
                        <a:rPr sz="1800" b="1" spc="-10" dirty="0">
                          <a:solidFill>
                            <a:srgbClr val="000080"/>
                          </a:solidFill>
                          <a:latin typeface="Arial"/>
                          <a:cs typeface="Arial"/>
                        </a:rPr>
                        <a:t>Greater </a:t>
                      </a:r>
                      <a:r>
                        <a:rPr sz="1800" b="1" spc="-5" dirty="0">
                          <a:solidFill>
                            <a:srgbClr val="000080"/>
                          </a:solidFill>
                          <a:latin typeface="Arial"/>
                          <a:cs typeface="Arial"/>
                        </a:rPr>
                        <a:t>than </a:t>
                      </a:r>
                      <a:r>
                        <a:rPr sz="1800" b="1" spc="-10" dirty="0">
                          <a:solidFill>
                            <a:srgbClr val="000080"/>
                          </a:solidFill>
                          <a:latin typeface="Arial"/>
                          <a:cs typeface="Arial"/>
                        </a:rPr>
                        <a:t>35.5</a:t>
                      </a:r>
                      <a:r>
                        <a:rPr sz="1800" b="1" spc="25" dirty="0">
                          <a:solidFill>
                            <a:srgbClr val="00008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000080"/>
                          </a:solidFill>
                          <a:latin typeface="Arial"/>
                          <a:cs typeface="Arial"/>
                        </a:rPr>
                        <a:t>million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DD3FF"/>
                    </a:solidFill>
                  </a:tcPr>
                </a:tc>
                <a:tc>
                  <a:txBody>
                    <a:bodyPr/>
                    <a:lstStyle/>
                    <a:p>
                      <a:pPr marL="38100" algn="ctr">
                        <a:lnSpc>
                          <a:spcPts val="2090"/>
                        </a:lnSpc>
                      </a:pPr>
                      <a:r>
                        <a:rPr sz="1800" b="1" spc="-5" dirty="0">
                          <a:solidFill>
                            <a:srgbClr val="000080"/>
                          </a:solidFill>
                          <a:latin typeface="Arial"/>
                          <a:cs typeface="Arial"/>
                        </a:rPr>
                        <a:t>39 million </a:t>
                      </a:r>
                      <a:r>
                        <a:rPr sz="1800" b="1" dirty="0">
                          <a:solidFill>
                            <a:srgbClr val="000080"/>
                          </a:solidFill>
                          <a:latin typeface="Arial"/>
                          <a:cs typeface="Arial"/>
                        </a:rPr>
                        <a:t>to </a:t>
                      </a:r>
                      <a:r>
                        <a:rPr sz="1800" b="1" spc="-5" dirty="0">
                          <a:solidFill>
                            <a:srgbClr val="000080"/>
                          </a:solidFill>
                          <a:latin typeface="Arial"/>
                          <a:cs typeface="Arial"/>
                        </a:rPr>
                        <a:t>56</a:t>
                      </a:r>
                      <a:r>
                        <a:rPr sz="1800" b="1" spc="-35" dirty="0">
                          <a:solidFill>
                            <a:srgbClr val="00008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000080"/>
                          </a:solidFill>
                          <a:latin typeface="Arial"/>
                          <a:cs typeface="Arial"/>
                        </a:rPr>
                        <a:t>million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DD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0295">
                <a:tc>
                  <a:txBody>
                    <a:bodyPr/>
                    <a:lstStyle/>
                    <a:p>
                      <a:pPr marL="67945">
                        <a:lnSpc>
                          <a:spcPts val="2330"/>
                        </a:lnSpc>
                      </a:pPr>
                      <a:r>
                        <a:rPr sz="2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Medical</a:t>
                      </a:r>
                      <a:r>
                        <a:rPr sz="2000" b="1" spc="-4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visits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 marL="60960" algn="ctr">
                        <a:lnSpc>
                          <a:spcPts val="2090"/>
                        </a:lnSpc>
                      </a:pPr>
                      <a:r>
                        <a:rPr sz="1800" b="1" spc="-10" dirty="0">
                          <a:solidFill>
                            <a:srgbClr val="000080"/>
                          </a:solidFill>
                          <a:latin typeface="Arial"/>
                          <a:cs typeface="Arial"/>
                        </a:rPr>
                        <a:t>Greater </a:t>
                      </a:r>
                      <a:r>
                        <a:rPr sz="1800" b="1" spc="-5" dirty="0">
                          <a:solidFill>
                            <a:srgbClr val="000080"/>
                          </a:solidFill>
                          <a:latin typeface="Arial"/>
                          <a:cs typeface="Arial"/>
                        </a:rPr>
                        <a:t>than </a:t>
                      </a:r>
                      <a:r>
                        <a:rPr sz="1800" b="1" spc="-10" dirty="0">
                          <a:solidFill>
                            <a:srgbClr val="000080"/>
                          </a:solidFill>
                          <a:latin typeface="Arial"/>
                          <a:cs typeface="Arial"/>
                        </a:rPr>
                        <a:t>16.5</a:t>
                      </a:r>
                      <a:r>
                        <a:rPr sz="1800" b="1" spc="10" dirty="0">
                          <a:solidFill>
                            <a:srgbClr val="00008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000080"/>
                          </a:solidFill>
                          <a:latin typeface="Arial"/>
                          <a:cs typeface="Arial"/>
                        </a:rPr>
                        <a:t>million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AFF"/>
                    </a:solidFill>
                  </a:tcPr>
                </a:tc>
                <a:tc>
                  <a:txBody>
                    <a:bodyPr/>
                    <a:lstStyle/>
                    <a:p>
                      <a:pPr marL="62230" algn="ctr">
                        <a:lnSpc>
                          <a:spcPts val="2090"/>
                        </a:lnSpc>
                      </a:pPr>
                      <a:r>
                        <a:rPr sz="1800" b="1" spc="-5" dirty="0">
                          <a:solidFill>
                            <a:srgbClr val="000080"/>
                          </a:solidFill>
                          <a:latin typeface="Arial"/>
                          <a:cs typeface="Arial"/>
                        </a:rPr>
                        <a:t>18 million </a:t>
                      </a:r>
                      <a:r>
                        <a:rPr sz="1800" b="1" dirty="0">
                          <a:solidFill>
                            <a:srgbClr val="000080"/>
                          </a:solidFill>
                          <a:latin typeface="Arial"/>
                          <a:cs typeface="Arial"/>
                        </a:rPr>
                        <a:t>to </a:t>
                      </a:r>
                      <a:r>
                        <a:rPr sz="1800" b="1" spc="-5" dirty="0">
                          <a:solidFill>
                            <a:srgbClr val="000080"/>
                          </a:solidFill>
                          <a:latin typeface="Arial"/>
                          <a:cs typeface="Arial"/>
                        </a:rPr>
                        <a:t>26</a:t>
                      </a:r>
                      <a:r>
                        <a:rPr sz="1800" b="1" spc="-30" dirty="0">
                          <a:solidFill>
                            <a:srgbClr val="00008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000080"/>
                          </a:solidFill>
                          <a:latin typeface="Arial"/>
                          <a:cs typeface="Arial"/>
                        </a:rPr>
                        <a:t>million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A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0295">
                <a:tc>
                  <a:txBody>
                    <a:bodyPr/>
                    <a:lstStyle/>
                    <a:p>
                      <a:pPr marL="67945">
                        <a:lnSpc>
                          <a:spcPts val="2330"/>
                        </a:lnSpc>
                      </a:pPr>
                      <a:r>
                        <a:rPr sz="2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Hospitalizations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 marL="35560" algn="ctr">
                        <a:lnSpc>
                          <a:spcPts val="2090"/>
                        </a:lnSpc>
                      </a:pPr>
                      <a:r>
                        <a:rPr sz="1800" b="1" spc="-10" dirty="0">
                          <a:solidFill>
                            <a:srgbClr val="000080"/>
                          </a:solidFill>
                          <a:latin typeface="Arial"/>
                          <a:cs typeface="Arial"/>
                        </a:rPr>
                        <a:t>490,600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DD3FF"/>
                    </a:solidFill>
                  </a:tcPr>
                </a:tc>
                <a:tc>
                  <a:txBody>
                    <a:bodyPr/>
                    <a:lstStyle/>
                    <a:p>
                      <a:pPr marL="62865" algn="ctr">
                        <a:lnSpc>
                          <a:spcPts val="2090"/>
                        </a:lnSpc>
                      </a:pPr>
                      <a:r>
                        <a:rPr sz="1800" b="1" spc="-10" dirty="0">
                          <a:solidFill>
                            <a:srgbClr val="000080"/>
                          </a:solidFill>
                          <a:latin typeface="Arial"/>
                          <a:cs typeface="Arial"/>
                        </a:rPr>
                        <a:t>410,00 </a:t>
                      </a:r>
                      <a:r>
                        <a:rPr sz="1800" b="1" dirty="0">
                          <a:solidFill>
                            <a:srgbClr val="000080"/>
                          </a:solidFill>
                          <a:latin typeface="Arial"/>
                          <a:cs typeface="Arial"/>
                        </a:rPr>
                        <a:t>to</a:t>
                      </a:r>
                      <a:r>
                        <a:rPr sz="1800" b="1" spc="-5" dirty="0">
                          <a:solidFill>
                            <a:srgbClr val="00008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000080"/>
                          </a:solidFill>
                          <a:latin typeface="Arial"/>
                          <a:cs typeface="Arial"/>
                        </a:rPr>
                        <a:t>740,000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DD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0295">
                <a:tc>
                  <a:txBody>
                    <a:bodyPr/>
                    <a:lstStyle/>
                    <a:p>
                      <a:pPr marL="67945">
                        <a:lnSpc>
                          <a:spcPts val="2330"/>
                        </a:lnSpc>
                      </a:pPr>
                      <a:r>
                        <a:rPr sz="2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Deaths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 marL="61594" algn="ctr">
                        <a:lnSpc>
                          <a:spcPts val="2090"/>
                        </a:lnSpc>
                      </a:pPr>
                      <a:r>
                        <a:rPr sz="1800" b="1" spc="-10" dirty="0">
                          <a:solidFill>
                            <a:srgbClr val="000080"/>
                          </a:solidFill>
                          <a:latin typeface="Arial"/>
                          <a:cs typeface="Arial"/>
                        </a:rPr>
                        <a:t>34,200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AFF"/>
                    </a:solidFill>
                  </a:tcPr>
                </a:tc>
                <a:tc>
                  <a:txBody>
                    <a:bodyPr/>
                    <a:lstStyle/>
                    <a:p>
                      <a:pPr marL="61594" algn="ctr">
                        <a:lnSpc>
                          <a:spcPts val="2090"/>
                        </a:lnSpc>
                      </a:pPr>
                      <a:r>
                        <a:rPr sz="1800" b="1" spc="-10" dirty="0">
                          <a:solidFill>
                            <a:srgbClr val="000080"/>
                          </a:solidFill>
                          <a:latin typeface="Arial"/>
                          <a:cs typeface="Arial"/>
                        </a:rPr>
                        <a:t>24,000 </a:t>
                      </a:r>
                      <a:r>
                        <a:rPr sz="1800" b="1" dirty="0">
                          <a:solidFill>
                            <a:srgbClr val="000080"/>
                          </a:solidFill>
                          <a:latin typeface="Arial"/>
                          <a:cs typeface="Arial"/>
                        </a:rPr>
                        <a:t>to </a:t>
                      </a:r>
                      <a:r>
                        <a:rPr sz="1800" b="1" spc="-10" dirty="0">
                          <a:solidFill>
                            <a:srgbClr val="000080"/>
                          </a:solidFill>
                          <a:latin typeface="Arial"/>
                          <a:cs typeface="Arial"/>
                        </a:rPr>
                        <a:t>62,000</a:t>
                      </a:r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A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8038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519"/>
    </mc:Choice>
    <mc:Fallback xmlns="">
      <p:transition spd="slow" advTm="39519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0211" y="838201"/>
            <a:ext cx="5062220" cy="696595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1" dirty="0"/>
              <a:t>Seasonal</a:t>
            </a:r>
            <a:r>
              <a:rPr sz="4400" spc="-70" dirty="0"/>
              <a:t> </a:t>
            </a:r>
            <a:r>
              <a:rPr sz="4400" dirty="0"/>
              <a:t>Influenza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80211" y="1997242"/>
            <a:ext cx="8458200" cy="42100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69900" marR="109855" indent="-457200">
              <a:spcBef>
                <a:spcPts val="105"/>
              </a:spcBef>
              <a:buFont typeface="Arial" panose="020B0604020202020204" pitchFamily="34" charset="0"/>
              <a:buChar char="•"/>
            </a:pP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Onset and duration of influenza </a:t>
            </a:r>
            <a:r>
              <a:rPr sz="3200" b="1" spc="-10" dirty="0">
                <a:solidFill>
                  <a:srgbClr val="FFFFFF"/>
                </a:solidFill>
                <a:latin typeface="Arial"/>
                <a:cs typeface="Arial"/>
              </a:rPr>
              <a:t>season 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is</a:t>
            </a:r>
            <a:r>
              <a:rPr sz="32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variable</a:t>
            </a:r>
            <a:endParaRPr sz="3200" dirty="0">
              <a:latin typeface="Arial"/>
              <a:cs typeface="Arial"/>
            </a:endParaRPr>
          </a:p>
          <a:p>
            <a:pPr marL="469900" marR="579755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sz="3200" b="1" spc="-35" dirty="0">
                <a:solidFill>
                  <a:srgbClr val="FFFFFF"/>
                </a:solidFill>
                <a:latin typeface="Arial"/>
                <a:cs typeface="Arial"/>
              </a:rPr>
              <a:t>Typically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begins in mid-October  </a:t>
            </a:r>
            <a:r>
              <a:rPr sz="3200" b="1" spc="-10" dirty="0">
                <a:solidFill>
                  <a:srgbClr val="FFFFFF"/>
                </a:solidFill>
                <a:latin typeface="Arial"/>
                <a:cs typeface="Arial"/>
              </a:rPr>
              <a:t>Peaks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between December and </a:t>
            </a:r>
            <a:r>
              <a:rPr sz="3200" b="1" spc="-10" dirty="0">
                <a:solidFill>
                  <a:srgbClr val="FFFFFF"/>
                </a:solidFill>
                <a:latin typeface="Arial"/>
                <a:cs typeface="Arial"/>
              </a:rPr>
              <a:t>March  </a:t>
            </a:r>
            <a:r>
              <a:rPr sz="3200" b="1" spc="-35" dirty="0">
                <a:solidFill>
                  <a:srgbClr val="FFFFFF"/>
                </a:solidFill>
                <a:latin typeface="Arial"/>
                <a:cs typeface="Arial"/>
              </a:rPr>
              <a:t>Vaccine</a:t>
            </a:r>
            <a:r>
              <a:rPr sz="32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administration</a:t>
            </a:r>
            <a:endParaRPr sz="3200" dirty="0">
              <a:latin typeface="Arial"/>
              <a:cs typeface="Arial"/>
            </a:endParaRPr>
          </a:p>
          <a:p>
            <a:pPr marL="870584" lvl="1" indent="-287020">
              <a:spcBef>
                <a:spcPts val="685"/>
              </a:spcBef>
              <a:buSzPct val="96428"/>
              <a:buFont typeface="Wingdings"/>
              <a:buChar char=""/>
              <a:tabLst>
                <a:tab pos="414020" algn="l"/>
              </a:tabLst>
            </a:pP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Ideally in the</a:t>
            </a:r>
            <a:r>
              <a:rPr sz="28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fall</a:t>
            </a:r>
            <a:endParaRPr sz="2800" dirty="0">
              <a:latin typeface="Arial"/>
              <a:cs typeface="Arial"/>
            </a:endParaRPr>
          </a:p>
          <a:p>
            <a:pPr marL="870584" marR="5080" lvl="1" indent="-287020">
              <a:spcBef>
                <a:spcPts val="675"/>
              </a:spcBef>
              <a:buSzPct val="96428"/>
              <a:buFont typeface="Wingdings"/>
              <a:buChar char=""/>
              <a:tabLst>
                <a:tab pos="414020" algn="l"/>
              </a:tabLst>
            </a:pP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However encouraged throughout the entire  influenza</a:t>
            </a:r>
            <a:r>
              <a:rPr sz="28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season</a:t>
            </a:r>
            <a:endParaRPr sz="2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461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763"/>
    </mc:Choice>
    <mc:Fallback xmlns="">
      <p:transition spd="slow" advTm="34763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-1739783" y="989588"/>
            <a:ext cx="12255383" cy="689932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728470" marR="5080" indent="219075">
              <a:lnSpc>
                <a:spcPct val="100000"/>
              </a:lnSpc>
              <a:spcBef>
                <a:spcPts val="100"/>
              </a:spcBef>
            </a:pPr>
            <a:r>
              <a:rPr sz="4400" b="1" dirty="0"/>
              <a:t>Evolution </a:t>
            </a:r>
            <a:r>
              <a:rPr sz="4400" b="1" spc="-5" dirty="0"/>
              <a:t>of the  </a:t>
            </a:r>
            <a:r>
              <a:rPr sz="4400" b="1" dirty="0"/>
              <a:t>Influenza</a:t>
            </a:r>
            <a:r>
              <a:rPr sz="4400" b="1" spc="-80" dirty="0"/>
              <a:t> </a:t>
            </a:r>
            <a:r>
              <a:rPr sz="4400" b="1" spc="-35" dirty="0"/>
              <a:t>Vaccine</a:t>
            </a:r>
            <a:endParaRPr sz="4400" b="1" dirty="0"/>
          </a:p>
        </p:txBody>
      </p:sp>
      <p:sp>
        <p:nvSpPr>
          <p:cNvPr id="24" name="object 24"/>
          <p:cNvSpPr txBox="1"/>
          <p:nvPr/>
        </p:nvSpPr>
        <p:spPr>
          <a:xfrm>
            <a:off x="192506" y="2017295"/>
            <a:ext cx="7863840" cy="247054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spcBef>
                <a:spcPts val="765"/>
              </a:spcBef>
            </a:pPr>
            <a:r>
              <a:rPr lang="en-US" sz="3200" b="1" spc="-45" dirty="0">
                <a:solidFill>
                  <a:srgbClr val="FFFFFF"/>
                </a:solidFill>
                <a:latin typeface="Arial"/>
                <a:cs typeface="Arial"/>
              </a:rPr>
              <a:t>Influenza v</a:t>
            </a:r>
            <a:r>
              <a:rPr sz="3200" b="1" spc="-35" dirty="0">
                <a:solidFill>
                  <a:srgbClr val="FFFFFF"/>
                </a:solidFill>
                <a:latin typeface="Arial"/>
                <a:cs typeface="Arial"/>
              </a:rPr>
              <a:t>accine</a:t>
            </a:r>
            <a:r>
              <a:rPr lang="en-US" sz="3200" b="1" spc="-3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3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protect against multiple  strains of influenza in one</a:t>
            </a:r>
            <a:r>
              <a:rPr sz="3200" b="1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dose</a:t>
            </a:r>
            <a:endParaRPr sz="3200" dirty="0">
              <a:latin typeface="Arial"/>
              <a:cs typeface="Arial"/>
            </a:endParaRPr>
          </a:p>
          <a:p>
            <a:pPr marL="413384" indent="-287020">
              <a:spcBef>
                <a:spcPts val="690"/>
              </a:spcBef>
              <a:buSzPct val="96428"/>
              <a:buFont typeface="Wingdings"/>
              <a:buChar char=""/>
              <a:tabLst>
                <a:tab pos="414020" algn="l"/>
              </a:tabLst>
            </a:pPr>
            <a:r>
              <a:rPr sz="2800" b="1" spc="-20" dirty="0">
                <a:solidFill>
                  <a:srgbClr val="FFFFFF"/>
                </a:solidFill>
                <a:latin typeface="Arial"/>
                <a:cs typeface="Arial"/>
              </a:rPr>
              <a:t>Trivalent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– A/H1N1, A/H3N2, </a:t>
            </a:r>
            <a:r>
              <a:rPr sz="2800" b="1" spc="-15" dirty="0">
                <a:solidFill>
                  <a:srgbClr val="FFFFFF"/>
                </a:solidFill>
                <a:latin typeface="Arial"/>
                <a:cs typeface="Arial"/>
              </a:rPr>
              <a:t>type</a:t>
            </a:r>
            <a:r>
              <a:rPr sz="2800" b="1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B</a:t>
            </a:r>
            <a:endParaRPr sz="2800" dirty="0">
              <a:latin typeface="Arial"/>
              <a:cs typeface="Arial"/>
            </a:endParaRPr>
          </a:p>
          <a:p>
            <a:pPr marL="413384" marR="333375" indent="-287020">
              <a:spcBef>
                <a:spcPts val="670"/>
              </a:spcBef>
              <a:buSzPct val="96428"/>
              <a:buFont typeface="Wingdings"/>
              <a:buChar char=""/>
              <a:tabLst>
                <a:tab pos="414020" algn="l"/>
              </a:tabLst>
            </a:pP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Quadrivalent – A/H1N1, A/H3N2, two</a:t>
            </a:r>
            <a:r>
              <a:rPr sz="2800" b="1" spc="-1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Arial"/>
                <a:cs typeface="Arial"/>
              </a:rPr>
              <a:t>types 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B</a:t>
            </a:r>
            <a:endParaRPr sz="2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12388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492"/>
    </mc:Choice>
    <mc:Fallback xmlns="">
      <p:transition spd="slow" advTm="38492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3223" y="945750"/>
            <a:ext cx="7101205" cy="696595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1" spc="-65" dirty="0"/>
              <a:t>Types </a:t>
            </a:r>
            <a:r>
              <a:rPr sz="4400" b="1" spc="-5" dirty="0"/>
              <a:t>of </a:t>
            </a:r>
            <a:r>
              <a:rPr sz="4400" b="1" dirty="0"/>
              <a:t>Influenza</a:t>
            </a:r>
            <a:r>
              <a:rPr sz="4400" b="1" spc="-5" dirty="0"/>
              <a:t> </a:t>
            </a:r>
            <a:r>
              <a:rPr sz="4400" b="1" spc="-35" dirty="0"/>
              <a:t>Vaccine</a:t>
            </a:r>
            <a:endParaRPr sz="4400" b="1" dirty="0"/>
          </a:p>
        </p:txBody>
      </p:sp>
      <p:sp>
        <p:nvSpPr>
          <p:cNvPr id="22" name="object 22"/>
          <p:cNvSpPr txBox="1"/>
          <p:nvPr/>
        </p:nvSpPr>
        <p:spPr>
          <a:xfrm>
            <a:off x="103223" y="1957137"/>
            <a:ext cx="7296150" cy="3715760"/>
          </a:xfrm>
          <a:prstGeom prst="rect">
            <a:avLst/>
          </a:prstGeom>
        </p:spPr>
        <p:txBody>
          <a:bodyPr vert="horz" wrap="square" lIns="0" tIns="113664" rIns="0" bIns="0" rtlCol="0">
            <a:spAutoFit/>
          </a:bodyPr>
          <a:lstStyle/>
          <a:p>
            <a:pPr marL="12700">
              <a:spcBef>
                <a:spcPts val="894"/>
              </a:spcBef>
            </a:pP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Inactivated</a:t>
            </a:r>
            <a:endParaRPr sz="3200" dirty="0">
              <a:latin typeface="Arial"/>
              <a:cs typeface="Arial"/>
            </a:endParaRPr>
          </a:p>
          <a:p>
            <a:pPr marL="413384" indent="-287020">
              <a:spcBef>
                <a:spcPts val="690"/>
              </a:spcBef>
              <a:buSzPct val="96428"/>
              <a:buFont typeface="Wingdings"/>
              <a:buChar char=""/>
              <a:tabLst>
                <a:tab pos="414020" algn="l"/>
              </a:tabLst>
            </a:pP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Intramuscular</a:t>
            </a:r>
            <a:endParaRPr sz="2800" dirty="0">
              <a:latin typeface="Arial"/>
              <a:cs typeface="Arial"/>
            </a:endParaRPr>
          </a:p>
          <a:p>
            <a:pPr marL="413384" indent="-287020">
              <a:spcBef>
                <a:spcPts val="670"/>
              </a:spcBef>
              <a:buSzPct val="96428"/>
              <a:buFont typeface="Wingdings"/>
              <a:buChar char=""/>
              <a:tabLst>
                <a:tab pos="414020" algn="l"/>
              </a:tabLst>
            </a:pP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Intradermal</a:t>
            </a:r>
            <a:endParaRPr sz="2800" dirty="0">
              <a:latin typeface="Arial"/>
              <a:cs typeface="Arial"/>
            </a:endParaRPr>
          </a:p>
          <a:p>
            <a:pPr marL="12700">
              <a:spcBef>
                <a:spcPts val="750"/>
              </a:spcBef>
            </a:pP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Live</a:t>
            </a:r>
            <a:r>
              <a:rPr sz="32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attenuated</a:t>
            </a:r>
            <a:endParaRPr sz="3200" dirty="0">
              <a:latin typeface="Arial"/>
              <a:cs typeface="Arial"/>
            </a:endParaRPr>
          </a:p>
          <a:p>
            <a:pPr marL="413384" indent="-287020">
              <a:spcBef>
                <a:spcPts val="690"/>
              </a:spcBef>
              <a:buSzPct val="96428"/>
              <a:buFont typeface="Wingdings"/>
              <a:buChar char=""/>
              <a:tabLst>
                <a:tab pos="414020" algn="l"/>
              </a:tabLst>
            </a:pP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Intranasal</a:t>
            </a:r>
            <a:endParaRPr sz="2800" dirty="0">
              <a:latin typeface="Arial"/>
              <a:cs typeface="Arial"/>
            </a:endParaRPr>
          </a:p>
          <a:p>
            <a:pPr marL="413384" marR="5080" indent="-287020">
              <a:spcBef>
                <a:spcPts val="670"/>
              </a:spcBef>
              <a:buSzPct val="96428"/>
              <a:buFont typeface="Wingdings"/>
              <a:buChar char=""/>
              <a:tabLst>
                <a:tab pos="414020" algn="l"/>
              </a:tabLst>
            </a:pP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Approved only for </a:t>
            </a:r>
            <a:r>
              <a:rPr sz="2800" b="1" spc="-35" dirty="0">
                <a:solidFill>
                  <a:srgbClr val="FFFFFF"/>
                </a:solidFill>
                <a:latin typeface="Arial"/>
                <a:cs typeface="Arial"/>
              </a:rPr>
              <a:t>healthy,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non-pregnant  patients age 2 </a:t>
            </a:r>
            <a:r>
              <a:rPr sz="2800" b="1" spc="-10" dirty="0">
                <a:solidFill>
                  <a:srgbClr val="FFFFFF"/>
                </a:solidFill>
                <a:latin typeface="Arial"/>
                <a:cs typeface="Arial"/>
              </a:rPr>
              <a:t>years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through 49</a:t>
            </a:r>
            <a:r>
              <a:rPr sz="2800" b="1" spc="1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Arial"/>
                <a:cs typeface="Arial"/>
              </a:rPr>
              <a:t>years</a:t>
            </a:r>
            <a:endParaRPr sz="2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5941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848"/>
    </mc:Choice>
    <mc:Fallback xmlns="">
      <p:transition spd="slow" advTm="33848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3223" y="929708"/>
            <a:ext cx="7101205" cy="696595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1" spc="-65" dirty="0"/>
              <a:t>Types </a:t>
            </a:r>
            <a:r>
              <a:rPr sz="4400" b="1" spc="-5" dirty="0"/>
              <a:t>of </a:t>
            </a:r>
            <a:r>
              <a:rPr lang="en-US" sz="4400" b="1" dirty="0"/>
              <a:t>COVID-19 </a:t>
            </a:r>
            <a:r>
              <a:rPr sz="4400" b="1" spc="-35" dirty="0"/>
              <a:t>Vaccine</a:t>
            </a:r>
            <a:endParaRPr sz="4400" b="1" dirty="0"/>
          </a:p>
        </p:txBody>
      </p:sp>
      <p:sp>
        <p:nvSpPr>
          <p:cNvPr id="22" name="object 22"/>
          <p:cNvSpPr txBox="1"/>
          <p:nvPr/>
        </p:nvSpPr>
        <p:spPr>
          <a:xfrm>
            <a:off x="266785" y="2000237"/>
            <a:ext cx="11155194" cy="3646510"/>
          </a:xfrm>
          <a:prstGeom prst="rect">
            <a:avLst/>
          </a:prstGeom>
        </p:spPr>
        <p:txBody>
          <a:bodyPr vert="horz" wrap="square" lIns="0" tIns="113664" rIns="0" bIns="0" rtlCol="0">
            <a:spAutoFit/>
          </a:bodyPr>
          <a:lstStyle/>
          <a:p>
            <a:pPr marL="12700">
              <a:spcBef>
                <a:spcPts val="894"/>
              </a:spcBef>
            </a:pPr>
            <a:r>
              <a:rPr lang="en-US" sz="3200" b="1" spc="-5" dirty="0">
                <a:solidFill>
                  <a:srgbClr val="FFFFFF"/>
                </a:solidFill>
                <a:latin typeface="Arial"/>
                <a:cs typeface="Arial"/>
              </a:rPr>
              <a:t>Seven now in Phase 3 trials</a:t>
            </a:r>
          </a:p>
          <a:p>
            <a:pPr marL="12700">
              <a:spcBef>
                <a:spcPts val="894"/>
              </a:spcBef>
            </a:pPr>
            <a:r>
              <a:rPr lang="en-US" sz="3200" b="1" spc="-5" dirty="0">
                <a:solidFill>
                  <a:srgbClr val="FFFFFF"/>
                </a:solidFill>
                <a:latin typeface="Arial"/>
                <a:cs typeface="Arial"/>
              </a:rPr>
              <a:t>Approval or Emergency Use Authorization expected soon </a:t>
            </a:r>
            <a:endParaRPr lang="en-US" sz="3200" b="1" spc="-5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pPr marL="12700">
              <a:spcBef>
                <a:spcPts val="894"/>
              </a:spcBef>
            </a:pPr>
            <a:r>
              <a:rPr lang="en-US" sz="3200" b="1" spc="-5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lang="en-US" sz="3200" b="1" spc="-5" dirty="0" smtClean="0">
                <a:solidFill>
                  <a:srgbClr val="FFFFFF"/>
                </a:solidFill>
                <a:latin typeface="Arial"/>
                <a:cs typeface="Arial"/>
              </a:rPr>
              <a:t>for </a:t>
            </a:r>
            <a:r>
              <a:rPr lang="en-US" sz="3200" b="1" spc="-5" dirty="0">
                <a:solidFill>
                  <a:srgbClr val="FFFFFF"/>
                </a:solidFill>
                <a:latin typeface="Arial"/>
                <a:cs typeface="Arial"/>
              </a:rPr>
              <a:t>at least two</a:t>
            </a:r>
          </a:p>
          <a:p>
            <a:pPr marL="12700">
              <a:spcBef>
                <a:spcPts val="894"/>
              </a:spcBef>
            </a:pPr>
            <a:r>
              <a:rPr lang="en-US" sz="3200" b="1" spc="-5" dirty="0">
                <a:solidFill>
                  <a:srgbClr val="FFFFFF"/>
                </a:solidFill>
                <a:latin typeface="Arial"/>
                <a:cs typeface="Arial"/>
              </a:rPr>
              <a:t>All COVID vaccines in Phase 3 trials as of November, </a:t>
            </a:r>
            <a:endParaRPr lang="en-US" sz="3200" b="1" spc="-5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pPr marL="12700">
              <a:spcBef>
                <a:spcPts val="894"/>
              </a:spcBef>
            </a:pPr>
            <a:r>
              <a:rPr lang="en-US" sz="3200" b="1" spc="-5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lang="en-US" sz="3200" b="1" spc="-5" dirty="0" smtClean="0">
                <a:solidFill>
                  <a:srgbClr val="FFFFFF"/>
                </a:solidFill>
                <a:latin typeface="Arial"/>
                <a:cs typeface="Arial"/>
              </a:rPr>
              <a:t>2020 </a:t>
            </a:r>
            <a:r>
              <a:rPr lang="en-US" sz="3200" b="1" spc="-5" dirty="0">
                <a:solidFill>
                  <a:srgbClr val="FFFFFF"/>
                </a:solidFill>
                <a:latin typeface="Arial"/>
                <a:cs typeface="Arial"/>
              </a:rPr>
              <a:t>are administered IM except </a:t>
            </a:r>
            <a:r>
              <a:rPr lang="en-US" sz="3200" b="1" spc="-5" dirty="0" err="1">
                <a:solidFill>
                  <a:srgbClr val="FFFFFF"/>
                </a:solidFill>
                <a:latin typeface="Arial"/>
                <a:cs typeface="Arial"/>
              </a:rPr>
              <a:t>Inovio</a:t>
            </a:r>
            <a:endParaRPr lang="en-US" sz="3200" b="1" spc="-5" dirty="0">
              <a:solidFill>
                <a:srgbClr val="FFFFFF"/>
              </a:solidFill>
              <a:latin typeface="Arial"/>
              <a:cs typeface="Arial"/>
            </a:endParaRPr>
          </a:p>
          <a:p>
            <a:pPr marL="12700">
              <a:spcBef>
                <a:spcPts val="894"/>
              </a:spcBef>
            </a:pPr>
            <a:r>
              <a:rPr lang="en-US" sz="3200" b="1" spc="-5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lang="en-US" sz="3200" b="1" spc="-5" dirty="0" smtClean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lang="en-US" sz="2800" b="1" spc="-5" dirty="0" err="1" smtClean="0">
                <a:solidFill>
                  <a:srgbClr val="FFFFFF"/>
                </a:solidFill>
                <a:latin typeface="Arial"/>
                <a:cs typeface="Arial"/>
              </a:rPr>
              <a:t>Inovio</a:t>
            </a:r>
            <a:r>
              <a:rPr lang="en-US" sz="2800" b="1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2800" b="1" spc="-5" dirty="0">
                <a:solidFill>
                  <a:srgbClr val="FFFFFF"/>
                </a:solidFill>
                <a:latin typeface="Arial"/>
                <a:cs typeface="Arial"/>
              </a:rPr>
              <a:t>uses a proprietary device</a:t>
            </a:r>
            <a:endParaRPr sz="2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97053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990"/>
    </mc:Choice>
    <mc:Fallback xmlns="">
      <p:transition spd="slow" advTm="5099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ctrTitle"/>
          </p:nvPr>
        </p:nvSpPr>
        <p:spPr>
          <a:xfrm>
            <a:off x="163962" y="775458"/>
            <a:ext cx="11667089" cy="932948"/>
          </a:xfrm>
          <a:prstGeom prst="rect">
            <a:avLst/>
          </a:prstGeom>
          <a:effectLst/>
        </p:spPr>
        <p:txBody>
          <a:bodyPr vert="horz" wrap="square" lIns="0" tIns="9525" rIns="0" bIns="0" rtlCol="0" anchor="ctr">
            <a:spAutoFit/>
          </a:bodyPr>
          <a:lstStyle/>
          <a:p>
            <a:pPr marL="9525" marR="3810" indent="95726">
              <a:lnSpc>
                <a:spcPct val="100000"/>
              </a:lnSpc>
              <a:spcBef>
                <a:spcPts val="75"/>
              </a:spcBef>
            </a:pPr>
            <a:r>
              <a:rPr spc="-26" dirty="0"/>
              <a:t>Vaccinations  </a:t>
            </a:r>
            <a:r>
              <a:rPr spc="-4" dirty="0"/>
              <a:t>by EMS</a:t>
            </a:r>
            <a:r>
              <a:rPr spc="-53" dirty="0"/>
              <a:t> </a:t>
            </a:r>
            <a:r>
              <a:rPr spc="-4" dirty="0"/>
              <a:t>Providers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152" y="4451697"/>
            <a:ext cx="1434753" cy="143475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A65706-2671-4725-BE43-AFA9A1C1E81B}"/>
              </a:ext>
            </a:extLst>
          </p:cNvPr>
          <p:cNvSpPr txBox="1"/>
          <p:nvPr/>
        </p:nvSpPr>
        <p:spPr>
          <a:xfrm>
            <a:off x="441152" y="1708406"/>
            <a:ext cx="6343650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00" b="1" dirty="0"/>
              <a:t>Claire Hardman, RN</a:t>
            </a:r>
          </a:p>
          <a:p>
            <a:r>
              <a:rPr lang="en-US" sz="2100" b="1" dirty="0"/>
              <a:t>Candidate for MPH, Wright State University</a:t>
            </a:r>
          </a:p>
          <a:p>
            <a:endParaRPr lang="en-US" sz="2100" b="1" dirty="0"/>
          </a:p>
        </p:txBody>
      </p:sp>
    </p:spTree>
    <p:extLst>
      <p:ext uri="{BB962C8B-B14F-4D97-AF65-F5344CB8AC3E}">
        <p14:creationId xmlns:p14="http://schemas.microsoft.com/office/powerpoint/2010/main" val="4101777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602"/>
    </mc:Choice>
    <mc:Fallback xmlns="">
      <p:transition spd="slow" advTm="40602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1"/>
          <p:cNvSpPr txBox="1">
            <a:spLocks noGrp="1"/>
          </p:cNvSpPr>
          <p:nvPr>
            <p:ph idx="1"/>
          </p:nvPr>
        </p:nvSpPr>
        <p:spPr>
          <a:xfrm>
            <a:off x="56147" y="2137741"/>
            <a:ext cx="10339137" cy="269368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08000" marR="275590">
              <a:lnSpc>
                <a:spcPct val="100000"/>
              </a:lnSpc>
              <a:spcBef>
                <a:spcPts val="105"/>
              </a:spcBef>
            </a:pPr>
            <a:r>
              <a:rPr b="1" dirty="0"/>
              <a:t>Route </a:t>
            </a:r>
            <a:r>
              <a:rPr b="1" spc="-5" dirty="0"/>
              <a:t>of administration is within</a:t>
            </a:r>
            <a:r>
              <a:rPr b="1" spc="-130" dirty="0"/>
              <a:t> </a:t>
            </a:r>
            <a:r>
              <a:rPr b="1" dirty="0"/>
              <a:t>the </a:t>
            </a:r>
            <a:r>
              <a:rPr b="1" spc="-5" dirty="0"/>
              <a:t>EMS scope of practice </a:t>
            </a:r>
            <a:r>
              <a:rPr b="1" dirty="0"/>
              <a:t>for the  </a:t>
            </a:r>
            <a:r>
              <a:rPr b="1" spc="-5" dirty="0"/>
              <a:t>certificate</a:t>
            </a:r>
            <a:r>
              <a:rPr b="1" spc="-35" dirty="0"/>
              <a:t> </a:t>
            </a:r>
            <a:r>
              <a:rPr b="1" spc="-5" dirty="0"/>
              <a:t>holder</a:t>
            </a:r>
            <a:endParaRPr lang="en-US" b="1" spc="-5" dirty="0"/>
          </a:p>
          <a:p>
            <a:pPr marL="965200" marR="275590" lvl="1">
              <a:lnSpc>
                <a:spcPct val="100000"/>
              </a:lnSpc>
              <a:spcBef>
                <a:spcPts val="105"/>
              </a:spcBef>
            </a:pPr>
            <a:r>
              <a:rPr lang="en-US" b="1" spc="-5" dirty="0"/>
              <a:t>IM administration (except auto-injectors) limited to Advanced EMTs and Paramedics</a:t>
            </a:r>
            <a:endParaRPr b="1" spc="-5" dirty="0"/>
          </a:p>
          <a:p>
            <a:pPr marL="508000" marR="5080">
              <a:lnSpc>
                <a:spcPct val="100000"/>
              </a:lnSpc>
              <a:spcBef>
                <a:spcPts val="765"/>
              </a:spcBef>
            </a:pPr>
            <a:r>
              <a:rPr b="1" spc="-5" dirty="0"/>
              <a:t>Administration is pursuant </a:t>
            </a:r>
            <a:r>
              <a:rPr b="1" dirty="0"/>
              <a:t>to</a:t>
            </a:r>
            <a:r>
              <a:rPr b="1" spc="-114" dirty="0"/>
              <a:t> </a:t>
            </a:r>
            <a:r>
              <a:rPr b="1" spc="-5" dirty="0"/>
              <a:t>medical  direction and training </a:t>
            </a:r>
            <a:r>
              <a:rPr b="1" dirty="0"/>
              <a:t>on the </a:t>
            </a:r>
            <a:r>
              <a:rPr b="1" spc="-5" dirty="0"/>
              <a:t>specific  </a:t>
            </a:r>
            <a:r>
              <a:rPr b="1" spc="-10" dirty="0"/>
              <a:t>vaccine</a:t>
            </a:r>
          </a:p>
          <a:p>
            <a:pPr marL="508000" marR="360680">
              <a:lnSpc>
                <a:spcPct val="100000"/>
              </a:lnSpc>
              <a:spcBef>
                <a:spcPts val="770"/>
              </a:spcBef>
            </a:pPr>
            <a:r>
              <a:rPr b="1" spc="-5" dirty="0"/>
              <a:t>Adherence </a:t>
            </a:r>
            <a:r>
              <a:rPr b="1" dirty="0"/>
              <a:t>to the</a:t>
            </a:r>
            <a:r>
              <a:rPr b="1" spc="-114" dirty="0"/>
              <a:t> </a:t>
            </a:r>
            <a:r>
              <a:rPr b="1" spc="-5" dirty="0"/>
              <a:t>recommendations  and instructions of </a:t>
            </a:r>
            <a:r>
              <a:rPr b="1" dirty="0"/>
              <a:t>the</a:t>
            </a:r>
            <a:r>
              <a:rPr b="1" spc="-90" dirty="0"/>
              <a:t> </a:t>
            </a:r>
            <a:r>
              <a:rPr b="1" dirty="0"/>
              <a:t>FDA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6147" y="657726"/>
            <a:ext cx="1045945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pc="-25" dirty="0"/>
              <a:t>Vaccination </a:t>
            </a:r>
            <a:r>
              <a:rPr lang="en-US" sz="4000" b="1" dirty="0"/>
              <a:t>Administration</a:t>
            </a:r>
            <a:r>
              <a:rPr lang="en-US" sz="4000" b="1" spc="-200" dirty="0"/>
              <a:t> </a:t>
            </a:r>
            <a:r>
              <a:rPr lang="en-US" sz="4000" b="1" spc="-5" dirty="0"/>
              <a:t>by </a:t>
            </a:r>
            <a:r>
              <a:rPr lang="en-US" sz="4000" b="1" dirty="0"/>
              <a:t>EMS</a:t>
            </a:r>
            <a:r>
              <a:rPr lang="en-US" sz="4000" b="1" spc="-25" dirty="0"/>
              <a:t> </a:t>
            </a:r>
            <a:r>
              <a:rPr lang="en-US" sz="4000" b="1" dirty="0"/>
              <a:t>Providers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03020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6775"/>
    </mc:Choice>
    <mc:Fallback xmlns="">
      <p:transition spd="slow" advTm="76775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9035" y="852608"/>
            <a:ext cx="3753485" cy="696595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1" dirty="0"/>
              <a:t>Re</a:t>
            </a:r>
            <a:r>
              <a:rPr sz="4400" b="1" spc="-5" dirty="0"/>
              <a:t>qu</a:t>
            </a:r>
            <a:r>
              <a:rPr sz="4400" b="1" dirty="0"/>
              <a:t>ire</a:t>
            </a:r>
            <a:r>
              <a:rPr sz="4400" b="1" spc="-5" dirty="0"/>
              <a:t>m</a:t>
            </a:r>
            <a:r>
              <a:rPr sz="4400" b="1" dirty="0"/>
              <a:t>e</a:t>
            </a:r>
            <a:r>
              <a:rPr sz="4400" b="1" spc="-5" dirty="0"/>
              <a:t>nt</a:t>
            </a:r>
            <a:r>
              <a:rPr sz="4400" b="1" dirty="0"/>
              <a:t>s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109035" y="2054968"/>
            <a:ext cx="9067800" cy="465063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69900" marR="614680" indent="-457200">
              <a:spcBef>
                <a:spcPts val="105"/>
              </a:spcBef>
              <a:buFont typeface="Arial" panose="020B0604020202020204" pitchFamily="34" charset="0"/>
              <a:buChar char="•"/>
            </a:pP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Appropriate training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for the</a:t>
            </a:r>
            <a:r>
              <a:rPr sz="3200" b="1" spc="-1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specified  </a:t>
            </a:r>
            <a:r>
              <a:rPr sz="3200" b="1" spc="-10" dirty="0">
                <a:solidFill>
                  <a:srgbClr val="FFFFFF"/>
                </a:solidFill>
                <a:latin typeface="Arial"/>
                <a:cs typeface="Arial"/>
              </a:rPr>
              <a:t>vaccine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prior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to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participating in its  administration</a:t>
            </a:r>
            <a:endParaRPr sz="3200" dirty="0">
              <a:latin typeface="Arial"/>
              <a:cs typeface="Arial"/>
            </a:endParaRPr>
          </a:p>
          <a:p>
            <a:pPr marL="469900" indent="-457200">
              <a:spcBef>
                <a:spcPts val="765"/>
              </a:spcBef>
              <a:buFont typeface="Arial" panose="020B0604020202020204" pitchFamily="34" charset="0"/>
              <a:buChar char="•"/>
            </a:pP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Physician medical</a:t>
            </a:r>
            <a:r>
              <a:rPr sz="32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direction</a:t>
            </a:r>
            <a:endParaRPr sz="3200" dirty="0">
              <a:latin typeface="Arial"/>
              <a:cs typeface="Arial"/>
            </a:endParaRPr>
          </a:p>
          <a:p>
            <a:pPr marL="469900" marR="5080" indent="-457200">
              <a:spcBef>
                <a:spcPts val="770"/>
              </a:spcBef>
              <a:buFont typeface="Arial" panose="020B0604020202020204" pitchFamily="34" charset="0"/>
              <a:buChar char="•"/>
            </a:pP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Certified</a:t>
            </a:r>
            <a:r>
              <a:rPr lang="en-US" sz="32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EMS providers may not  </a:t>
            </a:r>
            <a:r>
              <a:rPr sz="3200" b="1" spc="-10" dirty="0">
                <a:solidFill>
                  <a:srgbClr val="FFFFFF"/>
                </a:solidFill>
                <a:latin typeface="Arial"/>
                <a:cs typeface="Arial"/>
              </a:rPr>
              <a:t>exceed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EMS scope of practice  authorized by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EMFTS Board regardless of any training and protocols provided by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the EMS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medical</a:t>
            </a:r>
            <a:r>
              <a:rPr sz="3200" b="1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director</a:t>
            </a:r>
            <a:endParaRPr sz="3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04867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1720"/>
    </mc:Choice>
    <mc:Fallback xmlns="">
      <p:transition spd="slow" advTm="61720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2295" y="1010171"/>
            <a:ext cx="5371465" cy="696595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1" dirty="0"/>
              <a:t>Liability</a:t>
            </a:r>
            <a:r>
              <a:rPr sz="4400" b="1" spc="-30" dirty="0"/>
              <a:t> </a:t>
            </a:r>
            <a:r>
              <a:rPr sz="4400" b="1" spc="-5" dirty="0"/>
              <a:t>Protections</a:t>
            </a:r>
            <a:endParaRPr sz="4400" b="1" dirty="0"/>
          </a:p>
        </p:txBody>
      </p:sp>
      <p:sp>
        <p:nvSpPr>
          <p:cNvPr id="19" name="object 19"/>
          <p:cNvSpPr txBox="1">
            <a:spLocks noGrp="1"/>
          </p:cNvSpPr>
          <p:nvPr>
            <p:ph idx="1"/>
          </p:nvPr>
        </p:nvSpPr>
        <p:spPr>
          <a:xfrm>
            <a:off x="0" y="2061410"/>
            <a:ext cx="6887389" cy="2238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08000" marR="793115">
              <a:lnSpc>
                <a:spcPct val="100000"/>
              </a:lnSpc>
              <a:spcBef>
                <a:spcPts val="105"/>
              </a:spcBef>
            </a:pPr>
            <a:r>
              <a:rPr b="1" spc="-5" dirty="0"/>
              <a:t>Agent or employee of an</a:t>
            </a:r>
            <a:r>
              <a:rPr b="1" spc="-140" dirty="0"/>
              <a:t> </a:t>
            </a:r>
            <a:r>
              <a:rPr b="1" dirty="0"/>
              <a:t>EMS  </a:t>
            </a:r>
            <a:r>
              <a:rPr b="1" spc="-10" dirty="0"/>
              <a:t>agency</a:t>
            </a:r>
          </a:p>
          <a:p>
            <a:pPr marL="508000" marR="5080">
              <a:lnSpc>
                <a:spcPct val="100000"/>
              </a:lnSpc>
              <a:spcBef>
                <a:spcPts val="765"/>
              </a:spcBef>
            </a:pPr>
            <a:r>
              <a:rPr b="1" spc="-5" dirty="0"/>
              <a:t>Organization or employer that is not</a:t>
            </a:r>
            <a:r>
              <a:rPr b="1" spc="-105" dirty="0"/>
              <a:t> </a:t>
            </a:r>
            <a:r>
              <a:rPr b="1" spc="-5" dirty="0"/>
              <a:t>an</a:t>
            </a:r>
            <a:r>
              <a:rPr b="1" dirty="0"/>
              <a:t> </a:t>
            </a:r>
            <a:r>
              <a:rPr b="1" spc="-5" dirty="0"/>
              <a:t>EMS</a:t>
            </a:r>
            <a:r>
              <a:rPr b="1" spc="-40" dirty="0"/>
              <a:t> </a:t>
            </a:r>
            <a:r>
              <a:rPr b="1" spc="-5" dirty="0"/>
              <a:t>agency</a:t>
            </a:r>
          </a:p>
          <a:p>
            <a:pPr marL="508000" marR="1084580">
              <a:lnSpc>
                <a:spcPct val="120000"/>
              </a:lnSpc>
            </a:pPr>
            <a:r>
              <a:rPr b="1" spc="-5" dirty="0"/>
              <a:t>Federal declaration of</a:t>
            </a:r>
            <a:r>
              <a:rPr b="1" spc="-110" dirty="0"/>
              <a:t> </a:t>
            </a:r>
            <a:r>
              <a:rPr b="1" spc="-5" dirty="0"/>
              <a:t>emergency  Medical Reserve </a:t>
            </a:r>
            <a:r>
              <a:rPr b="1" dirty="0"/>
              <a:t>Corps</a:t>
            </a:r>
            <a:r>
              <a:rPr b="1" spc="-80" dirty="0"/>
              <a:t> </a:t>
            </a:r>
            <a:r>
              <a:rPr b="1" dirty="0"/>
              <a:t>(MRC)</a:t>
            </a:r>
          </a:p>
        </p:txBody>
      </p:sp>
    </p:spTree>
    <p:extLst>
      <p:ext uri="{BB962C8B-B14F-4D97-AF65-F5344CB8AC3E}">
        <p14:creationId xmlns:p14="http://schemas.microsoft.com/office/powerpoint/2010/main" val="1569465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6298"/>
    </mc:Choice>
    <mc:Fallback xmlns="">
      <p:transition spd="slow" advTm="166298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4222" y="1016367"/>
            <a:ext cx="8104505" cy="629018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000" b="1" dirty="0"/>
              <a:t>Partnership </a:t>
            </a:r>
            <a:r>
              <a:rPr sz="4000" b="1" spc="-5" dirty="0"/>
              <a:t>with </a:t>
            </a:r>
            <a:r>
              <a:rPr sz="4000" b="1" dirty="0"/>
              <a:t>Public</a:t>
            </a:r>
            <a:r>
              <a:rPr sz="4000" b="1" spc="-70" dirty="0"/>
              <a:t> </a:t>
            </a:r>
            <a:r>
              <a:rPr sz="4000" b="1" dirty="0"/>
              <a:t>Health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4222" y="1937084"/>
            <a:ext cx="8298180" cy="4072268"/>
          </a:xfrm>
          <a:prstGeom prst="rect">
            <a:avLst/>
          </a:prstGeom>
        </p:spPr>
        <p:txBody>
          <a:bodyPr vert="horz" wrap="square" lIns="0" tIns="113664" rIns="0" bIns="0" rtlCol="0">
            <a:spAutoFit/>
          </a:bodyPr>
          <a:lstStyle/>
          <a:p>
            <a:pPr marL="12700">
              <a:spcBef>
                <a:spcPts val="894"/>
              </a:spcBef>
            </a:pP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LHDs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are critical in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determination</a:t>
            </a:r>
            <a:r>
              <a:rPr sz="3200" b="1" spc="-1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of:</a:t>
            </a:r>
            <a:endParaRPr sz="3200" dirty="0">
              <a:latin typeface="Arial"/>
              <a:cs typeface="Arial"/>
            </a:endParaRPr>
          </a:p>
          <a:p>
            <a:pPr marL="413384" marR="144145" indent="-287020">
              <a:spcBef>
                <a:spcPts val="690"/>
              </a:spcBef>
              <a:buSzPct val="96428"/>
              <a:buFont typeface="Wingdings"/>
              <a:buChar char=""/>
              <a:tabLst>
                <a:tab pos="414020" algn="l"/>
              </a:tabLst>
            </a:pP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Data collection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to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identify geographic regions  of prevalence and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severity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800" b="1" spc="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disease</a:t>
            </a:r>
            <a:endParaRPr sz="2800" dirty="0">
              <a:latin typeface="Arial"/>
              <a:cs typeface="Arial"/>
            </a:endParaRPr>
          </a:p>
          <a:p>
            <a:pPr marL="413384" indent="-287020">
              <a:spcBef>
                <a:spcPts val="670"/>
              </a:spcBef>
              <a:buSzPct val="96428"/>
              <a:buFont typeface="Wingdings"/>
              <a:buChar char=""/>
              <a:tabLst>
                <a:tab pos="414020" algn="l"/>
              </a:tabLst>
            </a:pP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Appropriate dosing of</a:t>
            </a:r>
            <a:r>
              <a:rPr sz="2800" b="1" spc="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vaccines</a:t>
            </a:r>
            <a:endParaRPr sz="2800" dirty="0">
              <a:latin typeface="Arial"/>
              <a:cs typeface="Arial"/>
            </a:endParaRPr>
          </a:p>
          <a:p>
            <a:pPr marL="413384" indent="-287020">
              <a:spcBef>
                <a:spcPts val="670"/>
              </a:spcBef>
              <a:buSzPct val="96428"/>
              <a:buFont typeface="Wingdings"/>
              <a:buChar char=""/>
              <a:tabLst>
                <a:tab pos="414020" algn="l"/>
              </a:tabLst>
            </a:pP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Acquisition and storage of medical</a:t>
            </a:r>
            <a:r>
              <a:rPr sz="2800" b="1" spc="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records</a:t>
            </a:r>
            <a:endParaRPr sz="2800" dirty="0">
              <a:latin typeface="Arial"/>
              <a:cs typeface="Arial"/>
            </a:endParaRPr>
          </a:p>
          <a:p>
            <a:pPr marL="413384" marR="260350" indent="-287020">
              <a:spcBef>
                <a:spcPts val="675"/>
              </a:spcBef>
              <a:buSzPct val="96428"/>
              <a:buFont typeface="Wingdings"/>
              <a:buChar char=""/>
              <a:tabLst>
                <a:tab pos="414020" algn="l"/>
              </a:tabLst>
            </a:pP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Prioritization of available resources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to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at-risk  populations</a:t>
            </a:r>
            <a:endParaRPr sz="2800" dirty="0">
              <a:latin typeface="Arial"/>
              <a:cs typeface="Arial"/>
            </a:endParaRPr>
          </a:p>
          <a:p>
            <a:pPr marL="413384" indent="-287020">
              <a:spcBef>
                <a:spcPts val="670"/>
              </a:spcBef>
              <a:buSzPct val="96428"/>
              <a:buFont typeface="Wingdings"/>
              <a:buChar char=""/>
              <a:tabLst>
                <a:tab pos="414020" algn="l"/>
              </a:tabLst>
            </a:pP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Determine points of distribution of the</a:t>
            </a:r>
            <a:r>
              <a:rPr sz="2800" b="1" spc="1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vaccine</a:t>
            </a:r>
            <a:endParaRPr sz="2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66405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480"/>
    </mc:Choice>
    <mc:Fallback xmlns="">
      <p:transition spd="slow" advTm="47480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2723547" y="2119376"/>
            <a:ext cx="674306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4800" b="1" spc="-45" dirty="0">
                <a:solidFill>
                  <a:srgbClr val="FFFF00"/>
                </a:solidFill>
                <a:latin typeface="Arial"/>
                <a:cs typeface="Arial"/>
              </a:rPr>
              <a:t>Vaccine</a:t>
            </a:r>
            <a:r>
              <a:rPr sz="4800" b="1" spc="-18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4800" b="1" spc="-5" dirty="0">
                <a:solidFill>
                  <a:srgbClr val="FFFF00"/>
                </a:solidFill>
                <a:latin typeface="Arial"/>
                <a:cs typeface="Arial"/>
              </a:rPr>
              <a:t>Administration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524406" y="3505200"/>
            <a:ext cx="314134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4800" b="1" spc="-5" dirty="0">
                <a:solidFill>
                  <a:srgbClr val="FFFFFF"/>
                </a:solidFill>
                <a:latin typeface="Arial"/>
                <a:cs typeface="Arial"/>
              </a:rPr>
              <a:t>Guidelines</a:t>
            </a:r>
            <a:endParaRPr sz="4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23103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462"/>
    </mc:Choice>
    <mc:Fallback xmlns="">
      <p:transition spd="slow" advTm="9462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2348" y="942474"/>
            <a:ext cx="6189345" cy="696595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b="1" spc="-35" dirty="0"/>
              <a:t>Vaccine</a:t>
            </a:r>
            <a:r>
              <a:rPr sz="4400" b="1" spc="-235" dirty="0"/>
              <a:t> </a:t>
            </a:r>
            <a:r>
              <a:rPr sz="4400" b="1" dirty="0"/>
              <a:t>Administration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32348" y="1889332"/>
            <a:ext cx="10503568" cy="453778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782320">
              <a:spcBef>
                <a:spcPts val="105"/>
              </a:spcBef>
            </a:pP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Appropriate </a:t>
            </a:r>
            <a:r>
              <a:rPr sz="3200" b="1" spc="-10" dirty="0">
                <a:solidFill>
                  <a:srgbClr val="FFFFFF"/>
                </a:solidFill>
                <a:latin typeface="Arial"/>
                <a:cs typeface="Arial"/>
              </a:rPr>
              <a:t>vaccine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administration is  </a:t>
            </a:r>
            <a:r>
              <a:rPr sz="3200" b="1" u="sng" spc="-5" dirty="0">
                <a:solidFill>
                  <a:srgbClr val="FFFFFF"/>
                </a:solidFill>
                <a:latin typeface="Arial"/>
                <a:cs typeface="Arial"/>
              </a:rPr>
              <a:t>critical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to </a:t>
            </a:r>
            <a:r>
              <a:rPr sz="3200" b="1" spc="-10" dirty="0">
                <a:solidFill>
                  <a:srgbClr val="FFFFFF"/>
                </a:solidFill>
                <a:latin typeface="Arial"/>
                <a:cs typeface="Arial"/>
              </a:rPr>
              <a:t>vaccine</a:t>
            </a:r>
            <a:r>
              <a:rPr sz="32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Arial"/>
                <a:cs typeface="Arial"/>
              </a:rPr>
              <a:t>effectiveness</a:t>
            </a:r>
            <a:endParaRPr sz="3200" dirty="0">
              <a:latin typeface="Arial"/>
              <a:cs typeface="Arial"/>
            </a:endParaRPr>
          </a:p>
          <a:p>
            <a:pPr marL="12700">
              <a:spcBef>
                <a:spcPts val="765"/>
              </a:spcBef>
            </a:pP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Guidelines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for </a:t>
            </a:r>
            <a:r>
              <a:rPr sz="3200" b="1" spc="-10" dirty="0">
                <a:solidFill>
                  <a:srgbClr val="FFFFFF"/>
                </a:solidFill>
                <a:latin typeface="Arial"/>
                <a:cs typeface="Arial"/>
              </a:rPr>
              <a:t>vaccine</a:t>
            </a:r>
            <a:r>
              <a:rPr sz="3200" b="1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administration</a:t>
            </a:r>
            <a:endParaRPr sz="3200" dirty="0">
              <a:latin typeface="Arial"/>
              <a:cs typeface="Arial"/>
            </a:endParaRPr>
          </a:p>
          <a:p>
            <a:pPr marL="527685" marR="1039494" indent="-457200">
              <a:spcBef>
                <a:spcPts val="690"/>
              </a:spcBef>
              <a:buFont typeface="Wingdings"/>
              <a:buChar char=""/>
              <a:tabLst>
                <a:tab pos="527685" algn="l"/>
                <a:tab pos="528320" algn="l"/>
              </a:tabLst>
            </a:pP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Professional standards for medication  administration</a:t>
            </a:r>
            <a:endParaRPr sz="2800" dirty="0">
              <a:latin typeface="Arial"/>
              <a:cs typeface="Arial"/>
            </a:endParaRPr>
          </a:p>
          <a:p>
            <a:pPr marL="527685" indent="-457834">
              <a:spcBef>
                <a:spcPts val="670"/>
              </a:spcBef>
              <a:buFont typeface="Wingdings"/>
              <a:buChar char=""/>
              <a:tabLst>
                <a:tab pos="527685" algn="l"/>
                <a:tab pos="528320" algn="l"/>
              </a:tabLst>
            </a:pPr>
            <a:r>
              <a:rPr sz="2800" b="1" spc="-25" dirty="0">
                <a:solidFill>
                  <a:srgbClr val="FFFFFF"/>
                </a:solidFill>
                <a:latin typeface="Arial"/>
                <a:cs typeface="Arial"/>
              </a:rPr>
              <a:t>Vaccine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manufacturers’</a:t>
            </a:r>
            <a:r>
              <a:rPr sz="2800" b="1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recommendations</a:t>
            </a:r>
            <a:endParaRPr sz="2800" dirty="0">
              <a:latin typeface="Arial"/>
              <a:cs typeface="Arial"/>
            </a:endParaRPr>
          </a:p>
          <a:p>
            <a:pPr marL="527685" marR="5080" indent="-457200">
              <a:spcBef>
                <a:spcPts val="675"/>
              </a:spcBef>
              <a:buFont typeface="Wingdings"/>
              <a:buChar char=""/>
              <a:tabLst>
                <a:tab pos="527685" algn="l"/>
                <a:tab pos="528320" algn="l"/>
              </a:tabLst>
            </a:pPr>
            <a:r>
              <a:rPr sz="2800" b="1" spc="-10" dirty="0">
                <a:solidFill>
                  <a:srgbClr val="FFFFFF"/>
                </a:solidFill>
                <a:latin typeface="Arial"/>
                <a:cs typeface="Arial"/>
              </a:rPr>
              <a:t>CDC's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Advisory Committee on Immunization 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Practices </a:t>
            </a:r>
            <a:r>
              <a:rPr lang="en-US" sz="2800" b="1" dirty="0">
                <a:solidFill>
                  <a:srgbClr val="FFFFFF"/>
                </a:solidFill>
                <a:latin typeface="Arial"/>
                <a:cs typeface="Arial"/>
              </a:rPr>
              <a:t>(ACIP)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General Recommendations on  Immunization</a:t>
            </a:r>
            <a:endParaRPr sz="2800" dirty="0">
              <a:latin typeface="Arial"/>
              <a:cs typeface="Arial"/>
            </a:endParaRPr>
          </a:p>
          <a:p>
            <a:pPr marL="527685" indent="-457834">
              <a:spcBef>
                <a:spcPts val="670"/>
              </a:spcBef>
              <a:buFont typeface="Wingdings"/>
              <a:buChar char=""/>
              <a:tabLst>
                <a:tab pos="527685" algn="l"/>
                <a:tab pos="528320" algn="l"/>
              </a:tabLst>
            </a:pP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State and agency policies and</a:t>
            </a:r>
            <a:r>
              <a:rPr sz="2800" b="1" spc="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procedures</a:t>
            </a:r>
            <a:endParaRPr sz="2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56192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669"/>
    </mc:Choice>
    <mc:Fallback xmlns="">
      <p:transition spd="slow" advTm="23669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6307" y="873856"/>
            <a:ext cx="6189345" cy="696595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b="1" spc="-35" dirty="0"/>
              <a:t>Vaccine</a:t>
            </a:r>
            <a:r>
              <a:rPr sz="4400" b="1" spc="-235" dirty="0"/>
              <a:t> </a:t>
            </a:r>
            <a:r>
              <a:rPr sz="4400" b="1" dirty="0"/>
              <a:t>Administration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16307" y="1999329"/>
            <a:ext cx="9129904" cy="435760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marR="1169035" indent="-457200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There are multiple formulations 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of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influenza vaccine</a:t>
            </a:r>
            <a:endParaRPr lang="en-US" sz="2400" b="1" spc="-5" dirty="0">
              <a:solidFill>
                <a:srgbClr val="FFFFFF"/>
              </a:solidFill>
              <a:latin typeface="Arial"/>
              <a:cs typeface="Arial"/>
            </a:endParaRPr>
          </a:p>
          <a:p>
            <a:pPr marL="469900" marR="1169035" indent="-457200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2400" b="1" spc="-5" dirty="0">
                <a:solidFill>
                  <a:srgbClr val="FFFFFF"/>
                </a:solidFill>
                <a:latin typeface="Arial"/>
                <a:cs typeface="Arial"/>
              </a:rPr>
              <a:t>Likely to be multiple formulations of COVID-19 vaccine</a:t>
            </a:r>
            <a:endParaRPr sz="2400" dirty="0">
              <a:latin typeface="Arial"/>
              <a:cs typeface="Arial"/>
            </a:endParaRPr>
          </a:p>
          <a:p>
            <a:pPr marL="469900" marR="111760" indent="-457200">
              <a:spcBef>
                <a:spcPts val="720"/>
              </a:spcBef>
              <a:buFont typeface="Arial" panose="020B0604020202020204" pitchFamily="34" charset="0"/>
              <a:buChar char="•"/>
            </a:pP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LHDs and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EMS providers should follow  the manufacturer’s recommendations for  vaccine dosing 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24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administration</a:t>
            </a:r>
            <a:endParaRPr sz="2400" dirty="0">
              <a:latin typeface="Arial"/>
              <a:cs typeface="Arial"/>
            </a:endParaRPr>
          </a:p>
          <a:p>
            <a:pPr marL="469900" marR="5080" indent="-457200">
              <a:spcBef>
                <a:spcPts val="720"/>
              </a:spcBef>
              <a:buFont typeface="Arial" panose="020B0604020202020204" pitchFamily="34" charset="0"/>
              <a:buChar char="•"/>
            </a:pP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All patients </a:t>
            </a:r>
            <a:r>
              <a:rPr lang="en-US" sz="2400" b="1" spc="-5" dirty="0">
                <a:solidFill>
                  <a:srgbClr val="FFFFFF"/>
                </a:solidFill>
                <a:latin typeface="Arial"/>
                <a:cs typeface="Arial"/>
              </a:rPr>
              <a:t>must 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be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screened for contraindications prior to administration 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of 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vaccine</a:t>
            </a:r>
            <a:endParaRPr sz="2400" dirty="0">
              <a:latin typeface="Arial"/>
              <a:cs typeface="Arial"/>
            </a:endParaRPr>
          </a:p>
          <a:p>
            <a:pPr marL="469900" marR="683260" indent="-457200">
              <a:spcBef>
                <a:spcPts val="720"/>
              </a:spcBef>
              <a:buFont typeface="Arial" panose="020B0604020202020204" pitchFamily="34" charset="0"/>
              <a:buChar char="•"/>
            </a:pP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Epinephrine should always be readily  available to treat anaphylaxis if it occurs</a:t>
            </a:r>
          </a:p>
        </p:txBody>
      </p:sp>
    </p:spTree>
    <p:extLst>
      <p:ext uri="{BB962C8B-B14F-4D97-AF65-F5344CB8AC3E}">
        <p14:creationId xmlns:p14="http://schemas.microsoft.com/office/powerpoint/2010/main" val="4069354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316"/>
    </mc:Choice>
    <mc:Fallback xmlns="">
      <p:transition spd="slow" advTm="27316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1"/>
          <p:cNvSpPr txBox="1"/>
          <p:nvPr/>
        </p:nvSpPr>
        <p:spPr>
          <a:xfrm>
            <a:off x="299268" y="1975309"/>
            <a:ext cx="8184515" cy="532774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65150">
              <a:spcBef>
                <a:spcPts val="765"/>
              </a:spcBef>
            </a:pPr>
            <a:r>
              <a:rPr lang="en-US" sz="2800" b="1" spc="-5" dirty="0">
                <a:solidFill>
                  <a:srgbClr val="FFFFFF"/>
                </a:solidFill>
                <a:latin typeface="Arial"/>
                <a:cs typeface="Arial"/>
              </a:rPr>
              <a:t>Contraindications:</a:t>
            </a:r>
          </a:p>
          <a:p>
            <a:pPr marL="469900" marR="565150" indent="-457200">
              <a:spcBef>
                <a:spcPts val="765"/>
              </a:spcBef>
              <a:buFont typeface="Arial" panose="020B0604020202020204" pitchFamily="34" charset="0"/>
              <a:buChar char="•"/>
            </a:pP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Severe allergic reaction or systemic  hypersensitivity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to a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previous</a:t>
            </a:r>
            <a:r>
              <a:rPr sz="2800" b="1" spc="-1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influenza  </a:t>
            </a:r>
            <a:r>
              <a:rPr sz="2800" b="1" spc="-10" dirty="0">
                <a:solidFill>
                  <a:srgbClr val="FFFFFF"/>
                </a:solidFill>
                <a:latin typeface="Arial"/>
                <a:cs typeface="Arial"/>
              </a:rPr>
              <a:t>vaccine</a:t>
            </a:r>
            <a:endParaRPr sz="2800" b="1" dirty="0">
              <a:latin typeface="Arial"/>
              <a:cs typeface="Arial"/>
            </a:endParaRPr>
          </a:p>
          <a:p>
            <a:pPr marL="469900" marR="5080" indent="-457200">
              <a:spcBef>
                <a:spcPts val="770"/>
              </a:spcBef>
              <a:buFont typeface="Arial" panose="020B0604020202020204" pitchFamily="34" charset="0"/>
              <a:buChar char="•"/>
            </a:pP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Known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allergy or previous systemic  hypersensitivity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to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egg or </a:t>
            </a:r>
            <a:r>
              <a:rPr sz="2800" b="1" spc="-10" dirty="0">
                <a:solidFill>
                  <a:srgbClr val="FFFFFF"/>
                </a:solidFill>
                <a:latin typeface="Arial"/>
                <a:cs typeface="Arial"/>
              </a:rPr>
              <a:t>chicken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protein,  neomycin or</a:t>
            </a:r>
            <a:r>
              <a:rPr sz="28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polymyxin</a:t>
            </a:r>
            <a:endParaRPr lang="en-US" sz="2800" b="1" spc="-5" dirty="0">
              <a:solidFill>
                <a:srgbClr val="FFFFFF"/>
              </a:solidFill>
              <a:latin typeface="Arial"/>
              <a:cs typeface="Arial"/>
            </a:endParaRPr>
          </a:p>
          <a:p>
            <a:pPr marL="12700" marR="5080">
              <a:spcBef>
                <a:spcPts val="770"/>
              </a:spcBef>
            </a:pPr>
            <a:r>
              <a:rPr lang="en-US" sz="2800" b="1" spc="-5" dirty="0">
                <a:solidFill>
                  <a:srgbClr val="FFFFFF"/>
                </a:solidFill>
                <a:latin typeface="Arial"/>
                <a:cs typeface="Arial"/>
              </a:rPr>
              <a:t>Precaution:</a:t>
            </a:r>
          </a:p>
          <a:p>
            <a:pPr marL="469900" marR="5080" indent="-457200">
              <a:spcBef>
                <a:spcPts val="770"/>
              </a:spcBef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FFFFFF"/>
                </a:solidFill>
                <a:latin typeface="Arial"/>
                <a:cs typeface="Arial"/>
              </a:rPr>
              <a:t>Persons who are already moderately or  severely ill</a:t>
            </a:r>
          </a:p>
          <a:p>
            <a:pPr marL="12700" marR="5080">
              <a:spcBef>
                <a:spcPts val="770"/>
              </a:spcBef>
            </a:pPr>
            <a:endParaRPr sz="3200" dirty="0">
              <a:latin typeface="Arial"/>
              <a:cs typeface="Arial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F478CC3-D673-4724-805D-0835D1C21A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11" y="745207"/>
            <a:ext cx="8622631" cy="1080938"/>
          </a:xfrm>
        </p:spPr>
        <p:txBody>
          <a:bodyPr>
            <a:normAutofit/>
          </a:bodyPr>
          <a:lstStyle/>
          <a:p>
            <a:r>
              <a:rPr lang="en-US" b="1" spc="-5" dirty="0"/>
              <a:t>Inactivated (Intramuscular) Influenza</a:t>
            </a:r>
            <a:br>
              <a:rPr lang="en-US" b="1" spc="-5" dirty="0"/>
            </a:br>
            <a:r>
              <a:rPr lang="en-US" b="1" spc="-5" dirty="0"/>
              <a:t>Vaccine Contraindications/Precautions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8385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766"/>
    </mc:Choice>
    <mc:Fallback xmlns="">
      <p:transition spd="slow" advTm="22766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56147" y="1993454"/>
            <a:ext cx="6896534" cy="1359346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550545" marR="120650" indent="-457200">
              <a:lnSpc>
                <a:spcPts val="3460"/>
              </a:lnSpc>
              <a:spcBef>
                <a:spcPts val="965"/>
              </a:spcBef>
              <a:buFont typeface="Arial" panose="020B0604020202020204" pitchFamily="34" charset="0"/>
              <a:buChar char="•"/>
            </a:pPr>
            <a:r>
              <a:rPr sz="3200" b="1" spc="-5" dirty="0"/>
              <a:t>Immunocompromised persons may have  </a:t>
            </a:r>
            <a:r>
              <a:rPr sz="3200" b="1" dirty="0"/>
              <a:t>a </a:t>
            </a:r>
            <a:r>
              <a:rPr sz="3200" b="1" spc="-5" dirty="0"/>
              <a:t>reduced immune response </a:t>
            </a:r>
            <a:r>
              <a:rPr sz="3200" b="1" dirty="0"/>
              <a:t>to the  </a:t>
            </a:r>
            <a:r>
              <a:rPr sz="3200" b="1" spc="-10" dirty="0"/>
              <a:t>vaccine</a:t>
            </a:r>
            <a:endParaRPr sz="3200" b="1" dirty="0"/>
          </a:p>
        </p:txBody>
      </p:sp>
      <p:sp>
        <p:nvSpPr>
          <p:cNvPr id="23" name="object 23"/>
          <p:cNvSpPr txBox="1"/>
          <p:nvPr/>
        </p:nvSpPr>
        <p:spPr>
          <a:xfrm>
            <a:off x="56147" y="3352800"/>
            <a:ext cx="8305800" cy="3210494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469900" marR="5080" indent="-457200">
              <a:lnSpc>
                <a:spcPts val="3460"/>
              </a:lnSpc>
              <a:spcBef>
                <a:spcPts val="535"/>
              </a:spcBef>
              <a:buFont typeface="Arial" panose="020B0604020202020204" pitchFamily="34" charset="0"/>
              <a:buChar char="•"/>
            </a:pP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If Guillain-Barré syndrome has occurred  within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6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weeks of receipt of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a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prior  influenza </a:t>
            </a:r>
            <a:r>
              <a:rPr sz="3200" b="1" spc="-10" dirty="0">
                <a:solidFill>
                  <a:srgbClr val="FFFFFF"/>
                </a:solidFill>
                <a:latin typeface="Arial"/>
                <a:cs typeface="Arial"/>
              </a:rPr>
              <a:t>vaccine,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decision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to </a:t>
            </a:r>
            <a:r>
              <a:rPr sz="3200" b="1" spc="-10" dirty="0">
                <a:solidFill>
                  <a:srgbClr val="FFFFFF"/>
                </a:solidFill>
                <a:latin typeface="Arial"/>
                <a:cs typeface="Arial"/>
              </a:rPr>
              <a:t>give 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sz="3200" b="1" spc="-10" dirty="0">
                <a:solidFill>
                  <a:srgbClr val="FFFFFF"/>
                </a:solidFill>
                <a:latin typeface="Arial"/>
                <a:cs typeface="Arial"/>
              </a:rPr>
              <a:t>vaccine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should be based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on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careful  consideration of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potential benefits  and risks and </a:t>
            </a:r>
            <a:r>
              <a:rPr sz="3200" b="1" spc="-10" dirty="0">
                <a:solidFill>
                  <a:srgbClr val="FFFFFF"/>
                </a:solidFill>
                <a:latin typeface="Arial"/>
                <a:cs typeface="Arial"/>
              </a:rPr>
              <a:t>discussed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with the  </a:t>
            </a:r>
            <a:r>
              <a:rPr sz="3200" b="1" spc="-20" dirty="0">
                <a:solidFill>
                  <a:srgbClr val="FFFFFF"/>
                </a:solidFill>
                <a:latin typeface="Arial"/>
                <a:cs typeface="Arial"/>
              </a:rPr>
              <a:t>patient’s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primary healthcare</a:t>
            </a:r>
            <a:r>
              <a:rPr sz="32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provider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6147" y="650819"/>
            <a:ext cx="7696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spc="-5" dirty="0"/>
              <a:t>Inactivated (Intramuscular) Flu </a:t>
            </a:r>
            <a:r>
              <a:rPr lang="en-US" sz="3600" b="1" spc="-35" dirty="0"/>
              <a:t>Vaccines </a:t>
            </a:r>
            <a:r>
              <a:rPr lang="en-US" sz="3600" b="1" spc="-20" dirty="0">
                <a:solidFill>
                  <a:srgbClr val="FFFF00"/>
                </a:solidFill>
              </a:rPr>
              <a:t>Warnings </a:t>
            </a:r>
            <a:r>
              <a:rPr lang="en-US" sz="3600" b="1" dirty="0">
                <a:solidFill>
                  <a:srgbClr val="FFFF00"/>
                </a:solidFill>
              </a:rPr>
              <a:t>and</a:t>
            </a:r>
            <a:r>
              <a:rPr lang="en-US" sz="3600" b="1" spc="-20" dirty="0">
                <a:solidFill>
                  <a:srgbClr val="FFFF00"/>
                </a:solidFill>
              </a:rPr>
              <a:t> </a:t>
            </a:r>
            <a:r>
              <a:rPr lang="en-US" sz="3600" b="1" spc="-5" dirty="0">
                <a:solidFill>
                  <a:srgbClr val="FFFF00"/>
                </a:solidFill>
              </a:rPr>
              <a:t>Precautions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2350843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196"/>
    </mc:Choice>
    <mc:Fallback xmlns="">
      <p:transition spd="slow" advTm="39196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6307" y="982580"/>
            <a:ext cx="5089525" cy="696595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b="1" dirty="0"/>
              <a:t>Patient</a:t>
            </a:r>
            <a:r>
              <a:rPr sz="4400" b="1" spc="-90" dirty="0"/>
              <a:t> </a:t>
            </a:r>
            <a:r>
              <a:rPr sz="4400" b="1" dirty="0"/>
              <a:t>Counseling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116307" y="2101515"/>
            <a:ext cx="7940040" cy="4301818"/>
          </a:xfrm>
          <a:prstGeom prst="rect">
            <a:avLst/>
          </a:prstGeom>
        </p:spPr>
        <p:txBody>
          <a:bodyPr vert="horz" wrap="square" lIns="0" tIns="107314" rIns="0" bIns="0" rtlCol="0">
            <a:spAutoFit/>
          </a:bodyPr>
          <a:lstStyle/>
          <a:p>
            <a:pPr marL="469900" marR="5715" indent="-457200">
              <a:lnSpc>
                <a:spcPts val="3070"/>
              </a:lnSpc>
              <a:spcBef>
                <a:spcPts val="844"/>
              </a:spcBef>
              <a:buFont typeface="Arial" panose="020B0604020202020204" pitchFamily="34" charset="0"/>
              <a:buChar char="•"/>
            </a:pP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The intramuscular </a:t>
            </a:r>
            <a:r>
              <a:rPr lang="en-US" sz="3200" b="1" spc="-5" dirty="0">
                <a:solidFill>
                  <a:srgbClr val="FFFFFF"/>
                </a:solidFill>
                <a:latin typeface="Arial"/>
                <a:cs typeface="Arial"/>
              </a:rPr>
              <a:t>influenza </a:t>
            </a:r>
            <a:r>
              <a:rPr sz="3200" b="1" spc="-10" dirty="0">
                <a:solidFill>
                  <a:srgbClr val="FFFFFF"/>
                </a:solidFill>
                <a:latin typeface="Arial"/>
                <a:cs typeface="Arial"/>
              </a:rPr>
              <a:t>vaccine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is </a:t>
            </a:r>
            <a:r>
              <a:rPr sz="3200" b="1" spc="-10" dirty="0">
                <a:solidFill>
                  <a:srgbClr val="FFFFFF"/>
                </a:solidFill>
                <a:latin typeface="Arial"/>
                <a:cs typeface="Arial"/>
              </a:rPr>
              <a:t>an 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inactivated </a:t>
            </a:r>
            <a:r>
              <a:rPr sz="3200" b="1" spc="-10" dirty="0">
                <a:solidFill>
                  <a:srgbClr val="FFFFFF"/>
                </a:solidFill>
                <a:latin typeface="Arial"/>
                <a:cs typeface="Arial"/>
              </a:rPr>
              <a:t>vaccine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that cannot </a:t>
            </a:r>
            <a:r>
              <a:rPr sz="3200" b="1" spc="-10" dirty="0">
                <a:solidFill>
                  <a:srgbClr val="FFFFFF"/>
                </a:solidFill>
                <a:latin typeface="Arial"/>
                <a:cs typeface="Arial"/>
              </a:rPr>
              <a:t>cause 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influenza and acts by stimulating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the 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immune system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to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produce antibodies</a:t>
            </a:r>
            <a:r>
              <a:rPr sz="3200" b="1" spc="-1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to 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prevent infection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from the</a:t>
            </a:r>
            <a:r>
              <a:rPr sz="3200" b="1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virus</a:t>
            </a:r>
            <a:endParaRPr sz="3200" dirty="0">
              <a:latin typeface="Arial"/>
              <a:cs typeface="Arial"/>
            </a:endParaRPr>
          </a:p>
          <a:p>
            <a:pPr>
              <a:spcBef>
                <a:spcPts val="20"/>
              </a:spcBef>
            </a:pPr>
            <a:endParaRPr sz="4000" dirty="0">
              <a:latin typeface="Arial"/>
              <a:cs typeface="Arial"/>
            </a:endParaRPr>
          </a:p>
          <a:p>
            <a:pPr marL="469900" marR="5080" indent="-457200">
              <a:lnSpc>
                <a:spcPts val="3070"/>
              </a:lnSpc>
              <a:buFont typeface="Arial" panose="020B0604020202020204" pitchFamily="34" charset="0"/>
              <a:buChar char="•"/>
            </a:pP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Any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severe or unusual adverse</a:t>
            </a:r>
            <a:r>
              <a:rPr sz="3200" b="1" spc="-1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reactions  should be reported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to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their healthcare  provider</a:t>
            </a:r>
            <a:endParaRPr sz="3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31438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657"/>
    </mc:Choice>
    <mc:Fallback xmlns="">
      <p:transition spd="slow" advTm="28657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ctrTitle"/>
          </p:nvPr>
        </p:nvSpPr>
        <p:spPr>
          <a:xfrm>
            <a:off x="136357" y="435150"/>
            <a:ext cx="11919285" cy="936154"/>
          </a:xfrm>
          <a:prstGeom prst="rect">
            <a:avLst/>
          </a:prstGeom>
          <a:effectLst/>
        </p:spPr>
        <p:txBody>
          <a:bodyPr vert="horz" wrap="square" lIns="0" tIns="12700" rIns="0" bIns="0" rtlCol="0" anchor="ctr">
            <a:spAutoFit/>
          </a:bodyPr>
          <a:lstStyle/>
          <a:p>
            <a:pPr marL="12700" marR="5080" indent="127635">
              <a:lnSpc>
                <a:spcPct val="100000"/>
              </a:lnSpc>
              <a:spcBef>
                <a:spcPts val="100"/>
              </a:spcBef>
            </a:pPr>
            <a:r>
              <a:rPr spc="-35" dirty="0"/>
              <a:t>Vaccinations  </a:t>
            </a:r>
            <a:r>
              <a:rPr spc="-5" dirty="0"/>
              <a:t>by EMS</a:t>
            </a:r>
            <a:r>
              <a:rPr spc="-70" dirty="0"/>
              <a:t> </a:t>
            </a:r>
            <a:r>
              <a:rPr spc="-5" dirty="0"/>
              <a:t>Providers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752" y="4182996"/>
            <a:ext cx="1913004" cy="191300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A65706-2671-4725-BE43-AFA9A1C1E81B}"/>
              </a:ext>
            </a:extLst>
          </p:cNvPr>
          <p:cNvSpPr txBox="1"/>
          <p:nvPr/>
        </p:nvSpPr>
        <p:spPr>
          <a:xfrm>
            <a:off x="286752" y="1371304"/>
            <a:ext cx="8458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/>
              <a:t>David Gerstner</a:t>
            </a:r>
          </a:p>
          <a:p>
            <a:r>
              <a:rPr lang="en-US" sz="2800" b="1" dirty="0"/>
              <a:t>Regional MMRS Coordinator</a:t>
            </a:r>
          </a:p>
          <a:p>
            <a:r>
              <a:rPr lang="en-US" sz="2800" b="1" dirty="0"/>
              <a:t>Dayton Fire Department </a:t>
            </a:r>
          </a:p>
        </p:txBody>
      </p:sp>
    </p:spTree>
    <p:extLst>
      <p:ext uri="{BB962C8B-B14F-4D97-AF65-F5344CB8AC3E}">
        <p14:creationId xmlns:p14="http://schemas.microsoft.com/office/powerpoint/2010/main" val="1741422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916"/>
    </mc:Choice>
    <mc:Fallback xmlns="">
      <p:transition spd="slow" advTm="10916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3630" y="918412"/>
            <a:ext cx="5153025" cy="696595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1" dirty="0"/>
              <a:t>Patient</a:t>
            </a:r>
            <a:r>
              <a:rPr sz="4400" b="1" spc="-90" dirty="0"/>
              <a:t> </a:t>
            </a:r>
            <a:r>
              <a:rPr sz="4400" b="1" dirty="0"/>
              <a:t>Preparation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33630" y="2029326"/>
            <a:ext cx="6814184" cy="37465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Atraumatic</a:t>
            </a:r>
            <a:r>
              <a:rPr sz="32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Care</a:t>
            </a:r>
            <a:endParaRPr sz="3200" dirty="0">
              <a:latin typeface="Arial"/>
              <a:cs typeface="Arial"/>
            </a:endParaRPr>
          </a:p>
          <a:p>
            <a:pPr marL="12700" marR="5080">
              <a:lnSpc>
                <a:spcPct val="200000"/>
              </a:lnSpc>
            </a:pP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Positioning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&amp;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Comforting Restraint  Pain</a:t>
            </a:r>
            <a:r>
              <a:rPr sz="32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Control</a:t>
            </a:r>
            <a:endParaRPr sz="3200" dirty="0">
              <a:latin typeface="Arial"/>
              <a:cs typeface="Arial"/>
            </a:endParaRPr>
          </a:p>
          <a:p>
            <a:pPr marL="413384" indent="-343535">
              <a:spcBef>
                <a:spcPts val="15"/>
              </a:spcBef>
              <a:buFont typeface="Wingdings"/>
              <a:buChar char=""/>
              <a:tabLst>
                <a:tab pos="414020" algn="l"/>
              </a:tabLst>
            </a:pPr>
            <a:r>
              <a:rPr sz="2800" b="1" spc="-35" dirty="0">
                <a:solidFill>
                  <a:srgbClr val="FFFFFF"/>
                </a:solidFill>
                <a:latin typeface="Arial"/>
                <a:cs typeface="Arial"/>
              </a:rPr>
              <a:t>Topical</a:t>
            </a:r>
            <a:r>
              <a:rPr sz="2800" b="1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Anesthetics</a:t>
            </a:r>
            <a:endParaRPr sz="2800" dirty="0">
              <a:latin typeface="Arial"/>
              <a:cs typeface="Arial"/>
            </a:endParaRPr>
          </a:p>
          <a:p>
            <a:pPr marL="413384" indent="-343535">
              <a:buFont typeface="Wingdings"/>
              <a:buChar char=""/>
              <a:tabLst>
                <a:tab pos="414020" algn="l"/>
              </a:tabLst>
            </a:pP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Analgesic</a:t>
            </a:r>
            <a:r>
              <a:rPr sz="2800" b="1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Agents</a:t>
            </a:r>
            <a:endParaRPr sz="2800" dirty="0">
              <a:latin typeface="Arial"/>
              <a:cs typeface="Arial"/>
            </a:endParaRPr>
          </a:p>
          <a:p>
            <a:pPr marL="413384" indent="-343535">
              <a:buFont typeface="Wingdings"/>
              <a:buChar char=""/>
              <a:tabLst>
                <a:tab pos="414020" algn="l"/>
              </a:tabLst>
            </a:pP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Diversionary</a:t>
            </a:r>
            <a:r>
              <a:rPr sz="28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25" dirty="0">
                <a:solidFill>
                  <a:srgbClr val="FFFFFF"/>
                </a:solidFill>
                <a:latin typeface="Arial"/>
                <a:cs typeface="Arial"/>
              </a:rPr>
              <a:t>Techniques</a:t>
            </a:r>
            <a:endParaRPr sz="2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76467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737"/>
    </mc:Choice>
    <mc:Fallback xmlns="">
      <p:transition spd="slow" advTm="60737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2548" y="1009849"/>
            <a:ext cx="4497070" cy="696595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b="1" spc="-5" dirty="0"/>
              <a:t>Infection</a:t>
            </a:r>
            <a:r>
              <a:rPr sz="4400" b="1" spc="-30" dirty="0"/>
              <a:t> </a:t>
            </a:r>
            <a:r>
              <a:rPr sz="4400" b="1" spc="-5" dirty="0"/>
              <a:t>Control</a:t>
            </a:r>
            <a:endParaRPr sz="4400" b="1" dirty="0"/>
          </a:p>
        </p:txBody>
      </p:sp>
      <p:sp>
        <p:nvSpPr>
          <p:cNvPr id="7" name="object 7"/>
          <p:cNvSpPr txBox="1"/>
          <p:nvPr/>
        </p:nvSpPr>
        <p:spPr>
          <a:xfrm>
            <a:off x="62548" y="2017296"/>
            <a:ext cx="5614035" cy="45879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b="1" spc="-5" dirty="0">
                <a:solidFill>
                  <a:srgbClr val="FFFFFF"/>
                </a:solidFill>
                <a:latin typeface="Arial"/>
                <a:cs typeface="Arial"/>
              </a:rPr>
              <a:t>Handwashing</a:t>
            </a:r>
            <a:r>
              <a:rPr sz="36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600" b="1" spc="-5" dirty="0">
                <a:solidFill>
                  <a:srgbClr val="FFFFFF"/>
                </a:solidFill>
                <a:latin typeface="Arial"/>
                <a:cs typeface="Arial"/>
              </a:rPr>
              <a:t>procedures</a:t>
            </a:r>
            <a:endParaRPr sz="3600" dirty="0">
              <a:latin typeface="Arial"/>
              <a:cs typeface="Arial"/>
            </a:endParaRPr>
          </a:p>
          <a:p>
            <a:pPr>
              <a:spcBef>
                <a:spcPts val="10"/>
              </a:spcBef>
            </a:pPr>
            <a:endParaRPr sz="5250" dirty="0">
              <a:latin typeface="Arial"/>
              <a:cs typeface="Arial"/>
            </a:endParaRPr>
          </a:p>
          <a:p>
            <a:pPr marL="12700"/>
            <a:r>
              <a:rPr sz="3600" b="1" spc="-5" dirty="0">
                <a:solidFill>
                  <a:srgbClr val="FFFFFF"/>
                </a:solidFill>
                <a:latin typeface="Arial"/>
                <a:cs typeface="Arial"/>
              </a:rPr>
              <a:t>Gloves</a:t>
            </a:r>
            <a:endParaRPr sz="3600" dirty="0">
              <a:latin typeface="Arial"/>
              <a:cs typeface="Arial"/>
            </a:endParaRPr>
          </a:p>
          <a:p>
            <a:pPr marL="12700" marR="1250315">
              <a:lnSpc>
                <a:spcPct val="240000"/>
              </a:lnSpc>
            </a:pPr>
            <a:r>
              <a:rPr sz="3600" b="1" spc="-5" dirty="0">
                <a:solidFill>
                  <a:srgbClr val="FFFFFF"/>
                </a:solidFill>
                <a:latin typeface="Arial"/>
                <a:cs typeface="Arial"/>
              </a:rPr>
              <a:t>Needlestick injuries  Equipment</a:t>
            </a:r>
            <a:r>
              <a:rPr sz="36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600" b="1" spc="-5" dirty="0">
                <a:solidFill>
                  <a:srgbClr val="FFFFFF"/>
                </a:solidFill>
                <a:latin typeface="Arial"/>
                <a:cs typeface="Arial"/>
              </a:rPr>
              <a:t>disposal</a:t>
            </a:r>
            <a:endParaRPr sz="36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82388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761"/>
    </mc:Choice>
    <mc:Fallback xmlns="">
      <p:transition spd="slow" advTm="64761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A8AA5-673F-4FE1-9B0A-5B54F9B1F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5639" y="533400"/>
            <a:ext cx="6896534" cy="1080938"/>
          </a:xfrm>
        </p:spPr>
        <p:txBody>
          <a:bodyPr/>
          <a:lstStyle/>
          <a:p>
            <a:r>
              <a:rPr lang="en-US" dirty="0"/>
              <a:t>PPE</a:t>
            </a:r>
          </a:p>
        </p:txBody>
      </p:sp>
      <p:pic>
        <p:nvPicPr>
          <p:cNvPr id="4" name="Picture 2" descr="PPE">
            <a:extLst>
              <a:ext uri="{FF2B5EF4-FFF2-40B4-BE49-F238E27FC236}">
                <a16:creationId xmlns:a16="http://schemas.microsoft.com/office/drawing/2014/main" id="{5EEAC726-68E6-42ED-A635-6EE1D423EE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6284" y="1493520"/>
            <a:ext cx="9144000" cy="5364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3360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136"/>
    </mc:Choice>
    <mc:Fallback xmlns="">
      <p:transition spd="slow" advTm="26136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2296" y="952901"/>
            <a:ext cx="5372735" cy="696595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b="1" spc="-35" dirty="0"/>
              <a:t>Vaccine</a:t>
            </a:r>
            <a:r>
              <a:rPr sz="4400" b="1" spc="-75" dirty="0"/>
              <a:t> </a:t>
            </a:r>
            <a:r>
              <a:rPr sz="4400" b="1" dirty="0"/>
              <a:t>Preparation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12296" y="2045369"/>
            <a:ext cx="8194675" cy="2273699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12700">
              <a:spcBef>
                <a:spcPts val="530"/>
              </a:spcBef>
            </a:pPr>
            <a:r>
              <a:rPr sz="3600" b="1" spc="-5" dirty="0">
                <a:solidFill>
                  <a:srgbClr val="FFFFFF"/>
                </a:solidFill>
                <a:latin typeface="Arial"/>
                <a:cs typeface="Arial"/>
              </a:rPr>
              <a:t>Equipment</a:t>
            </a:r>
            <a:r>
              <a:rPr sz="36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600" b="1" spc="-5" dirty="0">
                <a:solidFill>
                  <a:srgbClr val="FFFFFF"/>
                </a:solidFill>
                <a:latin typeface="Arial"/>
                <a:cs typeface="Arial"/>
              </a:rPr>
              <a:t>Selection</a:t>
            </a:r>
            <a:endParaRPr sz="3600" dirty="0">
              <a:latin typeface="Arial"/>
              <a:cs typeface="Arial"/>
            </a:endParaRPr>
          </a:p>
          <a:p>
            <a:pPr marL="512445" indent="-386080">
              <a:spcBef>
                <a:spcPts val="390"/>
              </a:spcBef>
              <a:buSzPct val="87500"/>
              <a:buFont typeface="Wingdings"/>
              <a:buChar char=""/>
              <a:tabLst>
                <a:tab pos="513080" algn="l"/>
              </a:tabLst>
            </a:pP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Syringe Selection: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1 mL to 3</a:t>
            </a:r>
            <a:r>
              <a:rPr sz="3200" b="1" spc="-1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mL</a:t>
            </a:r>
            <a:endParaRPr sz="3200" dirty="0">
              <a:latin typeface="Arial"/>
              <a:cs typeface="Arial"/>
            </a:endParaRPr>
          </a:p>
          <a:p>
            <a:pPr>
              <a:spcBef>
                <a:spcPts val="5"/>
              </a:spcBef>
              <a:buChar char=""/>
            </a:pPr>
            <a:endParaRPr sz="4000" dirty="0">
              <a:latin typeface="Arial"/>
              <a:cs typeface="Arial"/>
            </a:endParaRPr>
          </a:p>
          <a:p>
            <a:pPr marL="561340" indent="-434340">
              <a:buFont typeface="Wingdings"/>
              <a:buChar char=""/>
              <a:tabLst>
                <a:tab pos="561340" algn="l"/>
              </a:tabLst>
            </a:pP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Needle Selection: 22 gauge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to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25</a:t>
            </a:r>
            <a:r>
              <a:rPr sz="3200" b="1" spc="-1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gauge</a:t>
            </a:r>
            <a:endParaRPr sz="3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39241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619"/>
    </mc:Choice>
    <mc:Fallback xmlns="">
      <p:transition spd="slow" advTm="22619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9872" y="995404"/>
            <a:ext cx="5372735" cy="696595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b="1" spc="-35" dirty="0"/>
              <a:t>Vaccine</a:t>
            </a:r>
            <a:r>
              <a:rPr sz="4400" b="1" spc="-75" dirty="0"/>
              <a:t> </a:t>
            </a:r>
            <a:r>
              <a:rPr sz="4400" b="1" dirty="0"/>
              <a:t>Preparation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9872" y="1961148"/>
            <a:ext cx="8991600" cy="4239302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spcBef>
                <a:spcPts val="635"/>
              </a:spcBef>
            </a:pPr>
            <a:r>
              <a:rPr sz="3600" b="1" spc="-10" dirty="0">
                <a:solidFill>
                  <a:srgbClr val="FFFFFF"/>
                </a:solidFill>
                <a:latin typeface="Arial"/>
                <a:cs typeface="Arial"/>
              </a:rPr>
              <a:t>Equipment</a:t>
            </a:r>
            <a:r>
              <a:rPr sz="3600" b="1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600" b="1" spc="-5" dirty="0">
                <a:solidFill>
                  <a:srgbClr val="FFFFFF"/>
                </a:solidFill>
                <a:latin typeface="Arial"/>
                <a:cs typeface="Arial"/>
              </a:rPr>
              <a:t>Selection</a:t>
            </a:r>
            <a:endParaRPr sz="3600" dirty="0">
              <a:latin typeface="Arial"/>
              <a:cs typeface="Arial"/>
            </a:endParaRPr>
          </a:p>
          <a:p>
            <a:pPr marL="708660" indent="-582295">
              <a:spcBef>
                <a:spcPts val="370"/>
              </a:spcBef>
              <a:buFont typeface="Wingdings"/>
              <a:buChar char=""/>
              <a:tabLst>
                <a:tab pos="708660" algn="l"/>
                <a:tab pos="709295" algn="l"/>
              </a:tabLst>
            </a:pP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Needle</a:t>
            </a:r>
            <a:r>
              <a:rPr sz="24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Length</a:t>
            </a:r>
            <a:endParaRPr sz="2400" dirty="0">
              <a:latin typeface="Arial"/>
              <a:cs typeface="Arial"/>
            </a:endParaRPr>
          </a:p>
          <a:p>
            <a:pPr marL="911860" lvl="1" indent="-327660">
              <a:spcBef>
                <a:spcPts val="305"/>
              </a:spcBef>
              <a:buClr>
                <a:srgbClr val="7B46D0"/>
              </a:buClr>
              <a:buSzPct val="89583"/>
              <a:buFont typeface="Wingdings"/>
              <a:buChar char=""/>
              <a:tabLst>
                <a:tab pos="911860" algn="l"/>
              </a:tabLst>
            </a:pP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Infants (1-12 months): 1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inch</a:t>
            </a:r>
            <a:endParaRPr sz="2000" b="1" dirty="0">
              <a:latin typeface="Arial"/>
              <a:cs typeface="Arial"/>
            </a:endParaRPr>
          </a:p>
          <a:p>
            <a:pPr lvl="1">
              <a:spcBef>
                <a:spcPts val="5"/>
              </a:spcBef>
              <a:buClr>
                <a:srgbClr val="7B46D0"/>
              </a:buClr>
              <a:buFont typeface="Wingdings"/>
              <a:buChar char=""/>
            </a:pPr>
            <a:endParaRPr sz="2800" b="1" dirty="0">
              <a:latin typeface="Arial"/>
              <a:cs typeface="Arial"/>
            </a:endParaRPr>
          </a:p>
          <a:p>
            <a:pPr marL="906780" lvl="1" indent="-323215">
              <a:buClr>
                <a:srgbClr val="7B46D0"/>
              </a:buClr>
              <a:buSzPct val="89583"/>
              <a:buFont typeface="Wingdings"/>
              <a:buChar char=""/>
              <a:tabLst>
                <a:tab pos="907415" algn="l"/>
              </a:tabLst>
            </a:pPr>
            <a:r>
              <a:rPr sz="2000" b="1" spc="-40" dirty="0">
                <a:solidFill>
                  <a:srgbClr val="FFFFFF"/>
                </a:solidFill>
                <a:latin typeface="Arial"/>
                <a:cs typeface="Arial"/>
              </a:rPr>
              <a:t>Toddlers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and Children (1-18 years): 1 inch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to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1¼</a:t>
            </a:r>
            <a:r>
              <a:rPr sz="2000" b="1" spc="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inch</a:t>
            </a:r>
            <a:endParaRPr sz="2000" b="1" dirty="0">
              <a:latin typeface="Arial"/>
              <a:cs typeface="Arial"/>
            </a:endParaRPr>
          </a:p>
          <a:p>
            <a:pPr lvl="1">
              <a:spcBef>
                <a:spcPts val="5"/>
              </a:spcBef>
              <a:buClr>
                <a:srgbClr val="7B46D0"/>
              </a:buClr>
              <a:buFont typeface="Wingdings"/>
              <a:buChar char=""/>
            </a:pPr>
            <a:endParaRPr sz="2800" b="1" dirty="0">
              <a:latin typeface="Arial"/>
              <a:cs typeface="Arial"/>
            </a:endParaRPr>
          </a:p>
          <a:p>
            <a:pPr marL="911860" lvl="1" indent="-327660">
              <a:buClr>
                <a:srgbClr val="7B46D0"/>
              </a:buClr>
              <a:buSzPct val="89583"/>
              <a:buFont typeface="Wingdings"/>
              <a:buChar char=""/>
              <a:tabLst>
                <a:tab pos="911860" algn="l"/>
              </a:tabLst>
            </a:pP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Adults (Greater than 18 years and</a:t>
            </a:r>
            <a:r>
              <a:rPr sz="2000" b="1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older)</a:t>
            </a:r>
            <a:endParaRPr sz="2000" b="1" dirty="0">
              <a:latin typeface="Arial"/>
              <a:cs typeface="Arial"/>
            </a:endParaRPr>
          </a:p>
          <a:p>
            <a:pPr marL="1040765" lvl="2">
              <a:spcBef>
                <a:spcPts val="290"/>
              </a:spcBef>
              <a:tabLst>
                <a:tab pos="1481455" algn="l"/>
                <a:tab pos="1482090" algn="l"/>
              </a:tabLst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&lt;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130 pounds: 1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inch</a:t>
            </a:r>
            <a:endParaRPr sz="2000" b="1" dirty="0">
              <a:latin typeface="Arial"/>
              <a:cs typeface="Arial"/>
            </a:endParaRPr>
          </a:p>
          <a:p>
            <a:pPr marL="1040766" marR="5080" lvl="2">
              <a:lnSpc>
                <a:spcPct val="108600"/>
              </a:lnSpc>
              <a:spcBef>
                <a:spcPts val="10"/>
              </a:spcBef>
              <a:buClr>
                <a:srgbClr val="FFFFFF"/>
              </a:buClr>
              <a:buSzPct val="75000"/>
              <a:tabLst>
                <a:tab pos="1481455" algn="l"/>
                <a:tab pos="1482090" algn="l"/>
              </a:tabLst>
            </a:pPr>
            <a:r>
              <a:rPr sz="2800" b="1" dirty="0">
                <a:solidFill>
                  <a:srgbClr val="FF33CC"/>
                </a:solidFill>
                <a:latin typeface="Times New Roman"/>
                <a:cs typeface="Times New Roman"/>
              </a:rPr>
              <a:t>♀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130-200 pounds or </a:t>
            </a:r>
            <a:r>
              <a:rPr sz="2800" b="1" dirty="0">
                <a:solidFill>
                  <a:srgbClr val="FFFF00"/>
                </a:solidFill>
                <a:latin typeface="Times New Roman"/>
                <a:cs typeface="Times New Roman"/>
              </a:rPr>
              <a:t>♂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130-260 pounds: 1</a:t>
            </a:r>
            <a:r>
              <a:rPr sz="2000" b="1" spc="-2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inch 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to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1½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inch</a:t>
            </a:r>
            <a:endParaRPr sz="2000" b="1" dirty="0">
              <a:latin typeface="Arial"/>
              <a:cs typeface="Arial"/>
            </a:endParaRPr>
          </a:p>
          <a:p>
            <a:pPr marL="1040765" lvl="2">
              <a:spcBef>
                <a:spcPts val="350"/>
              </a:spcBef>
              <a:buClr>
                <a:srgbClr val="FFFFFF"/>
              </a:buClr>
              <a:buSzPct val="75000"/>
              <a:tabLst>
                <a:tab pos="1481455" algn="l"/>
                <a:tab pos="1482090" algn="l"/>
              </a:tabLst>
            </a:pPr>
            <a:r>
              <a:rPr sz="2800" b="1" dirty="0">
                <a:solidFill>
                  <a:srgbClr val="FF3399"/>
                </a:solidFill>
                <a:latin typeface="Arial"/>
                <a:cs typeface="Arial"/>
              </a:rPr>
              <a:t>♀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&gt;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200 pounds or </a:t>
            </a:r>
            <a:r>
              <a:rPr sz="2800" b="1" dirty="0">
                <a:solidFill>
                  <a:srgbClr val="FFFF00"/>
                </a:solidFill>
                <a:latin typeface="Arial"/>
                <a:cs typeface="Arial"/>
              </a:rPr>
              <a:t>♂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&gt;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260 pounds: 1½</a:t>
            </a:r>
            <a:r>
              <a:rPr lang="en-US" sz="20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4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inch</a:t>
            </a:r>
            <a:endParaRPr sz="2000" b="1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67588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619"/>
    </mc:Choice>
    <mc:Fallback xmlns="">
      <p:transition spd="slow" advTm="46619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189" y="980894"/>
            <a:ext cx="4878070" cy="566181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b="1" spc="-40" dirty="0"/>
              <a:t>Vaccine</a:t>
            </a:r>
            <a:r>
              <a:rPr b="1" spc="-45" dirty="0"/>
              <a:t> </a:t>
            </a:r>
            <a:r>
              <a:rPr b="1" spc="-5" dirty="0"/>
              <a:t>Preparation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2189" y="2001252"/>
            <a:ext cx="6160770" cy="4180632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12700">
              <a:spcBef>
                <a:spcPts val="960"/>
              </a:spcBef>
            </a:pPr>
            <a:r>
              <a:rPr sz="3600" b="1" spc="-5" dirty="0">
                <a:solidFill>
                  <a:srgbClr val="FFFFFF"/>
                </a:solidFill>
                <a:latin typeface="Arial"/>
                <a:cs typeface="Arial"/>
              </a:rPr>
              <a:t>Inspection of the </a:t>
            </a:r>
            <a:r>
              <a:rPr sz="3600" b="1" spc="-35" dirty="0">
                <a:solidFill>
                  <a:srgbClr val="FFFFFF"/>
                </a:solidFill>
                <a:latin typeface="Arial"/>
                <a:cs typeface="Arial"/>
              </a:rPr>
              <a:t>Vaccine</a:t>
            </a:r>
            <a:endParaRPr sz="3600" dirty="0">
              <a:latin typeface="Arial"/>
              <a:cs typeface="Arial"/>
            </a:endParaRPr>
          </a:p>
          <a:p>
            <a:pPr marL="441959" indent="-386080">
              <a:spcBef>
                <a:spcPts val="775"/>
              </a:spcBef>
              <a:buSzPct val="87500"/>
              <a:buFont typeface="Wingdings"/>
              <a:buChar char=""/>
              <a:tabLst>
                <a:tab pos="442595" algn="l"/>
              </a:tabLst>
            </a:pP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Expiration</a:t>
            </a:r>
            <a:r>
              <a:rPr sz="32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date</a:t>
            </a:r>
            <a:endParaRPr sz="3200" b="1" dirty="0">
              <a:latin typeface="Arial"/>
              <a:cs typeface="Arial"/>
            </a:endParaRPr>
          </a:p>
          <a:p>
            <a:pPr>
              <a:spcBef>
                <a:spcPts val="25"/>
              </a:spcBef>
              <a:buChar char=""/>
            </a:pPr>
            <a:endParaRPr sz="4650" b="1" dirty="0">
              <a:latin typeface="Arial"/>
              <a:cs typeface="Arial"/>
            </a:endParaRPr>
          </a:p>
          <a:p>
            <a:pPr marL="490855" indent="-434975">
              <a:buFont typeface="Wingdings"/>
              <a:buChar char=""/>
              <a:tabLst>
                <a:tab pos="491490" algn="l"/>
              </a:tabLst>
            </a:pPr>
            <a:r>
              <a:rPr sz="3200" b="1" spc="-15" dirty="0">
                <a:solidFill>
                  <a:srgbClr val="FFFFFF"/>
                </a:solidFill>
                <a:latin typeface="Arial"/>
                <a:cs typeface="Arial"/>
              </a:rPr>
              <a:t>Visual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inspection of the</a:t>
            </a:r>
            <a:r>
              <a:rPr sz="3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vial</a:t>
            </a:r>
            <a:endParaRPr sz="3200" b="1" dirty="0">
              <a:latin typeface="Arial"/>
              <a:cs typeface="Arial"/>
            </a:endParaRPr>
          </a:p>
          <a:p>
            <a:pPr>
              <a:spcBef>
                <a:spcPts val="30"/>
              </a:spcBef>
              <a:buChar char=""/>
            </a:pPr>
            <a:endParaRPr sz="4650" b="1" dirty="0">
              <a:latin typeface="Arial"/>
              <a:cs typeface="Arial"/>
            </a:endParaRPr>
          </a:p>
          <a:p>
            <a:pPr marL="490855" indent="-434975">
              <a:buFont typeface="Wingdings"/>
              <a:buChar char=""/>
              <a:tabLst>
                <a:tab pos="491490" algn="l"/>
              </a:tabLst>
            </a:pPr>
            <a:r>
              <a:rPr sz="3200" b="1" spc="-15" dirty="0">
                <a:solidFill>
                  <a:srgbClr val="FFFFFF"/>
                </a:solidFill>
                <a:latin typeface="Arial"/>
                <a:cs typeface="Arial"/>
              </a:rPr>
              <a:t>Visual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inspection of the</a:t>
            </a:r>
            <a:r>
              <a:rPr sz="3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vaccine</a:t>
            </a:r>
            <a:endParaRPr sz="3200" b="1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1971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943"/>
    </mc:Choice>
    <mc:Fallback xmlns="">
      <p:transition spd="slow" advTm="41943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84222" y="943065"/>
            <a:ext cx="4940935" cy="696595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1" spc="-5" dirty="0"/>
              <a:t>V</a:t>
            </a:r>
            <a:r>
              <a:rPr b="1" spc="-5" dirty="0"/>
              <a:t>accine</a:t>
            </a:r>
            <a:r>
              <a:rPr b="1" spc="-65" dirty="0"/>
              <a:t> </a:t>
            </a:r>
            <a:r>
              <a:rPr b="1" spc="-5" dirty="0"/>
              <a:t>Preparation</a:t>
            </a:r>
            <a:endParaRPr sz="4400" b="1" dirty="0"/>
          </a:p>
        </p:txBody>
      </p:sp>
      <p:sp>
        <p:nvSpPr>
          <p:cNvPr id="18" name="object 18"/>
          <p:cNvSpPr txBox="1"/>
          <p:nvPr/>
        </p:nvSpPr>
        <p:spPr>
          <a:xfrm>
            <a:off x="84222" y="2033337"/>
            <a:ext cx="8534400" cy="449097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b="1" spc="-5" dirty="0">
                <a:solidFill>
                  <a:srgbClr val="FFFFFF"/>
                </a:solidFill>
                <a:latin typeface="Arial"/>
                <a:cs typeface="Arial"/>
              </a:rPr>
              <a:t>Shake the</a:t>
            </a:r>
            <a:r>
              <a:rPr sz="36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600" b="1" spc="-5" dirty="0">
                <a:solidFill>
                  <a:srgbClr val="FFFFFF"/>
                </a:solidFill>
                <a:latin typeface="Arial"/>
                <a:cs typeface="Arial"/>
              </a:rPr>
              <a:t>solution</a:t>
            </a:r>
            <a:endParaRPr sz="3600" dirty="0">
              <a:latin typeface="Arial"/>
              <a:cs typeface="Arial"/>
            </a:endParaRPr>
          </a:p>
          <a:p>
            <a:pPr>
              <a:spcBef>
                <a:spcPts val="5"/>
              </a:spcBef>
            </a:pPr>
            <a:endParaRPr sz="3750" dirty="0">
              <a:latin typeface="Arial"/>
              <a:cs typeface="Arial"/>
            </a:endParaRPr>
          </a:p>
          <a:p>
            <a:pPr marL="12700"/>
            <a:r>
              <a:rPr sz="3600" b="1" spc="-5" dirty="0">
                <a:solidFill>
                  <a:srgbClr val="FFFFFF"/>
                </a:solidFill>
                <a:latin typeface="Arial"/>
                <a:cs typeface="Arial"/>
              </a:rPr>
              <a:t>Labeling</a:t>
            </a:r>
            <a:endParaRPr sz="3600" dirty="0">
              <a:latin typeface="Arial"/>
              <a:cs typeface="Arial"/>
            </a:endParaRPr>
          </a:p>
          <a:p>
            <a:pPr>
              <a:spcBef>
                <a:spcPts val="10"/>
              </a:spcBef>
            </a:pPr>
            <a:endParaRPr sz="3750" dirty="0">
              <a:latin typeface="Arial"/>
              <a:cs typeface="Arial"/>
            </a:endParaRPr>
          </a:p>
          <a:p>
            <a:pPr marL="12700"/>
            <a:r>
              <a:rPr sz="3600" b="1" spc="-5" dirty="0">
                <a:solidFill>
                  <a:srgbClr val="FFFFFF"/>
                </a:solidFill>
                <a:latin typeface="Arial"/>
                <a:cs typeface="Arial"/>
              </a:rPr>
              <a:t>Storage</a:t>
            </a:r>
            <a:r>
              <a:rPr sz="36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600" b="1" spc="-5" dirty="0">
                <a:solidFill>
                  <a:srgbClr val="FFFFFF"/>
                </a:solidFill>
                <a:latin typeface="Arial"/>
                <a:cs typeface="Arial"/>
              </a:rPr>
              <a:t>considerations</a:t>
            </a:r>
            <a:endParaRPr lang="en-US" sz="3600" b="1" spc="-5" dirty="0">
              <a:solidFill>
                <a:srgbClr val="FFFFFF"/>
              </a:solidFill>
              <a:latin typeface="Arial"/>
              <a:cs typeface="Arial"/>
            </a:endParaRPr>
          </a:p>
          <a:p>
            <a:pPr marL="12700"/>
            <a:endParaRPr lang="en-US" sz="3600" b="1" spc="-5" dirty="0">
              <a:solidFill>
                <a:srgbClr val="FFFFFF"/>
              </a:solidFill>
              <a:latin typeface="Arial"/>
              <a:cs typeface="Arial"/>
            </a:endParaRPr>
          </a:p>
          <a:p>
            <a:pPr marL="12700"/>
            <a:r>
              <a:rPr lang="en-US" sz="3600" b="1" spc="-5" dirty="0">
                <a:solidFill>
                  <a:srgbClr val="FFFFFF"/>
                </a:solidFill>
                <a:latin typeface="Arial"/>
                <a:cs typeface="Arial"/>
              </a:rPr>
              <a:t>May be other requirements with COVID vaccine</a:t>
            </a:r>
            <a:endParaRPr sz="36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18706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519"/>
    </mc:Choice>
    <mc:Fallback xmlns="">
      <p:transition spd="slow" advTm="55519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88231" y="2145633"/>
            <a:ext cx="6122670" cy="16979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b="1" spc="-5" dirty="0">
                <a:solidFill>
                  <a:srgbClr val="FFFFFF"/>
                </a:solidFill>
                <a:latin typeface="Arial"/>
                <a:cs typeface="Arial"/>
              </a:rPr>
              <a:t>Prefilling</a:t>
            </a:r>
            <a:r>
              <a:rPr sz="36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600" b="1" spc="-5" dirty="0">
                <a:solidFill>
                  <a:srgbClr val="FFFFFF"/>
                </a:solidFill>
                <a:latin typeface="Arial"/>
                <a:cs typeface="Arial"/>
              </a:rPr>
              <a:t>syringes</a:t>
            </a:r>
            <a:endParaRPr sz="3600" dirty="0">
              <a:latin typeface="Arial"/>
              <a:cs typeface="Arial"/>
            </a:endParaRPr>
          </a:p>
          <a:p>
            <a:pPr>
              <a:spcBef>
                <a:spcPts val="5"/>
              </a:spcBef>
            </a:pPr>
            <a:endParaRPr sz="3750" dirty="0">
              <a:latin typeface="Arial"/>
              <a:cs typeface="Arial"/>
            </a:endParaRPr>
          </a:p>
          <a:p>
            <a:pPr marL="12700"/>
            <a:r>
              <a:rPr sz="3600" b="1" spc="-5" dirty="0">
                <a:solidFill>
                  <a:srgbClr val="FFFFFF"/>
                </a:solidFill>
                <a:latin typeface="Arial"/>
                <a:cs typeface="Arial"/>
              </a:rPr>
              <a:t>High volume vaccine</a:t>
            </a:r>
            <a:r>
              <a:rPr sz="36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600" b="1" spc="-5" dirty="0">
                <a:solidFill>
                  <a:srgbClr val="FFFFFF"/>
                </a:solidFill>
                <a:latin typeface="Arial"/>
                <a:cs typeface="Arial"/>
              </a:rPr>
              <a:t>clinics</a:t>
            </a:r>
            <a:endParaRPr sz="3600" dirty="0">
              <a:latin typeface="Arial"/>
              <a:cs typeface="Arial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8231" y="745207"/>
            <a:ext cx="9613861" cy="1080938"/>
          </a:xfrm>
        </p:spPr>
        <p:txBody>
          <a:bodyPr/>
          <a:lstStyle/>
          <a:p>
            <a:r>
              <a:rPr lang="en-US" b="1" spc="-40" dirty="0"/>
              <a:t>Vaccine </a:t>
            </a:r>
            <a:r>
              <a:rPr lang="en-US" b="1" spc="-5" dirty="0"/>
              <a:t>Preparation:  Precautions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1425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953"/>
    </mc:Choice>
    <mc:Fallback xmlns="">
      <p:transition spd="slow" advTm="42953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-1034716" y="901357"/>
            <a:ext cx="9753600" cy="675665"/>
          </a:xfrm>
          <a:prstGeom prst="rect">
            <a:avLst/>
          </a:prstGeom>
        </p:spPr>
        <p:txBody>
          <a:bodyPr vert="horz" wrap="square" lIns="0" tIns="120491" rIns="0" bIns="0" rtlCol="0" anchor="ctr">
            <a:spAutoFit/>
          </a:bodyPr>
          <a:lstStyle/>
          <a:p>
            <a:pPr marL="2371090" marR="5080" indent="-1202690">
              <a:lnSpc>
                <a:spcPct val="100000"/>
              </a:lnSpc>
              <a:spcBef>
                <a:spcPts val="95"/>
              </a:spcBef>
            </a:pPr>
            <a:r>
              <a:rPr b="1" spc="-40" dirty="0"/>
              <a:t>Vaccine</a:t>
            </a:r>
            <a:r>
              <a:rPr b="1" spc="-200" dirty="0"/>
              <a:t> </a:t>
            </a:r>
            <a:r>
              <a:rPr b="1" spc="-5" dirty="0"/>
              <a:t>Administration:  Intramuscular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85935" y="2055048"/>
            <a:ext cx="3048000" cy="17139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Angle</a:t>
            </a:r>
            <a:endParaRPr sz="3200" dirty="0">
              <a:latin typeface="Arial"/>
              <a:cs typeface="Arial"/>
            </a:endParaRPr>
          </a:p>
          <a:p>
            <a:pPr>
              <a:spcBef>
                <a:spcPts val="25"/>
              </a:spcBef>
            </a:pPr>
            <a:endParaRPr sz="4650" dirty="0">
              <a:latin typeface="Arial"/>
              <a:cs typeface="Arial"/>
            </a:endParaRPr>
          </a:p>
          <a:p>
            <a:pPr marL="12700"/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Site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3200" b="1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injection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953349" y="3768979"/>
            <a:ext cx="2156447" cy="2209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" name="object 16"/>
          <p:cNvGrpSpPr/>
          <p:nvPr/>
        </p:nvGrpSpPr>
        <p:grpSpPr>
          <a:xfrm>
            <a:off x="5638801" y="2084324"/>
            <a:ext cx="4708525" cy="4291257"/>
            <a:chOff x="2657855" y="1636776"/>
            <a:chExt cx="5851525" cy="4561840"/>
          </a:xfrm>
        </p:grpSpPr>
        <p:sp>
          <p:nvSpPr>
            <p:cNvPr id="17" name="object 17"/>
            <p:cNvSpPr/>
            <p:nvPr/>
          </p:nvSpPr>
          <p:spPr>
            <a:xfrm>
              <a:off x="2657855" y="1636776"/>
              <a:ext cx="1904999" cy="152399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883408" y="4038600"/>
              <a:ext cx="2248483" cy="213360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172200" y="3886200"/>
              <a:ext cx="2336578" cy="2311894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0AA76F01-955E-4CEB-8A37-6ED55A7A3E2E}"/>
              </a:ext>
            </a:extLst>
          </p:cNvPr>
          <p:cNvSpPr/>
          <p:nvPr/>
        </p:nvSpPr>
        <p:spPr>
          <a:xfrm>
            <a:off x="4885690" y="3646447"/>
            <a:ext cx="4572000" cy="685059"/>
          </a:xfrm>
          <a:prstGeom prst="rect">
            <a:avLst/>
          </a:prstGeom>
          <a:gradFill>
            <a:gsLst>
              <a:gs pos="0">
                <a:schemeClr val="bg2">
                  <a:tint val="96000"/>
                  <a:shade val="100000"/>
                  <a:hueMod val="92000"/>
                  <a:satMod val="200000"/>
                  <a:lumMod val="128000"/>
                </a:schemeClr>
              </a:gs>
              <a:gs pos="50000">
                <a:schemeClr val="bg2">
                  <a:shade val="100000"/>
                  <a:hueMod val="100000"/>
                  <a:satMod val="110000"/>
                  <a:lumMod val="130000"/>
                </a:schemeClr>
              </a:gs>
              <a:gs pos="100000">
                <a:schemeClr val="bg2">
                  <a:shade val="78000"/>
                  <a:hueMod val="118000"/>
                  <a:satMod val="120000"/>
                  <a:lumMod val="69000"/>
                </a:schemeClr>
              </a:gs>
            </a:gsLst>
            <a:lin ang="2520000" scaled="0"/>
          </a:gradFill>
        </p:spPr>
        <p:txBody>
          <a:bodyPr>
            <a:spAutoFit/>
          </a:bodyPr>
          <a:lstStyle/>
          <a:p>
            <a:pPr marR="99060">
              <a:lnSpc>
                <a:spcPct val="107000"/>
              </a:lnSpc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</a:rPr>
              <a:t>Toddlers (ages 1-2 years) anterolateral thigh or deltoid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A5201B2-5C5D-46E8-B436-B447EE98BBCE}"/>
              </a:ext>
            </a:extLst>
          </p:cNvPr>
          <p:cNvSpPr/>
          <p:nvPr/>
        </p:nvSpPr>
        <p:spPr>
          <a:xfrm>
            <a:off x="1716235" y="6078557"/>
            <a:ext cx="4572000" cy="388696"/>
          </a:xfrm>
          <a:prstGeom prst="rect">
            <a:avLst/>
          </a:prstGeom>
        </p:spPr>
        <p:txBody>
          <a:bodyPr>
            <a:spAutoFit/>
          </a:bodyPr>
          <a:lstStyle/>
          <a:p>
            <a:pPr marR="99060">
              <a:lnSpc>
                <a:spcPct val="107000"/>
              </a:lnSpc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</a:rPr>
              <a:t>Infants:  use anterolateral thigh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EEF6FE8-A327-4F5F-809F-D4574068D11D}"/>
              </a:ext>
            </a:extLst>
          </p:cNvPr>
          <p:cNvSpPr/>
          <p:nvPr/>
        </p:nvSpPr>
        <p:spPr>
          <a:xfrm>
            <a:off x="5774841" y="6375089"/>
            <a:ext cx="4572000" cy="388696"/>
          </a:xfrm>
          <a:prstGeom prst="rect">
            <a:avLst/>
          </a:prstGeom>
        </p:spPr>
        <p:txBody>
          <a:bodyPr>
            <a:spAutoFit/>
          </a:bodyPr>
          <a:lstStyle/>
          <a:p>
            <a:pPr marR="99060">
              <a:lnSpc>
                <a:spcPct val="107000"/>
              </a:lnSpc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</a:rPr>
              <a:t>&gt;age 2, preferred site deltoid</a:t>
            </a:r>
          </a:p>
        </p:txBody>
      </p:sp>
    </p:spTree>
    <p:extLst>
      <p:ext uri="{BB962C8B-B14F-4D97-AF65-F5344CB8AC3E}">
        <p14:creationId xmlns:p14="http://schemas.microsoft.com/office/powerpoint/2010/main" val="3985276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405"/>
    </mc:Choice>
    <mc:Fallback xmlns="">
      <p:transition spd="slow" advTm="38405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658" y="0"/>
            <a:ext cx="91126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948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764"/>
    </mc:Choice>
    <mc:Fallback xmlns="">
      <p:transition spd="slow" advTm="25764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0632" y="946485"/>
            <a:ext cx="2108200" cy="696595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b="1" dirty="0"/>
              <a:t>Missi</a:t>
            </a:r>
            <a:r>
              <a:rPr sz="4400" b="1" spc="-5" dirty="0"/>
              <a:t>o</a:t>
            </a:r>
            <a:r>
              <a:rPr sz="4400" b="1" dirty="0"/>
              <a:t>n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idx="1"/>
          </p:nvPr>
        </p:nvSpPr>
        <p:spPr>
          <a:xfrm>
            <a:off x="104386" y="1643080"/>
            <a:ext cx="8378189" cy="2144587"/>
          </a:xfrm>
          <a:prstGeom prst="rect">
            <a:avLst/>
          </a:prstGeom>
        </p:spPr>
        <p:txBody>
          <a:bodyPr vert="horz" wrap="square" lIns="0" tIns="599846" rIns="0" bIns="0" rtlCol="0">
            <a:spAutoFit/>
          </a:bodyPr>
          <a:lstStyle/>
          <a:p>
            <a:pPr marL="50800" marR="5080" indent="0">
              <a:lnSpc>
                <a:spcPts val="3020"/>
              </a:lnSpc>
              <a:spcBef>
                <a:spcPts val="480"/>
              </a:spcBef>
              <a:buNone/>
            </a:pPr>
            <a:r>
              <a:rPr sz="2800" b="1" spc="-5" dirty="0"/>
              <a:t>Provision of a foundation of knowledge based  </a:t>
            </a:r>
            <a:r>
              <a:rPr sz="2800" b="1" spc="-10" dirty="0"/>
              <a:t>upon </a:t>
            </a:r>
            <a:r>
              <a:rPr sz="2800" b="1" spc="-5" dirty="0"/>
              <a:t>the </a:t>
            </a:r>
            <a:r>
              <a:rPr sz="2800" b="1" spc="-10" dirty="0"/>
              <a:t>EMS </a:t>
            </a:r>
            <a:r>
              <a:rPr sz="2800" b="1" spc="-5" dirty="0"/>
              <a:t>scope of practice and the  recommendations from </a:t>
            </a:r>
            <a:r>
              <a:rPr sz="2800" b="1" spc="-10" dirty="0"/>
              <a:t>our </a:t>
            </a:r>
            <a:r>
              <a:rPr sz="2800" b="1" dirty="0"/>
              <a:t>federal </a:t>
            </a:r>
            <a:r>
              <a:rPr sz="2800" b="1" spc="-5" dirty="0"/>
              <a:t>and </a:t>
            </a:r>
            <a:r>
              <a:rPr sz="2800" b="1" dirty="0"/>
              <a:t>state  </a:t>
            </a:r>
            <a:r>
              <a:rPr sz="2800" b="1" spc="-5" dirty="0"/>
              <a:t>public health</a:t>
            </a:r>
            <a:r>
              <a:rPr sz="2800" b="1" spc="20" dirty="0"/>
              <a:t> </a:t>
            </a:r>
            <a:r>
              <a:rPr sz="2800" b="1" spc="-5" dirty="0"/>
              <a:t>organizations</a:t>
            </a:r>
            <a:endParaRPr sz="2800" b="1" dirty="0"/>
          </a:p>
        </p:txBody>
      </p:sp>
    </p:spTree>
    <p:extLst>
      <p:ext uri="{BB962C8B-B14F-4D97-AF65-F5344CB8AC3E}">
        <p14:creationId xmlns:p14="http://schemas.microsoft.com/office/powerpoint/2010/main" val="1839920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831"/>
    </mc:Choice>
    <mc:Fallback xmlns="">
      <p:transition spd="slow" advTm="32831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524000" y="0"/>
            <a:ext cx="9144000" cy="6858000"/>
            <a:chOff x="0" y="0"/>
            <a:chExt cx="9144000" cy="6858000"/>
          </a:xfrm>
        </p:grpSpPr>
        <p:sp>
          <p:nvSpPr>
            <p:cNvPr id="4" name="object 4"/>
            <p:cNvSpPr/>
            <p:nvPr/>
          </p:nvSpPr>
          <p:spPr>
            <a:xfrm>
              <a:off x="3962400" y="0"/>
              <a:ext cx="5181599" cy="685799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4026547" cy="685800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214026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908"/>
    </mc:Choice>
    <mc:Fallback xmlns="">
      <p:transition spd="slow" advTm="16908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99111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695"/>
    </mc:Choice>
    <mc:Fallback xmlns="">
      <p:transition spd="slow" advTm="43695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D22307-6BAA-41EF-8B0F-69A5543A60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39" y="785312"/>
            <a:ext cx="9613861" cy="1080938"/>
          </a:xfrm>
        </p:spPr>
        <p:txBody>
          <a:bodyPr/>
          <a:lstStyle/>
          <a:p>
            <a:r>
              <a:rPr lang="en-US" b="1" dirty="0"/>
              <a:t>IM Injections in Deltoid Muscle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157FE8-1B32-499C-8D9A-9AFC03656F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006673"/>
            <a:ext cx="5422232" cy="4292527"/>
          </a:xfrm>
        </p:spPr>
        <p:txBody>
          <a:bodyPr>
            <a:normAutofit/>
          </a:bodyPr>
          <a:lstStyle/>
          <a:p>
            <a:r>
              <a:rPr lang="en-US" sz="2800" b="1" dirty="0"/>
              <a:t>Use proper landmarks and technique to identify the injection site</a:t>
            </a:r>
          </a:p>
          <a:p>
            <a:r>
              <a:rPr lang="en-US" sz="2800" b="1" dirty="0"/>
              <a:t>Use proper needle length based on age and size of the patient and injection technique</a:t>
            </a:r>
          </a:p>
          <a:p>
            <a:r>
              <a:rPr lang="en-US" sz="2800" b="1" dirty="0"/>
              <a:t>Aspiration is not recommended when administering vaccines</a:t>
            </a:r>
          </a:p>
          <a:p>
            <a:endParaRPr lang="en-US" sz="2800" dirty="0"/>
          </a:p>
        </p:txBody>
      </p:sp>
      <p:pic>
        <p:nvPicPr>
          <p:cNvPr id="4" name="Picture 2" descr="IM Injections - Nursing Needles">
            <a:extLst>
              <a:ext uri="{FF2B5EF4-FFF2-40B4-BE49-F238E27FC236}">
                <a16:creationId xmlns:a16="http://schemas.microsoft.com/office/drawing/2014/main" id="{E43DC7C3-8313-4F9B-9582-0F3947399D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9004" y="1717170"/>
            <a:ext cx="4508997" cy="5140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4855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923"/>
    </mc:Choice>
    <mc:Fallback xmlns="">
      <p:transition spd="slow" advTm="32923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2624" y="1031242"/>
            <a:ext cx="4396740" cy="566181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b="1" spc="-5" dirty="0"/>
              <a:t>Special</a:t>
            </a:r>
            <a:r>
              <a:rPr b="1" spc="-75" dirty="0"/>
              <a:t> </a:t>
            </a:r>
            <a:r>
              <a:rPr b="1" spc="-5" dirty="0"/>
              <a:t>Situations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2624" y="2217822"/>
            <a:ext cx="8040021" cy="248273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b="1" spc="-5" dirty="0">
                <a:solidFill>
                  <a:srgbClr val="FFFFFF"/>
                </a:solidFill>
                <a:latin typeface="Arial"/>
                <a:cs typeface="Arial"/>
              </a:rPr>
              <a:t>Latex</a:t>
            </a:r>
            <a:r>
              <a:rPr sz="36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600" b="1" spc="-5" dirty="0">
                <a:solidFill>
                  <a:srgbClr val="FFFFFF"/>
                </a:solidFill>
                <a:latin typeface="Arial"/>
                <a:cs typeface="Arial"/>
              </a:rPr>
              <a:t>allergy</a:t>
            </a:r>
            <a:endParaRPr sz="3600" dirty="0">
              <a:latin typeface="Arial"/>
              <a:cs typeface="Arial"/>
            </a:endParaRPr>
          </a:p>
          <a:p>
            <a:pPr>
              <a:spcBef>
                <a:spcPts val="10"/>
              </a:spcBef>
            </a:pPr>
            <a:endParaRPr sz="5250" dirty="0">
              <a:latin typeface="Arial"/>
              <a:cs typeface="Arial"/>
            </a:endParaRPr>
          </a:p>
          <a:p>
            <a:pPr marL="12700"/>
            <a:r>
              <a:rPr sz="3600" b="1" spc="-5" dirty="0">
                <a:solidFill>
                  <a:srgbClr val="FFFFFF"/>
                </a:solidFill>
                <a:latin typeface="Arial"/>
                <a:cs typeface="Arial"/>
              </a:rPr>
              <a:t>Bleeding</a:t>
            </a:r>
            <a:r>
              <a:rPr sz="36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600" b="1" spc="-5" dirty="0">
                <a:solidFill>
                  <a:srgbClr val="FFFFFF"/>
                </a:solidFill>
                <a:latin typeface="Arial"/>
                <a:cs typeface="Arial"/>
              </a:rPr>
              <a:t>disorders</a:t>
            </a:r>
            <a:endParaRPr lang="en-US" sz="3600" b="1" spc="-5" dirty="0">
              <a:solidFill>
                <a:srgbClr val="FFFFFF"/>
              </a:solidFill>
              <a:latin typeface="Arial"/>
              <a:cs typeface="Arial"/>
            </a:endParaRPr>
          </a:p>
          <a:p>
            <a:pPr marL="12700"/>
            <a:endParaRPr lang="en-US" sz="3600" b="1" spc="-5" dirty="0">
              <a:solidFill>
                <a:srgbClr val="FFFFFF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7141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3319"/>
    </mc:Choice>
    <mc:Fallback xmlns="">
      <p:transition spd="slow" advTm="63319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88231" y="610270"/>
            <a:ext cx="8478253" cy="1320233"/>
          </a:xfrm>
          <a:prstGeom prst="rect">
            <a:avLst/>
          </a:prstGeom>
        </p:spPr>
        <p:txBody>
          <a:bodyPr vert="horz" wrap="square" lIns="0" tIns="210185" rIns="0" bIns="0" rtlCol="0" anchor="ctr">
            <a:spAutoFit/>
          </a:bodyPr>
          <a:lstStyle/>
          <a:p>
            <a:pPr marL="1621790" marR="5080" indent="-1582420">
              <a:lnSpc>
                <a:spcPct val="100000"/>
              </a:lnSpc>
              <a:spcBef>
                <a:spcPts val="95"/>
              </a:spcBef>
            </a:pPr>
            <a:r>
              <a:rPr b="1" spc="-5" dirty="0"/>
              <a:t>Intramuscular Influenza </a:t>
            </a:r>
            <a:r>
              <a:rPr b="1" spc="-40" dirty="0"/>
              <a:t>Vaccine  </a:t>
            </a:r>
            <a:r>
              <a:rPr b="1" spc="-10" dirty="0">
                <a:solidFill>
                  <a:srgbClr val="FFFF00"/>
                </a:solidFill>
              </a:rPr>
              <a:t>Adverse</a:t>
            </a:r>
            <a:r>
              <a:rPr b="1" spc="20" dirty="0">
                <a:solidFill>
                  <a:srgbClr val="FFFF00"/>
                </a:solidFill>
              </a:rPr>
              <a:t> </a:t>
            </a:r>
            <a:r>
              <a:rPr b="1" spc="-10" dirty="0">
                <a:solidFill>
                  <a:srgbClr val="FFFF00"/>
                </a:solidFill>
              </a:rPr>
              <a:t>Reactions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88231" y="2045370"/>
            <a:ext cx="8753857" cy="350249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marR="1426845" indent="-457200">
              <a:lnSpc>
                <a:spcPct val="12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Fear and/or </a:t>
            </a:r>
            <a:r>
              <a:rPr sz="3200" b="1" spc="-10" dirty="0">
                <a:solidFill>
                  <a:srgbClr val="FFFFFF"/>
                </a:solidFill>
                <a:latin typeface="Arial"/>
                <a:cs typeface="Arial"/>
              </a:rPr>
              <a:t>vasovagal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syncope</a:t>
            </a:r>
            <a:endParaRPr lang="en-US" sz="3200" b="1" spc="-5" dirty="0">
              <a:solidFill>
                <a:srgbClr val="FFFFFF"/>
              </a:solidFill>
              <a:latin typeface="Arial"/>
              <a:cs typeface="Arial"/>
            </a:endParaRPr>
          </a:p>
          <a:p>
            <a:pPr marL="469900" marR="1426845" indent="-457200">
              <a:lnSpc>
                <a:spcPct val="12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sz="3200" b="1" spc="-10" dirty="0">
                <a:solidFill>
                  <a:srgbClr val="FFFFFF"/>
                </a:solidFill>
                <a:latin typeface="Arial"/>
                <a:cs typeface="Arial"/>
              </a:rPr>
              <a:t>Local</a:t>
            </a:r>
            <a:endParaRPr lang="en-US" sz="3200" dirty="0">
              <a:latin typeface="Arial"/>
              <a:cs typeface="Arial"/>
            </a:endParaRPr>
          </a:p>
          <a:p>
            <a:pPr marL="469900" marR="1426845" indent="-457200">
              <a:lnSpc>
                <a:spcPct val="12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Systemic 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3200" b="1" spc="-1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ph</a:t>
            </a:r>
            <a:r>
              <a:rPr sz="3200" b="1" spc="-10" dirty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3200" b="1" spc="-10" dirty="0">
                <a:solidFill>
                  <a:srgbClr val="FFFFFF"/>
                </a:solidFill>
                <a:latin typeface="Arial"/>
                <a:cs typeface="Arial"/>
              </a:rPr>
              <a:t>ax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endParaRPr lang="en-US" sz="3200" b="1" dirty="0">
              <a:solidFill>
                <a:srgbClr val="FFFFFF"/>
              </a:solidFill>
              <a:latin typeface="Arial"/>
              <a:cs typeface="Arial"/>
            </a:endParaRPr>
          </a:p>
          <a:p>
            <a:pPr marL="12700" marR="1426845">
              <a:lnSpc>
                <a:spcPct val="120000"/>
              </a:lnSpc>
              <a:spcBef>
                <a:spcPts val="100"/>
              </a:spcBef>
            </a:pPr>
            <a:endParaRPr sz="3200" dirty="0">
              <a:latin typeface="Arial"/>
              <a:cs typeface="Arial"/>
            </a:endParaRPr>
          </a:p>
          <a:p>
            <a:pPr marL="12700" marR="5080" algn="just">
              <a:spcBef>
                <a:spcPts val="765"/>
              </a:spcBef>
            </a:pPr>
            <a:r>
              <a:rPr sz="3200" b="1" spc="-5" dirty="0">
                <a:solidFill>
                  <a:srgbClr val="FFFF00"/>
                </a:solidFill>
                <a:latin typeface="Arial"/>
                <a:cs typeface="Arial"/>
              </a:rPr>
              <a:t>Follow </a:t>
            </a:r>
            <a:r>
              <a:rPr sz="3200" b="1" dirty="0">
                <a:solidFill>
                  <a:srgbClr val="FFFF00"/>
                </a:solidFill>
                <a:latin typeface="Arial"/>
                <a:cs typeface="Arial"/>
              </a:rPr>
              <a:t>the EMS </a:t>
            </a:r>
            <a:r>
              <a:rPr sz="3200" b="1" spc="-5" dirty="0">
                <a:solidFill>
                  <a:srgbClr val="FFFF00"/>
                </a:solidFill>
                <a:latin typeface="Arial"/>
                <a:cs typeface="Arial"/>
              </a:rPr>
              <a:t>protocols provided by  your medical director </a:t>
            </a:r>
            <a:r>
              <a:rPr sz="3200" b="1" dirty="0">
                <a:solidFill>
                  <a:srgbClr val="FFFF00"/>
                </a:solidFill>
                <a:latin typeface="Arial"/>
                <a:cs typeface="Arial"/>
              </a:rPr>
              <a:t>to </a:t>
            </a:r>
            <a:r>
              <a:rPr sz="3200" b="1" spc="-5" dirty="0">
                <a:solidFill>
                  <a:srgbClr val="FFFF00"/>
                </a:solidFill>
                <a:latin typeface="Arial"/>
                <a:cs typeface="Arial"/>
              </a:rPr>
              <a:t>address</a:t>
            </a:r>
            <a:r>
              <a:rPr sz="3200" b="1" spc="-11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FFFF00"/>
                </a:solidFill>
                <a:latin typeface="Arial"/>
                <a:cs typeface="Arial"/>
              </a:rPr>
              <a:t>these  conditions</a:t>
            </a:r>
            <a:endParaRPr sz="3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35808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376"/>
    </mc:Choice>
    <mc:Fallback xmlns="">
      <p:transition spd="slow" advTm="60376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2243" y="1046850"/>
            <a:ext cx="6798945" cy="566181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b="1" spc="-5" dirty="0"/>
              <a:t>Intranasal Influenza </a:t>
            </a:r>
            <a:r>
              <a:rPr b="1" spc="-40" dirty="0"/>
              <a:t>Vaccine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92243" y="2061411"/>
            <a:ext cx="8915400" cy="376833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69900" marR="5080" indent="-457200">
              <a:spcBef>
                <a:spcPts val="105"/>
              </a:spcBef>
              <a:buFont typeface="Arial" panose="020B0604020202020204" pitchFamily="34" charset="0"/>
              <a:buChar char="•"/>
            </a:pP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Live attenuated intranasal</a:t>
            </a:r>
            <a:r>
              <a:rPr sz="3200" b="1"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influenza  </a:t>
            </a:r>
            <a:r>
              <a:rPr sz="3200" b="1" spc="-10" dirty="0">
                <a:solidFill>
                  <a:srgbClr val="FFFFFF"/>
                </a:solidFill>
                <a:latin typeface="Arial"/>
                <a:cs typeface="Arial"/>
              </a:rPr>
              <a:t>vaccine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(LAIV) contains live virus  material</a:t>
            </a:r>
            <a:endParaRPr sz="3200" dirty="0">
              <a:latin typeface="Arial"/>
              <a:cs typeface="Arial"/>
            </a:endParaRPr>
          </a:p>
          <a:p>
            <a:pPr marL="469900" indent="-457200">
              <a:spcBef>
                <a:spcPts val="765"/>
              </a:spcBef>
              <a:buFont typeface="Arial" panose="020B0604020202020204" pitchFamily="34" charset="0"/>
              <a:buChar char="•"/>
            </a:pP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Quadrivalent</a:t>
            </a:r>
            <a:endParaRPr sz="3200" dirty="0">
              <a:latin typeface="Arial"/>
              <a:cs typeface="Arial"/>
            </a:endParaRPr>
          </a:p>
          <a:p>
            <a:pPr marL="469900" marR="184785" indent="-457200">
              <a:spcBef>
                <a:spcPts val="770"/>
              </a:spcBef>
              <a:buFont typeface="Arial" panose="020B0604020202020204" pitchFamily="34" charset="0"/>
              <a:buChar char="•"/>
            </a:pP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Indicated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for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healthy</a:t>
            </a:r>
            <a:r>
              <a:rPr sz="3200" b="1" spc="-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non-pregnant  individuals of ages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2 to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49</a:t>
            </a:r>
            <a:r>
              <a:rPr sz="3200" b="1" spc="-1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years</a:t>
            </a:r>
            <a:endParaRPr sz="3200" dirty="0">
              <a:latin typeface="Arial"/>
              <a:cs typeface="Arial"/>
            </a:endParaRPr>
          </a:p>
          <a:p>
            <a:pPr marL="469900" marR="116839" indent="-457200">
              <a:spcBef>
                <a:spcPts val="765"/>
              </a:spcBef>
              <a:buFont typeface="Arial" panose="020B0604020202020204" pitchFamily="34" charset="0"/>
              <a:buChar char="•"/>
            </a:pP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May be preferable in small</a:t>
            </a:r>
            <a:r>
              <a:rPr sz="3200" b="1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children  </a:t>
            </a:r>
            <a:r>
              <a:rPr sz="3200" b="1" spc="-10" dirty="0">
                <a:solidFill>
                  <a:srgbClr val="FFFFFF"/>
                </a:solidFill>
                <a:latin typeface="Arial"/>
                <a:cs typeface="Arial"/>
              </a:rPr>
              <a:t>because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of their fears of</a:t>
            </a:r>
            <a:r>
              <a:rPr sz="3200" b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injection</a:t>
            </a:r>
            <a:endParaRPr sz="3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01206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53"/>
    </mc:Choice>
    <mc:Fallback xmlns="">
      <p:transition spd="slow" advTm="32753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-505326" y="608842"/>
            <a:ext cx="6896534" cy="1308370"/>
          </a:xfrm>
          <a:prstGeom prst="rect">
            <a:avLst/>
          </a:prstGeom>
        </p:spPr>
        <p:txBody>
          <a:bodyPr vert="horz" wrap="square" lIns="0" tIns="198437" rIns="0" bIns="0" rtlCol="0" anchor="ctr">
            <a:spAutoFit/>
          </a:bodyPr>
          <a:lstStyle/>
          <a:p>
            <a:pPr marL="1903730" marR="5080" indent="-1231900">
              <a:lnSpc>
                <a:spcPct val="100000"/>
              </a:lnSpc>
              <a:spcBef>
                <a:spcPts val="95"/>
              </a:spcBef>
            </a:pPr>
            <a:r>
              <a:rPr b="1" spc="-5" dirty="0"/>
              <a:t>Intranasal Influenza </a:t>
            </a:r>
            <a:r>
              <a:rPr b="1" spc="-40" dirty="0"/>
              <a:t>Vaccine  </a:t>
            </a:r>
            <a:r>
              <a:rPr b="1" spc="-5" dirty="0">
                <a:solidFill>
                  <a:srgbClr val="FFFF00"/>
                </a:solidFill>
              </a:rPr>
              <a:t>Contraindications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140368" y="2037348"/>
            <a:ext cx="9067800" cy="40062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marR="1765935" indent="-457200">
              <a:lnSpc>
                <a:spcPct val="12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Children younger than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r>
              <a:rPr sz="2800" b="1" spc="-1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years</a:t>
            </a:r>
            <a:endParaRPr lang="en-US" sz="2800" b="1" spc="-5" dirty="0">
              <a:solidFill>
                <a:srgbClr val="FFFFFF"/>
              </a:solidFill>
              <a:latin typeface="Arial"/>
              <a:cs typeface="Arial"/>
            </a:endParaRPr>
          </a:p>
          <a:p>
            <a:pPr marL="469900" marR="1765935" indent="-457200">
              <a:lnSpc>
                <a:spcPct val="12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Adults 50 years and</a:t>
            </a:r>
            <a:r>
              <a:rPr sz="2800" b="1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older</a:t>
            </a:r>
            <a:endParaRPr lang="en-US" sz="2800" dirty="0">
              <a:latin typeface="Arial"/>
              <a:cs typeface="Arial"/>
            </a:endParaRPr>
          </a:p>
          <a:p>
            <a:pPr marL="469900" marR="1765935" indent="-457200">
              <a:lnSpc>
                <a:spcPct val="12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History of severe allergic reaction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to 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any ingredient of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sz="2800" b="1" spc="-10" dirty="0">
                <a:solidFill>
                  <a:srgbClr val="FFFFFF"/>
                </a:solidFill>
                <a:latin typeface="Arial"/>
                <a:cs typeface="Arial"/>
              </a:rPr>
              <a:t>vaccine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or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to a 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previous dose of any influenza</a:t>
            </a:r>
            <a:r>
              <a:rPr sz="2800" b="1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Arial"/>
                <a:cs typeface="Arial"/>
              </a:rPr>
              <a:t>vaccine</a:t>
            </a:r>
            <a:endParaRPr sz="2800" dirty="0">
              <a:latin typeface="Arial"/>
              <a:cs typeface="Arial"/>
            </a:endParaRPr>
          </a:p>
          <a:p>
            <a:pPr marL="469900" marR="5080" indent="-457200">
              <a:spcBef>
                <a:spcPts val="770"/>
              </a:spcBef>
              <a:buFont typeface="Arial" panose="020B0604020202020204" pitchFamily="34" charset="0"/>
              <a:buChar char="•"/>
            </a:pP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Children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2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years through 17 years old 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who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are receiving aspirin- or</a:t>
            </a:r>
            <a:r>
              <a:rPr sz="2800" b="1"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salicylate-containing</a:t>
            </a:r>
            <a:r>
              <a:rPr sz="28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medications</a:t>
            </a:r>
            <a:endParaRPr sz="2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08458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454"/>
    </mc:Choice>
    <mc:Fallback xmlns="">
      <p:transition spd="slow" advTm="27454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-513347" y="604168"/>
            <a:ext cx="6896534" cy="1308370"/>
          </a:xfrm>
          <a:prstGeom prst="rect">
            <a:avLst/>
          </a:prstGeom>
        </p:spPr>
        <p:txBody>
          <a:bodyPr vert="horz" wrap="square" lIns="0" tIns="198437" rIns="0" bIns="0" rtlCol="0" anchor="ctr">
            <a:spAutoFit/>
          </a:bodyPr>
          <a:lstStyle/>
          <a:p>
            <a:pPr marL="1903730" marR="5080" indent="-1231900">
              <a:lnSpc>
                <a:spcPct val="100000"/>
              </a:lnSpc>
              <a:spcBef>
                <a:spcPts val="95"/>
              </a:spcBef>
            </a:pPr>
            <a:r>
              <a:rPr b="1" spc="-5" dirty="0"/>
              <a:t>Intranasal Influenza </a:t>
            </a:r>
            <a:r>
              <a:rPr b="1" spc="-40" dirty="0"/>
              <a:t>Vaccine  </a:t>
            </a:r>
            <a:r>
              <a:rPr b="1" spc="-5" dirty="0">
                <a:solidFill>
                  <a:srgbClr val="FFFF00"/>
                </a:solidFill>
              </a:rPr>
              <a:t>Contraindications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211555" y="2046626"/>
            <a:ext cx="8900144" cy="4252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69900" marR="34925" indent="-457200">
              <a:spcBef>
                <a:spcPts val="105"/>
              </a:spcBef>
              <a:buFont typeface="Arial" panose="020B0604020202020204" pitchFamily="34" charset="0"/>
              <a:buChar char="•"/>
            </a:pP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Children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2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years through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4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years old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with 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asthma or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a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history of wheezing in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3200" b="1" spc="-1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past  12</a:t>
            </a:r>
            <a:r>
              <a:rPr sz="32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months</a:t>
            </a:r>
            <a:endParaRPr sz="3200" dirty="0">
              <a:latin typeface="Arial"/>
              <a:cs typeface="Arial"/>
            </a:endParaRPr>
          </a:p>
          <a:p>
            <a:pPr marL="469900" marR="1270635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Immunosuppression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from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any</a:t>
            </a:r>
            <a:r>
              <a:rPr sz="3200" b="1" spc="-1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cause  Absent or non-functioning</a:t>
            </a:r>
            <a:r>
              <a:rPr sz="3200" b="1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spleen</a:t>
            </a:r>
            <a:endParaRPr sz="3200" dirty="0">
              <a:latin typeface="Arial"/>
              <a:cs typeface="Arial"/>
            </a:endParaRPr>
          </a:p>
          <a:p>
            <a:pPr marL="469900" marR="5080" indent="-457200">
              <a:spcBef>
                <a:spcPts val="765"/>
              </a:spcBef>
              <a:buFont typeface="Arial" panose="020B0604020202020204" pitchFamily="34" charset="0"/>
              <a:buChar char="•"/>
            </a:pP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Caregivers of </a:t>
            </a:r>
            <a:r>
              <a:rPr sz="3200" b="1" spc="-10" dirty="0">
                <a:solidFill>
                  <a:srgbClr val="FFFFFF"/>
                </a:solidFill>
                <a:latin typeface="Arial"/>
                <a:cs typeface="Arial"/>
              </a:rPr>
              <a:t>severely 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immunocompromised persons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who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require 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a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protected</a:t>
            </a:r>
            <a:r>
              <a:rPr sz="32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environment</a:t>
            </a:r>
            <a:endParaRPr sz="3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77151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146"/>
    </mc:Choice>
    <mc:Fallback xmlns="">
      <p:transition spd="slow" advTm="37146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-509337" y="624221"/>
            <a:ext cx="6896534" cy="1308370"/>
          </a:xfrm>
          <a:prstGeom prst="rect">
            <a:avLst/>
          </a:prstGeom>
        </p:spPr>
        <p:txBody>
          <a:bodyPr vert="horz" wrap="square" lIns="0" tIns="198437" rIns="0" bIns="0" rtlCol="0" anchor="ctr">
            <a:spAutoFit/>
          </a:bodyPr>
          <a:lstStyle/>
          <a:p>
            <a:pPr marL="1903730" marR="5080" indent="-1231900">
              <a:lnSpc>
                <a:spcPct val="100000"/>
              </a:lnSpc>
              <a:spcBef>
                <a:spcPts val="95"/>
              </a:spcBef>
            </a:pPr>
            <a:r>
              <a:rPr b="1" spc="-5" dirty="0"/>
              <a:t>Intranasal Influenza </a:t>
            </a:r>
            <a:r>
              <a:rPr b="1" spc="-40" dirty="0"/>
              <a:t>Vaccine  </a:t>
            </a:r>
            <a:r>
              <a:rPr b="1" spc="-5" dirty="0">
                <a:solidFill>
                  <a:srgbClr val="FFFF00"/>
                </a:solidFill>
              </a:rPr>
              <a:t>Contraindications</a:t>
            </a:r>
          </a:p>
        </p:txBody>
      </p:sp>
      <p:sp>
        <p:nvSpPr>
          <p:cNvPr id="37" name="object 37"/>
          <p:cNvSpPr txBox="1"/>
          <p:nvPr/>
        </p:nvSpPr>
        <p:spPr>
          <a:xfrm>
            <a:off x="212624" y="2008792"/>
            <a:ext cx="8452485" cy="47120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2600" marR="4898390" indent="-457200">
              <a:lnSpc>
                <a:spcPct val="12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Pregnant women</a:t>
            </a:r>
            <a:endParaRPr lang="en-US" sz="2800" b="1" spc="-5" dirty="0">
              <a:solidFill>
                <a:srgbClr val="FFFFFF"/>
              </a:solidFill>
              <a:latin typeface="Arial"/>
              <a:cs typeface="Arial"/>
            </a:endParaRPr>
          </a:p>
          <a:p>
            <a:pPr marL="482600" marR="4898390" indent="-457200">
              <a:lnSpc>
                <a:spcPct val="12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Cochlear</a:t>
            </a:r>
            <a:r>
              <a:rPr sz="2800" b="1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implants</a:t>
            </a:r>
            <a:endParaRPr sz="2800" dirty="0">
              <a:latin typeface="Arial"/>
              <a:cs typeface="Arial"/>
            </a:endParaRPr>
          </a:p>
          <a:p>
            <a:pPr marL="482600" marR="100965" indent="-457200">
              <a:spcBef>
                <a:spcPts val="765"/>
              </a:spcBef>
              <a:buFont typeface="Arial" panose="020B0604020202020204" pitchFamily="34" charset="0"/>
              <a:buChar char="•"/>
            </a:pP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Active leak between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cerebrospinal</a:t>
            </a:r>
            <a:r>
              <a:rPr sz="2800" b="1" spc="-1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fluid  and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mouth, nose, </a:t>
            </a:r>
            <a:r>
              <a:rPr sz="2800" b="1" spc="-50" dirty="0">
                <a:solidFill>
                  <a:srgbClr val="FFFFFF"/>
                </a:solidFill>
                <a:latin typeface="Arial"/>
                <a:cs typeface="Arial"/>
              </a:rPr>
              <a:t>ear,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or other place  within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8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skull</a:t>
            </a:r>
            <a:endParaRPr sz="2800" dirty="0">
              <a:latin typeface="Arial"/>
              <a:cs typeface="Arial"/>
            </a:endParaRPr>
          </a:p>
          <a:p>
            <a:pPr marL="482600" marR="17780" indent="-457200">
              <a:spcBef>
                <a:spcPts val="770"/>
              </a:spcBef>
              <a:buFont typeface="Arial" panose="020B0604020202020204" pitchFamily="34" charset="0"/>
              <a:buChar char="•"/>
            </a:pP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Receipt of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flu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antiviral drugs within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the 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previous 48 hours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for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oseltamivir </a:t>
            </a:r>
            <a:r>
              <a:rPr sz="2800" b="1" spc="-25" dirty="0">
                <a:solidFill>
                  <a:srgbClr val="FFFFFF"/>
                </a:solidFill>
                <a:latin typeface="Arial"/>
                <a:cs typeface="Arial"/>
              </a:rPr>
              <a:t>(Tamiflu</a:t>
            </a:r>
            <a:r>
              <a:rPr sz="2800" b="1" spc="-37" baseline="25132" dirty="0">
                <a:solidFill>
                  <a:srgbClr val="FFFFFF"/>
                </a:solidFill>
                <a:latin typeface="Arial"/>
                <a:cs typeface="Arial"/>
              </a:rPr>
              <a:t>®</a:t>
            </a:r>
            <a:r>
              <a:rPr sz="2800" b="1" spc="-25" dirty="0">
                <a:solidFill>
                  <a:srgbClr val="FFFFFF"/>
                </a:solidFill>
                <a:latin typeface="Arial"/>
                <a:cs typeface="Arial"/>
              </a:rPr>
              <a:t>) 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and zanamivir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(Relenza</a:t>
            </a:r>
            <a:r>
              <a:rPr sz="2800" b="1" baseline="25132" dirty="0">
                <a:solidFill>
                  <a:srgbClr val="FFFFFF"/>
                </a:solidFill>
                <a:latin typeface="Arial"/>
                <a:cs typeface="Arial"/>
              </a:rPr>
              <a:t>®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),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previous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5 </a:t>
            </a:r>
            <a:r>
              <a:rPr sz="2800" b="1" spc="-10" dirty="0">
                <a:solidFill>
                  <a:srgbClr val="FFFFFF"/>
                </a:solidFill>
                <a:latin typeface="Arial"/>
                <a:cs typeface="Arial"/>
              </a:rPr>
              <a:t>days 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for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peramivir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(Rapivab</a:t>
            </a:r>
            <a:r>
              <a:rPr sz="2800" b="1" baseline="25132" dirty="0">
                <a:solidFill>
                  <a:srgbClr val="FFFFFF"/>
                </a:solidFill>
                <a:latin typeface="Arial"/>
                <a:cs typeface="Arial"/>
              </a:rPr>
              <a:t>®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),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and previous 17  days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for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baloxavir</a:t>
            </a:r>
            <a:r>
              <a:rPr sz="28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(Xofluza</a:t>
            </a:r>
            <a:r>
              <a:rPr sz="2800" b="1" baseline="25132" dirty="0">
                <a:solidFill>
                  <a:srgbClr val="FFFFFF"/>
                </a:solidFill>
                <a:latin typeface="Arial"/>
                <a:cs typeface="Arial"/>
              </a:rPr>
              <a:t>®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)</a:t>
            </a:r>
            <a:endParaRPr sz="2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1755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569"/>
    </mc:Choice>
    <mc:Fallback xmlns="">
      <p:transition spd="slow" advTm="25569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-549442" y="611474"/>
            <a:ext cx="6896534" cy="1308370"/>
          </a:xfrm>
          <a:prstGeom prst="rect">
            <a:avLst/>
          </a:prstGeom>
        </p:spPr>
        <p:txBody>
          <a:bodyPr vert="horz" wrap="square" lIns="0" tIns="198437" rIns="0" bIns="0" rtlCol="0" anchor="ctr">
            <a:spAutoFit/>
          </a:bodyPr>
          <a:lstStyle/>
          <a:p>
            <a:pPr marL="2607310" marR="5080" indent="-1935480">
              <a:lnSpc>
                <a:spcPct val="100000"/>
              </a:lnSpc>
              <a:spcBef>
                <a:spcPts val="95"/>
              </a:spcBef>
            </a:pPr>
            <a:r>
              <a:rPr b="1" spc="-5" dirty="0"/>
              <a:t>Intranasal Influenza </a:t>
            </a:r>
            <a:r>
              <a:rPr b="1" spc="-40" dirty="0"/>
              <a:t>Vaccine  </a:t>
            </a:r>
            <a:r>
              <a:rPr b="1" spc="-5" dirty="0">
                <a:solidFill>
                  <a:srgbClr val="FFFF00"/>
                </a:solidFill>
              </a:rPr>
              <a:t>Precautions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96252" y="2029326"/>
            <a:ext cx="8839200" cy="4358244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469900" indent="-457200">
              <a:spcBef>
                <a:spcPts val="865"/>
              </a:spcBef>
              <a:buFont typeface="Arial" panose="020B0604020202020204" pitchFamily="34" charset="0"/>
              <a:buChar char="•"/>
            </a:pP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Asthma in people aged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5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years and</a:t>
            </a:r>
            <a:r>
              <a:rPr sz="3200" b="1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older</a:t>
            </a:r>
            <a:endParaRPr sz="3200" dirty="0">
              <a:latin typeface="Arial"/>
              <a:cs typeface="Arial"/>
            </a:endParaRPr>
          </a:p>
          <a:p>
            <a:pPr marL="469900" marR="29209" indent="-457200">
              <a:spcBef>
                <a:spcPts val="770"/>
              </a:spcBef>
              <a:buFont typeface="Arial" panose="020B0604020202020204" pitchFamily="34" charset="0"/>
              <a:buChar char="•"/>
            </a:pP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Other underlying medical conditions  </a:t>
            </a:r>
            <a:r>
              <a:rPr sz="3200" b="1" spc="-10" dirty="0">
                <a:solidFill>
                  <a:srgbClr val="FFFFFF"/>
                </a:solidFill>
                <a:latin typeface="Arial"/>
                <a:cs typeface="Arial"/>
              </a:rPr>
              <a:t>associated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with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higher risk of serious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flu 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complications</a:t>
            </a:r>
            <a:endParaRPr sz="3200" dirty="0">
              <a:latin typeface="Arial"/>
              <a:cs typeface="Arial"/>
            </a:endParaRPr>
          </a:p>
          <a:p>
            <a:pPr marL="469900" marR="187325" indent="-457200">
              <a:spcBef>
                <a:spcPts val="765"/>
              </a:spcBef>
              <a:buFont typeface="Arial" panose="020B0604020202020204" pitchFamily="34" charset="0"/>
              <a:buChar char="•"/>
            </a:pP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Moderate or severe acute illness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with</a:t>
            </a:r>
            <a:r>
              <a:rPr sz="3200" b="1" spc="-1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or  without</a:t>
            </a:r>
            <a:r>
              <a:rPr sz="3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fever</a:t>
            </a:r>
            <a:endParaRPr sz="3200" dirty="0">
              <a:latin typeface="Arial"/>
              <a:cs typeface="Arial"/>
            </a:endParaRPr>
          </a:p>
          <a:p>
            <a:pPr marL="469900" marR="158115" indent="-457200">
              <a:spcBef>
                <a:spcPts val="770"/>
              </a:spcBef>
              <a:buFont typeface="Arial" panose="020B0604020202020204" pitchFamily="34" charset="0"/>
              <a:buChar char="•"/>
            </a:pP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Guillain-Barré Syndrome within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6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weeks  following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a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previous dose of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flu</a:t>
            </a:r>
            <a:r>
              <a:rPr sz="3200" b="1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Arial"/>
                <a:cs typeface="Arial"/>
              </a:rPr>
              <a:t>vaccine</a:t>
            </a:r>
            <a:endParaRPr sz="3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78348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953"/>
    </mc:Choice>
    <mc:Fallback xmlns="">
      <p:transition spd="slow" advTm="47953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4484" y="976515"/>
            <a:ext cx="2592070" cy="566181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b="1" spc="-10" dirty="0"/>
              <a:t>Ob</a:t>
            </a:r>
            <a:r>
              <a:rPr b="1" dirty="0"/>
              <a:t>j</a:t>
            </a:r>
            <a:r>
              <a:rPr b="1" spc="-10" dirty="0"/>
              <a:t>ec</a:t>
            </a:r>
            <a:r>
              <a:rPr b="1" spc="-5" dirty="0"/>
              <a:t>t</a:t>
            </a:r>
            <a:r>
              <a:rPr b="1" dirty="0"/>
              <a:t>i</a:t>
            </a:r>
            <a:r>
              <a:rPr b="1" spc="-10" dirty="0"/>
              <a:t>ve</a:t>
            </a:r>
            <a:r>
              <a:rPr b="1" spc="-5" dirty="0"/>
              <a:t>s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184484" y="1999422"/>
            <a:ext cx="8686800" cy="45903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9900" marR="595630" indent="-457200"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Understand the transmission, signs, and  </a:t>
            </a:r>
            <a:r>
              <a:rPr sz="2800" b="1" spc="-10" dirty="0">
                <a:solidFill>
                  <a:srgbClr val="FFFFFF"/>
                </a:solidFill>
                <a:latin typeface="Arial"/>
                <a:cs typeface="Arial"/>
              </a:rPr>
              <a:t>symptoms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800" b="1" spc="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influenza</a:t>
            </a:r>
            <a:r>
              <a:rPr lang="en-US" sz="2800" b="1" spc="-5" dirty="0">
                <a:solidFill>
                  <a:srgbClr val="FFFFFF"/>
                </a:solidFill>
                <a:latin typeface="Arial"/>
                <a:cs typeface="Arial"/>
              </a:rPr>
              <a:t> and </a:t>
            </a:r>
            <a:r>
              <a:rPr lang="en-US" sz="2800" b="1" spc="-5" dirty="0" smtClean="0">
                <a:solidFill>
                  <a:srgbClr val="FFFFFF"/>
                </a:solidFill>
                <a:latin typeface="Arial"/>
                <a:cs typeface="Arial"/>
              </a:rPr>
              <a:t>COVID-19</a:t>
            </a:r>
            <a:endParaRPr sz="2800" dirty="0">
              <a:latin typeface="Arial"/>
              <a:cs typeface="Arial"/>
            </a:endParaRPr>
          </a:p>
          <a:p>
            <a:pPr marL="469900" marR="158115" indent="-457200">
              <a:spcBef>
                <a:spcPts val="670"/>
              </a:spcBef>
              <a:buFont typeface="Arial" panose="020B0604020202020204" pitchFamily="34" charset="0"/>
              <a:buChar char="•"/>
            </a:pP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Gain knowledge of the </a:t>
            </a:r>
            <a:r>
              <a:rPr sz="2800" b="1" spc="-10" dirty="0">
                <a:solidFill>
                  <a:srgbClr val="FFFFFF"/>
                </a:solidFill>
                <a:latin typeface="Arial"/>
                <a:cs typeface="Arial"/>
              </a:rPr>
              <a:t>types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of vaccine available and their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respective 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indications, contraindications, and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adverse  effects</a:t>
            </a:r>
            <a:r>
              <a:rPr lang="en-US" sz="28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</a:p>
          <a:p>
            <a:pPr marL="927100" marR="158115" lvl="1" indent="-457200">
              <a:spcBef>
                <a:spcPts val="670"/>
              </a:spcBef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To the degree known at this moment</a:t>
            </a:r>
            <a:endParaRPr sz="2400" dirty="0">
              <a:latin typeface="Arial"/>
              <a:cs typeface="Arial"/>
            </a:endParaRPr>
          </a:p>
          <a:p>
            <a:pPr marL="469900" marR="5080" indent="-457200">
              <a:spcBef>
                <a:spcPts val="675"/>
              </a:spcBef>
              <a:buFont typeface="Arial" panose="020B0604020202020204" pitchFamily="34" charset="0"/>
              <a:buChar char="•"/>
            </a:pP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Understand legal authorization,  requirements, limitations, and liability  protections regarding administration of  immunizations by </a:t>
            </a:r>
            <a:r>
              <a:rPr sz="2800" b="1" spc="-10" dirty="0">
                <a:solidFill>
                  <a:srgbClr val="FFFFFF"/>
                </a:solidFill>
                <a:latin typeface="Arial"/>
                <a:cs typeface="Arial"/>
              </a:rPr>
              <a:t>EMS</a:t>
            </a:r>
            <a:r>
              <a:rPr sz="2800" b="1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providers</a:t>
            </a:r>
            <a:endParaRPr sz="2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08963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527"/>
    </mc:Choice>
    <mc:Fallback xmlns="">
      <p:transition spd="slow" advTm="43527"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753979"/>
            <a:ext cx="6896534" cy="1080938"/>
          </a:xfrm>
        </p:spPr>
        <p:txBody>
          <a:bodyPr/>
          <a:lstStyle/>
          <a:p>
            <a:r>
              <a:rPr lang="en-US" b="1" dirty="0"/>
              <a:t>Adverse Reactions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2173705"/>
            <a:ext cx="6887389" cy="3599316"/>
          </a:xfrm>
        </p:spPr>
        <p:txBody>
          <a:bodyPr>
            <a:normAutofit lnSpcReduction="10000"/>
          </a:bodyPr>
          <a:lstStyle/>
          <a:p>
            <a:pPr marL="12700" marR="5080">
              <a:lnSpc>
                <a:spcPct val="120000"/>
              </a:lnSpc>
              <a:spcBef>
                <a:spcPts val="100"/>
              </a:spcBef>
            </a:pPr>
            <a:r>
              <a:rPr lang="en-US" b="1" spc="-5" dirty="0">
                <a:solidFill>
                  <a:srgbClr val="FFFFFF"/>
                </a:solidFill>
                <a:latin typeface="Arial"/>
                <a:cs typeface="Arial"/>
              </a:rPr>
              <a:t>Runny</a:t>
            </a:r>
            <a:r>
              <a:rPr lang="en-US" b="1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b="1" spc="-5" dirty="0">
                <a:solidFill>
                  <a:srgbClr val="FFFFFF"/>
                </a:solidFill>
                <a:latin typeface="Arial"/>
                <a:cs typeface="Arial"/>
              </a:rPr>
              <a:t>nose  </a:t>
            </a:r>
          </a:p>
          <a:p>
            <a:pPr marL="12700" marR="5080">
              <a:lnSpc>
                <a:spcPct val="120000"/>
              </a:lnSpc>
              <a:spcBef>
                <a:spcPts val="100"/>
              </a:spcBef>
            </a:pPr>
            <a:r>
              <a:rPr lang="en-US" b="1" spc="-5" dirty="0">
                <a:solidFill>
                  <a:srgbClr val="FFFFFF"/>
                </a:solidFill>
                <a:latin typeface="Arial"/>
                <a:cs typeface="Arial"/>
              </a:rPr>
              <a:t>Wheezing  </a:t>
            </a:r>
          </a:p>
          <a:p>
            <a:pPr marL="12700" marR="5080">
              <a:lnSpc>
                <a:spcPct val="120000"/>
              </a:lnSpc>
              <a:spcBef>
                <a:spcPts val="100"/>
              </a:spcBef>
            </a:pPr>
            <a:r>
              <a:rPr lang="en-US" b="1" spc="-5" dirty="0">
                <a:solidFill>
                  <a:srgbClr val="FFFFFF"/>
                </a:solidFill>
                <a:latin typeface="Arial"/>
                <a:cs typeface="Arial"/>
              </a:rPr>
              <a:t>Headache  </a:t>
            </a:r>
          </a:p>
          <a:p>
            <a:pPr marL="12700" marR="5080">
              <a:lnSpc>
                <a:spcPct val="120000"/>
              </a:lnSpc>
              <a:spcBef>
                <a:spcPts val="100"/>
              </a:spcBef>
            </a:pPr>
            <a:r>
              <a:rPr lang="en-US" b="1" spc="-35" dirty="0">
                <a:solidFill>
                  <a:srgbClr val="FFFFFF"/>
                </a:solidFill>
                <a:latin typeface="Arial"/>
                <a:cs typeface="Arial"/>
              </a:rPr>
              <a:t>Vomiting</a:t>
            </a:r>
          </a:p>
          <a:p>
            <a:pPr marL="12700" marR="5080" algn="just">
              <a:lnSpc>
                <a:spcPct val="120000"/>
              </a:lnSpc>
              <a:spcBef>
                <a:spcPts val="100"/>
              </a:spcBef>
            </a:pPr>
            <a:r>
              <a:rPr lang="en-US" b="1" spc="-5" dirty="0">
                <a:solidFill>
                  <a:srgbClr val="FFFFFF"/>
                </a:solidFill>
                <a:latin typeface="Arial"/>
                <a:cs typeface="Arial"/>
              </a:rPr>
              <a:t>Muscle </a:t>
            </a:r>
            <a:r>
              <a:rPr lang="en-US" b="1" spc="-10" dirty="0">
                <a:solidFill>
                  <a:srgbClr val="FFFFFF"/>
                </a:solidFill>
                <a:latin typeface="Arial"/>
                <a:cs typeface="Arial"/>
              </a:rPr>
              <a:t>aches  </a:t>
            </a:r>
          </a:p>
          <a:p>
            <a:pPr marL="12700" marR="5080" algn="just">
              <a:lnSpc>
                <a:spcPct val="120000"/>
              </a:lnSpc>
              <a:spcBef>
                <a:spcPts val="100"/>
              </a:spcBef>
            </a:pPr>
            <a:r>
              <a:rPr lang="en-US" b="1" spc="-10" dirty="0">
                <a:solidFill>
                  <a:srgbClr val="FFFFFF"/>
                </a:solidFill>
                <a:latin typeface="Arial"/>
                <a:cs typeface="Arial"/>
              </a:rPr>
              <a:t>Fever </a:t>
            </a:r>
            <a:r>
              <a:rPr lang="en-US" b="1" spc="-5" dirty="0">
                <a:solidFill>
                  <a:srgbClr val="FFFFFF"/>
                </a:solidFill>
                <a:latin typeface="Arial"/>
                <a:cs typeface="Arial"/>
              </a:rPr>
              <a:t>(low</a:t>
            </a:r>
            <a:r>
              <a:rPr lang="en-US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b="1" spc="-5" dirty="0">
                <a:solidFill>
                  <a:srgbClr val="FFFFFF"/>
                </a:solidFill>
                <a:latin typeface="Arial"/>
                <a:cs typeface="Arial"/>
              </a:rPr>
              <a:t>grade)</a:t>
            </a:r>
            <a:endParaRPr lang="en-US" dirty="0">
              <a:latin typeface="Arial"/>
              <a:cs typeface="Arial"/>
            </a:endParaRPr>
          </a:p>
          <a:p>
            <a:pPr marL="12700" marR="545465" algn="just">
              <a:lnSpc>
                <a:spcPct val="110000"/>
              </a:lnSpc>
              <a:spcBef>
                <a:spcPts val="380"/>
              </a:spcBef>
            </a:pPr>
            <a:r>
              <a:rPr lang="en-US" b="1" dirty="0">
                <a:solidFill>
                  <a:srgbClr val="FFFFFF"/>
                </a:solidFill>
                <a:latin typeface="Arial"/>
                <a:cs typeface="Arial"/>
              </a:rPr>
              <a:t>Sore </a:t>
            </a:r>
            <a:r>
              <a:rPr lang="en-US" b="1" spc="-5" dirty="0">
                <a:solidFill>
                  <a:srgbClr val="FFFFFF"/>
                </a:solidFill>
                <a:latin typeface="Arial"/>
                <a:cs typeface="Arial"/>
              </a:rPr>
              <a:t>throat </a:t>
            </a:r>
            <a:r>
              <a:rPr lang="en-US" b="1" dirty="0">
                <a:solidFill>
                  <a:srgbClr val="FFFFFF"/>
                </a:solidFill>
                <a:latin typeface="Arial"/>
                <a:cs typeface="Arial"/>
              </a:rPr>
              <a:t>(in </a:t>
            </a:r>
            <a:r>
              <a:rPr lang="en-US" b="1" spc="-5" dirty="0">
                <a:solidFill>
                  <a:srgbClr val="FFFFFF"/>
                </a:solidFill>
                <a:latin typeface="Arial"/>
                <a:cs typeface="Arial"/>
              </a:rPr>
              <a:t>older</a:t>
            </a:r>
            <a:r>
              <a:rPr lang="en-US" b="1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b="1" spc="-5" dirty="0">
                <a:solidFill>
                  <a:srgbClr val="FFFFFF"/>
                </a:solidFill>
                <a:latin typeface="Arial"/>
                <a:cs typeface="Arial"/>
              </a:rPr>
              <a:t>children)  </a:t>
            </a:r>
          </a:p>
          <a:p>
            <a:pPr marL="12700" marR="545465" algn="just">
              <a:lnSpc>
                <a:spcPct val="110000"/>
              </a:lnSpc>
              <a:spcBef>
                <a:spcPts val="380"/>
              </a:spcBef>
            </a:pPr>
            <a:r>
              <a:rPr lang="en-US" b="1" spc="-5" dirty="0">
                <a:solidFill>
                  <a:srgbClr val="FFFFFF"/>
                </a:solidFill>
                <a:latin typeface="Arial"/>
                <a:cs typeface="Arial"/>
              </a:rPr>
              <a:t>Cough</a:t>
            </a:r>
            <a:endParaRPr 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57227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859"/>
    </mc:Choice>
    <mc:Fallback xmlns="">
      <p:transition spd="slow" advTm="25859"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977739"/>
            <a:ext cx="8401050" cy="513715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-5" dirty="0"/>
              <a:t>Intranasal Influenza </a:t>
            </a:r>
            <a:r>
              <a:rPr sz="3200" b="1" spc="-35" dirty="0"/>
              <a:t>Vaccine</a:t>
            </a:r>
            <a:r>
              <a:rPr sz="3200" b="1" spc="-175" dirty="0"/>
              <a:t> </a:t>
            </a:r>
            <a:r>
              <a:rPr sz="3200" b="1" spc="-5" dirty="0"/>
              <a:t>Administration</a:t>
            </a:r>
            <a:endParaRPr sz="3200" b="1" dirty="0"/>
          </a:p>
        </p:txBody>
      </p:sp>
      <p:sp>
        <p:nvSpPr>
          <p:cNvPr id="3" name="object 3"/>
          <p:cNvSpPr/>
          <p:nvPr/>
        </p:nvSpPr>
        <p:spPr>
          <a:xfrm>
            <a:off x="2181727" y="2128307"/>
            <a:ext cx="7318824" cy="417089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77015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960"/>
    </mc:Choice>
    <mc:Fallback xmlns="">
      <p:transition spd="slow" advTm="43960"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6358" y="1041052"/>
            <a:ext cx="3716654" cy="566181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b="1" spc="-10" dirty="0"/>
              <a:t>Documentation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00527" y="1968341"/>
            <a:ext cx="8839200" cy="47372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spcBef>
                <a:spcPts val="95"/>
              </a:spcBef>
            </a:pP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All 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vaccines administered should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be fully 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documented 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in the patient’s 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permanent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medical 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record  </a:t>
            </a:r>
            <a:endParaRPr lang="en-US" sz="2400" b="1" dirty="0">
              <a:solidFill>
                <a:srgbClr val="FFFFFF"/>
              </a:solidFill>
              <a:latin typeface="Arial"/>
              <a:cs typeface="Arial"/>
            </a:endParaRPr>
          </a:p>
          <a:p>
            <a:pPr marL="12700" marR="5080">
              <a:spcBef>
                <a:spcPts val="95"/>
              </a:spcBef>
            </a:pP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Documentation 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should</a:t>
            </a:r>
            <a:r>
              <a:rPr sz="2400" b="1" spc="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include:</a:t>
            </a:r>
            <a:endParaRPr sz="2400" b="1" dirty="0">
              <a:latin typeface="Arial"/>
              <a:cs typeface="Arial"/>
            </a:endParaRPr>
          </a:p>
          <a:p>
            <a:pPr marL="413384" indent="-287020">
              <a:spcBef>
                <a:spcPts val="305"/>
              </a:spcBef>
              <a:buChar char="–"/>
              <a:tabLst>
                <a:tab pos="414020" algn="l"/>
              </a:tabLst>
            </a:pP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1. Date of administration</a:t>
            </a:r>
            <a:endParaRPr sz="2000" b="1" dirty="0">
              <a:latin typeface="Arial"/>
              <a:cs typeface="Arial"/>
            </a:endParaRPr>
          </a:p>
          <a:p>
            <a:pPr marL="413384" indent="-287020">
              <a:spcBef>
                <a:spcPts val="285"/>
              </a:spcBef>
              <a:buChar char="–"/>
              <a:tabLst>
                <a:tab pos="414020" algn="l"/>
              </a:tabLst>
            </a:pP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2. Name or common abbreviation of</a:t>
            </a:r>
            <a:r>
              <a:rPr sz="2000" b="1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vaccine</a:t>
            </a:r>
            <a:endParaRPr sz="2000" b="1" dirty="0">
              <a:latin typeface="Arial"/>
              <a:cs typeface="Arial"/>
            </a:endParaRPr>
          </a:p>
          <a:p>
            <a:pPr marL="413384" indent="-287020">
              <a:spcBef>
                <a:spcPts val="290"/>
              </a:spcBef>
              <a:buChar char="–"/>
              <a:tabLst>
                <a:tab pos="414020" algn="l"/>
              </a:tabLst>
            </a:pP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3. </a:t>
            </a:r>
            <a:r>
              <a:rPr sz="2000" b="1" spc="-30" dirty="0">
                <a:solidFill>
                  <a:srgbClr val="FFFFFF"/>
                </a:solidFill>
                <a:latin typeface="Arial"/>
                <a:cs typeface="Arial"/>
              </a:rPr>
              <a:t>Vaccine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lot</a:t>
            </a:r>
            <a:r>
              <a:rPr sz="2000" b="1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number</a:t>
            </a:r>
            <a:endParaRPr sz="2000" b="1" dirty="0">
              <a:latin typeface="Arial"/>
              <a:cs typeface="Arial"/>
            </a:endParaRPr>
          </a:p>
          <a:p>
            <a:pPr marL="413384" indent="-287020">
              <a:spcBef>
                <a:spcPts val="285"/>
              </a:spcBef>
              <a:buChar char="–"/>
              <a:tabLst>
                <a:tab pos="414020" algn="l"/>
              </a:tabLst>
            </a:pP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4. </a:t>
            </a:r>
            <a:r>
              <a:rPr sz="2000" b="1" spc="-30" dirty="0">
                <a:solidFill>
                  <a:srgbClr val="FFFFFF"/>
                </a:solidFill>
                <a:latin typeface="Arial"/>
                <a:cs typeface="Arial"/>
              </a:rPr>
              <a:t>Vaccine</a:t>
            </a:r>
            <a:r>
              <a:rPr sz="2000" b="1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manufacturer</a:t>
            </a:r>
            <a:endParaRPr sz="2000" b="1" dirty="0">
              <a:latin typeface="Arial"/>
              <a:cs typeface="Arial"/>
            </a:endParaRPr>
          </a:p>
          <a:p>
            <a:pPr marL="413384" indent="-287020">
              <a:spcBef>
                <a:spcPts val="290"/>
              </a:spcBef>
              <a:buChar char="–"/>
              <a:tabLst>
                <a:tab pos="414020" algn="l"/>
              </a:tabLst>
            </a:pP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5. Administration</a:t>
            </a:r>
            <a:r>
              <a:rPr sz="2000" b="1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site</a:t>
            </a:r>
            <a:r>
              <a:rPr lang="en-US" sz="2000" b="1" spc="-5" dirty="0">
                <a:solidFill>
                  <a:srgbClr val="FFFFFF"/>
                </a:solidFill>
                <a:latin typeface="Arial"/>
                <a:cs typeface="Arial"/>
              </a:rPr>
              <a:t>, route, and dosage</a:t>
            </a:r>
            <a:endParaRPr sz="2000" b="1" dirty="0">
              <a:latin typeface="Arial"/>
              <a:cs typeface="Arial"/>
            </a:endParaRPr>
          </a:p>
          <a:p>
            <a:pPr marL="413384" marR="94615" indent="-287020">
              <a:lnSpc>
                <a:spcPts val="2590"/>
              </a:lnSpc>
              <a:spcBef>
                <a:spcPts val="615"/>
              </a:spcBef>
              <a:buChar char="–"/>
              <a:tabLst>
                <a:tab pos="414020" algn="l"/>
              </a:tabLst>
            </a:pP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6. Any vaccine information statements </a:t>
            </a:r>
            <a:r>
              <a:rPr lang="en-US" sz="2000" b="1" spc="-5" dirty="0">
                <a:solidFill>
                  <a:srgbClr val="FFFFFF"/>
                </a:solidFill>
                <a:latin typeface="Arial"/>
                <a:cs typeface="Arial"/>
              </a:rPr>
              <a:t>(or equivalent for EUA vaccines)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utilized by the public  health</a:t>
            </a:r>
            <a:r>
              <a:rPr sz="20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agency</a:t>
            </a:r>
            <a:r>
              <a:rPr lang="en-US" sz="2000" b="1" spc="-5" dirty="0">
                <a:solidFill>
                  <a:srgbClr val="FFFFFF"/>
                </a:solidFill>
                <a:latin typeface="Arial"/>
                <a:cs typeface="Arial"/>
              </a:rPr>
              <a:t>, with edition date </a:t>
            </a:r>
            <a:endParaRPr sz="2000" b="1" dirty="0">
              <a:latin typeface="Arial"/>
              <a:cs typeface="Arial"/>
            </a:endParaRPr>
          </a:p>
          <a:p>
            <a:pPr marL="413384" marR="605155" indent="-287020">
              <a:lnSpc>
                <a:spcPts val="2590"/>
              </a:lnSpc>
              <a:spcBef>
                <a:spcPts val="580"/>
              </a:spcBef>
              <a:buChar char="–"/>
              <a:tabLst>
                <a:tab pos="414020" algn="l"/>
              </a:tabLst>
            </a:pP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7. Name and address of public health 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agency’s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vaccine  administrator who is responsible for the storage of the  records</a:t>
            </a:r>
            <a:endParaRPr lang="en-US" sz="2000" b="1" spc="-5" dirty="0">
              <a:solidFill>
                <a:srgbClr val="FFFFFF"/>
              </a:solidFill>
              <a:latin typeface="Arial"/>
              <a:cs typeface="Arial"/>
            </a:endParaRPr>
          </a:p>
          <a:p>
            <a:pPr marL="413384" marR="605155" indent="-287020">
              <a:lnSpc>
                <a:spcPts val="2590"/>
              </a:lnSpc>
              <a:spcBef>
                <a:spcPts val="580"/>
              </a:spcBef>
              <a:buChar char="–"/>
              <a:tabLst>
                <a:tab pos="414020" algn="l"/>
              </a:tabLst>
            </a:pPr>
            <a:r>
              <a:rPr lang="en-US" sz="2000" b="1" spc="-5" dirty="0">
                <a:solidFill>
                  <a:srgbClr val="FFFFFF"/>
                </a:solidFill>
                <a:latin typeface="Arial"/>
                <a:cs typeface="Arial"/>
              </a:rPr>
              <a:t>8. Name and title of person who administered the vaccine</a:t>
            </a:r>
            <a:endParaRPr sz="2000" b="1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13323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482"/>
    </mc:Choice>
    <mc:Fallback xmlns="">
      <p:transition spd="slow" advTm="40482"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6306" y="902424"/>
            <a:ext cx="4093845" cy="696595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b="1" spc="-5" dirty="0"/>
              <a:t>Documentation</a:t>
            </a:r>
            <a:endParaRPr sz="4400" b="1" dirty="0"/>
          </a:p>
        </p:txBody>
      </p:sp>
      <p:sp>
        <p:nvSpPr>
          <p:cNvPr id="7" name="object 7"/>
          <p:cNvSpPr txBox="1"/>
          <p:nvPr/>
        </p:nvSpPr>
        <p:spPr>
          <a:xfrm>
            <a:off x="116306" y="1993233"/>
            <a:ext cx="9133002" cy="452752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69900" marR="318770" indent="-457200">
              <a:spcBef>
                <a:spcPts val="105"/>
              </a:spcBef>
              <a:buFont typeface="Arial" panose="020B0604020202020204" pitchFamily="34" charset="0"/>
              <a:buChar char="•"/>
            </a:pP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The patient interview and screening  process, including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acquisition of  informed consent,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to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receive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800" b="1"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influenza  vaccination is determined by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sz="2800" b="1" spc="-10" dirty="0">
                <a:solidFill>
                  <a:srgbClr val="FFFFFF"/>
                </a:solidFill>
                <a:latin typeface="Arial"/>
                <a:cs typeface="Arial"/>
              </a:rPr>
              <a:t>local 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public health</a:t>
            </a:r>
            <a:r>
              <a:rPr sz="28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authorities</a:t>
            </a:r>
            <a:endParaRPr sz="2800" dirty="0">
              <a:latin typeface="Arial"/>
              <a:cs typeface="Arial"/>
            </a:endParaRPr>
          </a:p>
          <a:p>
            <a:pPr marL="469900" marR="432434" indent="-457200" algn="just">
              <a:spcBef>
                <a:spcPts val="765"/>
              </a:spcBef>
              <a:buFont typeface="Arial" panose="020B0604020202020204" pitchFamily="34" charset="0"/>
              <a:buChar char="•"/>
            </a:pP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All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patient allergies, including allergies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to 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medications and foods, must be obtained  and</a:t>
            </a:r>
            <a:r>
              <a:rPr sz="28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documented</a:t>
            </a:r>
            <a:endParaRPr sz="2800" dirty="0">
              <a:latin typeface="Arial"/>
              <a:cs typeface="Arial"/>
            </a:endParaRPr>
          </a:p>
          <a:p>
            <a:pPr marL="469900" marR="5080" indent="-457200">
              <a:spcBef>
                <a:spcPts val="770"/>
              </a:spcBef>
              <a:buFont typeface="Arial" panose="020B0604020202020204" pitchFamily="34" charset="0"/>
              <a:buChar char="•"/>
            </a:pP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Influenza </a:t>
            </a:r>
            <a:r>
              <a:rPr sz="2800" b="1" spc="-10" dirty="0">
                <a:solidFill>
                  <a:srgbClr val="FFFFFF"/>
                </a:solidFill>
                <a:latin typeface="Arial"/>
                <a:cs typeface="Arial"/>
              </a:rPr>
              <a:t>vaccine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is </a:t>
            </a:r>
            <a:r>
              <a:rPr lang="en-US" sz="2800" b="1" spc="-5" dirty="0">
                <a:solidFill>
                  <a:srgbClr val="FFFFFF"/>
                </a:solidFill>
                <a:latin typeface="Arial"/>
                <a:cs typeface="Arial"/>
              </a:rPr>
              <a:t>relatively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contraindicated in  patients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who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are allergic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to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eggs or </a:t>
            </a:r>
            <a:r>
              <a:rPr sz="2800" b="1" spc="-10" dirty="0">
                <a:solidFill>
                  <a:srgbClr val="FFFFFF"/>
                </a:solidFill>
                <a:latin typeface="Arial"/>
                <a:cs typeface="Arial"/>
              </a:rPr>
              <a:t>chicken 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protein</a:t>
            </a:r>
            <a:endParaRPr sz="2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21745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707"/>
    </mc:Choice>
    <mc:Fallback xmlns="">
      <p:transition spd="slow" advTm="28707"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6505" y="955922"/>
            <a:ext cx="4093845" cy="696595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1" spc="-5" dirty="0"/>
              <a:t>Documentation</a:t>
            </a:r>
            <a:endParaRPr sz="4400" b="1" dirty="0"/>
          </a:p>
        </p:txBody>
      </p:sp>
      <p:sp>
        <p:nvSpPr>
          <p:cNvPr id="5" name="object 5"/>
          <p:cNvSpPr txBox="1">
            <a:spLocks noGrp="1"/>
          </p:cNvSpPr>
          <p:nvPr>
            <p:ph idx="1"/>
          </p:nvPr>
        </p:nvSpPr>
        <p:spPr>
          <a:xfrm>
            <a:off x="146505" y="2013285"/>
            <a:ext cx="6887389" cy="2774631"/>
          </a:xfrm>
          <a:prstGeom prst="rect">
            <a:avLst/>
          </a:prstGeom>
        </p:spPr>
        <p:txBody>
          <a:bodyPr vert="horz" wrap="square" lIns="0" tIns="85877" rIns="0" bIns="0" rtlCol="0">
            <a:spAutoFit/>
          </a:bodyPr>
          <a:lstStyle/>
          <a:p>
            <a:pPr marL="50800" marR="77470">
              <a:lnSpc>
                <a:spcPct val="100000"/>
              </a:lnSpc>
              <a:spcBef>
                <a:spcPts val="105"/>
              </a:spcBef>
            </a:pPr>
            <a:r>
              <a:rPr b="1" spc="-5" dirty="0"/>
              <a:t>Facilities that administer </a:t>
            </a:r>
            <a:r>
              <a:rPr b="1" spc="-10" dirty="0"/>
              <a:t>vaccines </a:t>
            </a:r>
            <a:r>
              <a:rPr b="1" spc="-5" dirty="0"/>
              <a:t>are  encouraged </a:t>
            </a:r>
            <a:r>
              <a:rPr b="1" dirty="0"/>
              <a:t>to </a:t>
            </a:r>
            <a:r>
              <a:rPr b="1" spc="-5" dirty="0"/>
              <a:t>participate in state or</a:t>
            </a:r>
            <a:r>
              <a:rPr b="1" spc="-114" dirty="0"/>
              <a:t> </a:t>
            </a:r>
            <a:r>
              <a:rPr b="1" spc="-10" dirty="0"/>
              <a:t>local  </a:t>
            </a:r>
            <a:r>
              <a:rPr b="1" spc="-5" dirty="0"/>
              <a:t>immunization information</a:t>
            </a:r>
            <a:r>
              <a:rPr b="1" spc="-70" dirty="0"/>
              <a:t> </a:t>
            </a:r>
            <a:r>
              <a:rPr b="1" spc="-5" dirty="0"/>
              <a:t>systems</a:t>
            </a:r>
          </a:p>
          <a:p>
            <a:pPr marL="50800" marR="5080">
              <a:lnSpc>
                <a:spcPct val="100000"/>
              </a:lnSpc>
              <a:spcBef>
                <a:spcPts val="765"/>
              </a:spcBef>
            </a:pPr>
            <a:r>
              <a:rPr b="1" spc="-5" dirty="0"/>
              <a:t>The patient or parent should be provided  </a:t>
            </a:r>
            <a:r>
              <a:rPr b="1" dirty="0"/>
              <a:t>with </a:t>
            </a:r>
            <a:r>
              <a:rPr b="1" spc="-5" dirty="0"/>
              <a:t>an immunization record that</a:t>
            </a:r>
            <a:r>
              <a:rPr b="1" spc="-100" dirty="0"/>
              <a:t> </a:t>
            </a:r>
            <a:r>
              <a:rPr b="1" spc="-5" dirty="0"/>
              <a:t>includes  </a:t>
            </a:r>
            <a:r>
              <a:rPr b="1" dirty="0"/>
              <a:t>the </a:t>
            </a:r>
            <a:r>
              <a:rPr b="1" spc="-10" dirty="0"/>
              <a:t>vaccines </a:t>
            </a:r>
            <a:r>
              <a:rPr b="1" spc="-5" dirty="0"/>
              <a:t>administered </a:t>
            </a:r>
            <a:r>
              <a:rPr b="1" dirty="0"/>
              <a:t>with </a:t>
            </a:r>
            <a:r>
              <a:rPr b="1" spc="-5" dirty="0"/>
              <a:t>dates of  administration</a:t>
            </a:r>
          </a:p>
        </p:txBody>
      </p:sp>
    </p:spTree>
    <p:extLst>
      <p:ext uri="{BB962C8B-B14F-4D97-AF65-F5344CB8AC3E}">
        <p14:creationId xmlns:p14="http://schemas.microsoft.com/office/powerpoint/2010/main" val="1243981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174"/>
    </mc:Choice>
    <mc:Fallback xmlns="">
      <p:transition spd="slow" advTm="17174"/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-1034716" y="1047019"/>
            <a:ext cx="11109158" cy="566181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/>
          <a:p>
            <a:pPr marL="2181225" marR="5080" indent="-998219">
              <a:lnSpc>
                <a:spcPct val="100000"/>
              </a:lnSpc>
              <a:spcBef>
                <a:spcPts val="95"/>
              </a:spcBef>
            </a:pPr>
            <a:r>
              <a:rPr b="1" spc="-25" dirty="0"/>
              <a:t>Vaccination </a:t>
            </a:r>
            <a:r>
              <a:rPr b="1" spc="-5" dirty="0"/>
              <a:t>Information  Statement</a:t>
            </a:r>
            <a:r>
              <a:rPr b="1" spc="30" dirty="0"/>
              <a:t> </a:t>
            </a:r>
            <a:r>
              <a:rPr b="1" spc="-5" dirty="0"/>
              <a:t>(VIS)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62163" y="2005264"/>
            <a:ext cx="8915400" cy="45005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9900" marR="43180" indent="-457200"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If </a:t>
            </a:r>
            <a:r>
              <a:rPr sz="2800" b="1" spc="-15" dirty="0">
                <a:solidFill>
                  <a:srgbClr val="FFFFFF"/>
                </a:solidFill>
                <a:latin typeface="Arial"/>
                <a:cs typeface="Arial"/>
              </a:rPr>
              <a:t>your </a:t>
            </a:r>
            <a:r>
              <a:rPr sz="2800" b="1" spc="-10" dirty="0">
                <a:solidFill>
                  <a:srgbClr val="FFFFFF"/>
                </a:solidFill>
                <a:latin typeface="Arial"/>
                <a:cs typeface="Arial"/>
              </a:rPr>
              <a:t>LHD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elects to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utilize a VIS as part of their  documentation process, provide a current VIS 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to each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individual or legal</a:t>
            </a:r>
            <a:r>
              <a:rPr sz="2800" b="1" spc="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guardian</a:t>
            </a:r>
            <a:endParaRPr sz="2800" dirty="0">
              <a:latin typeface="Arial"/>
              <a:cs typeface="Arial"/>
            </a:endParaRPr>
          </a:p>
          <a:p>
            <a:pPr marL="469900" marR="5080" indent="-457200">
              <a:spcBef>
                <a:spcPts val="670"/>
              </a:spcBef>
              <a:buFont typeface="Arial" panose="020B0604020202020204" pitchFamily="34" charset="0"/>
              <a:buChar char="•"/>
            </a:pP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After the VIS is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read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by and/or reviewed with the  individual or guardian, answer any and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all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of  their questions </a:t>
            </a:r>
            <a:r>
              <a:rPr sz="2800" b="1" spc="-5" dirty="0">
                <a:solidFill>
                  <a:srgbClr val="FFFF00"/>
                </a:solidFill>
                <a:latin typeface="Arial"/>
                <a:cs typeface="Arial"/>
              </a:rPr>
              <a:t>before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vaccine</a:t>
            </a:r>
            <a:r>
              <a:rPr sz="2800" b="1" spc="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administration</a:t>
            </a:r>
            <a:endParaRPr sz="2800" dirty="0">
              <a:latin typeface="Arial"/>
              <a:cs typeface="Arial"/>
            </a:endParaRPr>
          </a:p>
          <a:p>
            <a:pPr marL="469900" marR="125730" indent="-457200">
              <a:spcBef>
                <a:spcPts val="675"/>
              </a:spcBef>
              <a:buFont typeface="Arial" panose="020B0604020202020204" pitchFamily="34" charset="0"/>
              <a:buChar char="•"/>
              <a:tabLst>
                <a:tab pos="4441825" algn="l"/>
              </a:tabLst>
            </a:pP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If the </a:t>
            </a:r>
            <a:r>
              <a:rPr sz="2800" b="1" spc="-10" dirty="0">
                <a:solidFill>
                  <a:srgbClr val="FFFFFF"/>
                </a:solidFill>
                <a:latin typeface="Arial"/>
                <a:cs typeface="Arial"/>
              </a:rPr>
              <a:t>LHD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provides them, give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an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immunization 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record card to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the vaccine recipient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to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provide  them with a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record</a:t>
            </a:r>
            <a:r>
              <a:rPr sz="2800" b="1" spc="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800" b="1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lang="en-US" sz="28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vaccination  administration</a:t>
            </a:r>
            <a:endParaRPr sz="2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0221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1610"/>
    </mc:Choice>
    <mc:Fallback xmlns="">
      <p:transition spd="slow" advTm="61610"/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8CD0774-ADBB-4BD9-AB6F-3EDCE216F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32" y="825418"/>
            <a:ext cx="9613861" cy="1080938"/>
          </a:xfrm>
        </p:spPr>
        <p:txBody>
          <a:bodyPr/>
          <a:lstStyle/>
          <a:p>
            <a:r>
              <a:rPr lang="en-US" b="1" dirty="0"/>
              <a:t>Emergency Use Authorization (EUA)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44B573B-47ED-42CE-A9AE-E83A729330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390" y="2168431"/>
            <a:ext cx="8153400" cy="4140127"/>
          </a:xfrm>
        </p:spPr>
        <p:txBody>
          <a:bodyPr>
            <a:normAutofit fontScale="92500"/>
          </a:bodyPr>
          <a:lstStyle/>
          <a:p>
            <a:r>
              <a:rPr lang="en-US" b="1" dirty="0"/>
              <a:t>EUA means that a COVID-19 vaccine has been authorized for use. The scope of authorized use is specified in the EUA Fact Sheet for Healthcare Providers (similar to a package insert for licensed vaccines)</a:t>
            </a:r>
            <a:br>
              <a:rPr lang="en-US" b="1" dirty="0"/>
            </a:br>
            <a:endParaRPr lang="en-US" b="1" dirty="0"/>
          </a:p>
          <a:p>
            <a:r>
              <a:rPr lang="en-US" b="1" dirty="0"/>
              <a:t>For healthcare providers, conditions of use require: </a:t>
            </a:r>
          </a:p>
          <a:p>
            <a:pPr lvl="1"/>
            <a:r>
              <a:rPr lang="en-US" b="1" dirty="0"/>
              <a:t>Providing the recipient/caregiver the Fact Sheet for Recipients (similar to a vaccine information statement [VIS] for licensed vaccines), which communicates vaccine benefits and risks to the recipient, via hard copy or electronic means </a:t>
            </a:r>
          </a:p>
          <a:p>
            <a:pPr lvl="1"/>
            <a:r>
              <a:rPr lang="en-US" b="1" dirty="0"/>
              <a:t>Reporting vaccine administration data to CDC </a:t>
            </a:r>
          </a:p>
          <a:p>
            <a:pPr lvl="1"/>
            <a:r>
              <a:rPr lang="en-US" b="1" dirty="0"/>
              <a:t>Reporting vaccine administration errors and specified adverse events to VAERS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7592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5338"/>
    </mc:Choice>
    <mc:Fallback xmlns="">
      <p:transition spd="slow" advTm="105338"/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A33B20-61B8-4E2C-9502-A055E43F9C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69" y="906379"/>
            <a:ext cx="7467600" cy="1080938"/>
          </a:xfrm>
        </p:spPr>
        <p:txBody>
          <a:bodyPr>
            <a:noAutofit/>
          </a:bodyPr>
          <a:lstStyle/>
          <a:p>
            <a:r>
              <a:rPr lang="en-US" b="1" dirty="0"/>
              <a:t>Reporting to the Vaccine Adverse Event Reporting System (VAERS)</a:t>
            </a:r>
            <a:r>
              <a:rPr lang="en-US" sz="2800" dirty="0"/>
              <a:t/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3248F3-A15A-4AAE-AF54-8F0D0E5FD9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69" y="2096242"/>
            <a:ext cx="7848600" cy="4216327"/>
          </a:xfrm>
        </p:spPr>
        <p:txBody>
          <a:bodyPr>
            <a:normAutofit fontScale="85000" lnSpcReduction="10000"/>
          </a:bodyPr>
          <a:lstStyle/>
          <a:p>
            <a:r>
              <a:rPr lang="en-US" b="1" dirty="0"/>
              <a:t>Healthcare providers are required to report the following to VAERS:</a:t>
            </a:r>
          </a:p>
          <a:p>
            <a:pPr lvl="1"/>
            <a:r>
              <a:rPr lang="en-US" b="1" dirty="0"/>
              <a:t>Vaccine administration errors (whether associated with an adverse event [AE] or not)</a:t>
            </a:r>
          </a:p>
          <a:p>
            <a:pPr lvl="1"/>
            <a:r>
              <a:rPr lang="en-US" b="1" u="sng" dirty="0">
                <a:hlinkClick r:id="rId2"/>
              </a:rPr>
              <a:t>Serious AEs</a:t>
            </a:r>
            <a:r>
              <a:rPr lang="en-US" b="1" dirty="0"/>
              <a:t> (irrespective of attribution to vaccination)</a:t>
            </a:r>
          </a:p>
          <a:p>
            <a:pPr lvl="1"/>
            <a:r>
              <a:rPr lang="en-US" b="1" dirty="0"/>
              <a:t>Multisystem inflammatory syndrome (MIS) in children (if vaccine is authorized for use in children) or adults</a:t>
            </a:r>
          </a:p>
          <a:p>
            <a:pPr lvl="1"/>
            <a:r>
              <a:rPr lang="en-US" b="1" dirty="0"/>
              <a:t>Cases of COVID-19 that result in hospitalization or death after the recipient has received COVID-19 vaccine</a:t>
            </a:r>
          </a:p>
          <a:p>
            <a:pPr lvl="1"/>
            <a:r>
              <a:rPr lang="en-US" b="1" dirty="0"/>
              <a:t>Healthcare providers are also encouraged to report any clinically significant AEs that occur after vaccine administration</a:t>
            </a:r>
          </a:p>
          <a:p>
            <a:pPr lvl="1"/>
            <a:r>
              <a:rPr lang="en-US" b="1" dirty="0"/>
              <a:t>Adverse events should be reported even if the cause of the AE is uncertain</a:t>
            </a:r>
          </a:p>
          <a:p>
            <a:pPr lvl="1"/>
            <a:r>
              <a:rPr lang="en-US" b="1" dirty="0"/>
              <a:t>Healthcare providers should report any additional AEs and adhere to any revised safety reporting requirements per the FDA conditions of authorized vaccine use posted on </a:t>
            </a:r>
            <a:r>
              <a:rPr lang="en-US" b="1" u="sng" dirty="0">
                <a:hlinkClick r:id="rId3"/>
              </a:rPr>
              <a:t>FDA’s website</a:t>
            </a:r>
            <a:r>
              <a:rPr lang="en-US" b="1" dirty="0"/>
              <a:t> throughout the duration of the EUA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9455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5077"/>
    </mc:Choice>
    <mc:Fallback xmlns="">
      <p:transition spd="slow" advTm="105077"/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55E73A-E882-4380-94D7-6CBE3D1CA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05" y="873544"/>
            <a:ext cx="9613861" cy="1080938"/>
          </a:xfrm>
        </p:spPr>
        <p:txBody>
          <a:bodyPr>
            <a:normAutofit/>
          </a:bodyPr>
          <a:lstStyle/>
          <a:p>
            <a:r>
              <a:rPr lang="en-US" b="1" dirty="0">
                <a:latin typeface="Merriweather"/>
              </a:rPr>
              <a:t>EUA Fact Sheet for </a:t>
            </a:r>
            <a:r>
              <a:rPr lang="en-US" b="1" u="sng" dirty="0">
                <a:latin typeface="Merriweather"/>
              </a:rPr>
              <a:t>Healthcare Providers</a:t>
            </a:r>
            <a:r>
              <a:rPr lang="en-US" dirty="0">
                <a:solidFill>
                  <a:srgbClr val="000000"/>
                </a:solidFill>
                <a:latin typeface="Merriweather"/>
              </a:rPr>
              <a:t/>
            </a:r>
            <a:br>
              <a:rPr lang="en-US" dirty="0">
                <a:solidFill>
                  <a:srgbClr val="000000"/>
                </a:solidFill>
                <a:latin typeface="Merriweather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0BBD85-E348-4202-A2A9-00853484A8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805" y="2108273"/>
            <a:ext cx="7848600" cy="4292527"/>
          </a:xfrm>
        </p:spPr>
        <p:txBody>
          <a:bodyPr>
            <a:normAutofit lnSpcReduction="10000"/>
          </a:bodyPr>
          <a:lstStyle/>
          <a:p>
            <a:r>
              <a:rPr lang="en-US" b="1" dirty="0">
                <a:latin typeface="Open Sans"/>
              </a:rPr>
              <a:t>Each vaccine used under an EUA will come with a specific EUA Fact Sheet for Healthcare Providers will provide the following information:</a:t>
            </a:r>
          </a:p>
          <a:p>
            <a:pPr lvl="1"/>
            <a:r>
              <a:rPr lang="en-US" sz="1950" b="1" dirty="0">
                <a:latin typeface="Open Sans"/>
              </a:rPr>
              <a:t>COVID-19 disease description</a:t>
            </a:r>
          </a:p>
          <a:p>
            <a:pPr lvl="1"/>
            <a:r>
              <a:rPr lang="en-US" sz="1950" b="1" dirty="0">
                <a:latin typeface="Open Sans"/>
              </a:rPr>
              <a:t>Dosage and administration information</a:t>
            </a:r>
          </a:p>
          <a:p>
            <a:pPr lvl="1"/>
            <a:r>
              <a:rPr lang="en-US" sz="1950" b="1" dirty="0">
                <a:latin typeface="Open Sans"/>
              </a:rPr>
              <a:t>Storage and handling instructions</a:t>
            </a:r>
          </a:p>
          <a:p>
            <a:pPr lvl="1"/>
            <a:r>
              <a:rPr lang="en-US" sz="1950" b="1" dirty="0">
                <a:latin typeface="Open Sans"/>
              </a:rPr>
              <a:t>Dose preparation and administration information</a:t>
            </a:r>
          </a:p>
          <a:p>
            <a:pPr lvl="1"/>
            <a:r>
              <a:rPr lang="en-US" sz="1950" b="1" dirty="0">
                <a:latin typeface="Open Sans"/>
              </a:rPr>
              <a:t>Requirements for use of vaccine under EUA</a:t>
            </a:r>
          </a:p>
          <a:p>
            <a:pPr lvl="1"/>
            <a:r>
              <a:rPr lang="en-US" sz="1950" b="1" dirty="0">
                <a:latin typeface="Open Sans"/>
              </a:rPr>
              <a:t>Risks and benefits, including common adverse events (AEs)</a:t>
            </a:r>
          </a:p>
          <a:p>
            <a:pPr lvl="1"/>
            <a:r>
              <a:rPr lang="en-US" sz="1950" b="1" dirty="0">
                <a:latin typeface="Open Sans"/>
              </a:rPr>
              <a:t>Any approved available alternatives for preventing COVID-19</a:t>
            </a:r>
          </a:p>
          <a:p>
            <a:pPr lvl="1"/>
            <a:r>
              <a:rPr lang="en-US" sz="1950" b="1" dirty="0">
                <a:latin typeface="Open Sans"/>
              </a:rPr>
              <a:t>Reporting requirements, including reporting AEs to VAERS</a:t>
            </a:r>
          </a:p>
          <a:p>
            <a:pPr lvl="1"/>
            <a:r>
              <a:rPr lang="en-US" sz="1950" b="1" dirty="0">
                <a:latin typeface="Open Sans"/>
              </a:rPr>
              <a:t>Additional resources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3026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8388"/>
    </mc:Choice>
    <mc:Fallback xmlns="">
      <p:transition spd="slow" advTm="68388"/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688DB2-B643-4838-B2BB-AF9864A12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739" y="833438"/>
            <a:ext cx="9613861" cy="1080938"/>
          </a:xfrm>
        </p:spPr>
        <p:txBody>
          <a:bodyPr/>
          <a:lstStyle/>
          <a:p>
            <a:r>
              <a:rPr lang="en-US" b="1" dirty="0"/>
              <a:t>EUA Fact Sheet for </a:t>
            </a:r>
            <a:r>
              <a:rPr lang="en-US" b="1" u="sng" dirty="0"/>
              <a:t>Recipients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356E61-9D60-4AF4-8D9B-C31EE127F6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739" y="2088221"/>
            <a:ext cx="7696200" cy="4216327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Each vaccine-specific EUA Fact Sheet for Recipients will provide the following information:</a:t>
            </a:r>
          </a:p>
          <a:p>
            <a:pPr lvl="1"/>
            <a:r>
              <a:rPr lang="en-US" b="1" dirty="0"/>
              <a:t>Basic information on COVID-19, symptoms, and what to discuss with a healthcare provider before vaccination</a:t>
            </a:r>
          </a:p>
          <a:p>
            <a:pPr lvl="1"/>
            <a:r>
              <a:rPr lang="en-US" b="1" dirty="0"/>
              <a:t>Who should and should not receive the vaccine</a:t>
            </a:r>
          </a:p>
          <a:p>
            <a:pPr lvl="1"/>
            <a:r>
              <a:rPr lang="en-US" b="1" dirty="0"/>
              <a:t>That recipients have the choice to receive the vaccine</a:t>
            </a:r>
          </a:p>
          <a:p>
            <a:pPr lvl="1"/>
            <a:r>
              <a:rPr lang="en-US" b="1" dirty="0"/>
              <a:t>Dosage and vaccine series information</a:t>
            </a:r>
          </a:p>
          <a:p>
            <a:pPr lvl="1"/>
            <a:r>
              <a:rPr lang="en-US" b="1" dirty="0"/>
              <a:t>Risks and benefits of the vaccine, including common side effects</a:t>
            </a:r>
          </a:p>
          <a:p>
            <a:pPr lvl="1"/>
            <a:r>
              <a:rPr lang="en-US" b="1" dirty="0"/>
              <a:t>Information on reporting side effects to VAERS</a:t>
            </a:r>
          </a:p>
          <a:p>
            <a:pPr lvl="1"/>
            <a:r>
              <a:rPr lang="en-US" b="1" dirty="0"/>
              <a:t>An explanation of what an EUA is and why it is issued</a:t>
            </a:r>
          </a:p>
          <a:p>
            <a:pPr lvl="1"/>
            <a:r>
              <a:rPr lang="en-US" b="1" dirty="0"/>
              <a:t>Any approved available alternatives for preventing COVID-19</a:t>
            </a:r>
          </a:p>
          <a:p>
            <a:pPr lvl="1"/>
            <a:r>
              <a:rPr lang="en-US" b="1" dirty="0"/>
              <a:t>Additional resources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7873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8632"/>
    </mc:Choice>
    <mc:Fallback xmlns="">
      <p:transition spd="slow" advTm="78632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4432" y="1016989"/>
            <a:ext cx="2592070" cy="566181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b="1" spc="-10" dirty="0"/>
              <a:t>Ob</a:t>
            </a:r>
            <a:r>
              <a:rPr b="1" dirty="0"/>
              <a:t>j</a:t>
            </a:r>
            <a:r>
              <a:rPr b="1" spc="-10" dirty="0"/>
              <a:t>ec</a:t>
            </a:r>
            <a:r>
              <a:rPr b="1" spc="-5" dirty="0"/>
              <a:t>t</a:t>
            </a:r>
            <a:r>
              <a:rPr b="1" dirty="0"/>
              <a:t>i</a:t>
            </a:r>
            <a:r>
              <a:rPr b="1" spc="-10" dirty="0"/>
              <a:t>ve</a:t>
            </a:r>
            <a:r>
              <a:rPr b="1" spc="-5" dirty="0"/>
              <a:t>s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164432" y="2026296"/>
            <a:ext cx="9067800" cy="40697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9900" marR="5080" indent="-457200"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Gain knowledge of the need </a:t>
            </a:r>
            <a:r>
              <a:rPr lang="en-US" sz="2800" b="1" spc="-5" dirty="0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or partnership  between local health departments and </a:t>
            </a:r>
            <a:r>
              <a:rPr sz="2800" b="1" spc="-10" dirty="0">
                <a:solidFill>
                  <a:srgbClr val="FFFFFF"/>
                </a:solidFill>
                <a:latin typeface="Arial"/>
                <a:cs typeface="Arial"/>
              </a:rPr>
              <a:t>EMS 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agencies during vaccination campaign</a:t>
            </a:r>
            <a:r>
              <a:rPr lang="en-US" sz="2800" b="1" spc="-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 and  their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respective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roles and</a:t>
            </a:r>
            <a:r>
              <a:rPr sz="2800" b="1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responsibilities</a:t>
            </a:r>
            <a:endParaRPr sz="2800" dirty="0">
              <a:latin typeface="Arial"/>
              <a:cs typeface="Arial"/>
            </a:endParaRPr>
          </a:p>
          <a:p>
            <a:pPr marL="469900" marR="182245" indent="-457200">
              <a:spcBef>
                <a:spcPts val="670"/>
              </a:spcBef>
              <a:buFont typeface="Arial" panose="020B0604020202020204" pitchFamily="34" charset="0"/>
              <a:buChar char="•"/>
            </a:pP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Gain knowledge of the data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to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be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collected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and  documented prior to, during, and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after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the  administration of a vaccine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to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800" b="1" spc="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patient</a:t>
            </a:r>
            <a:endParaRPr sz="2800" dirty="0">
              <a:latin typeface="Arial"/>
              <a:cs typeface="Arial"/>
            </a:endParaRPr>
          </a:p>
          <a:p>
            <a:pPr marL="469900" marR="654050" indent="-457200">
              <a:spcBef>
                <a:spcPts val="675"/>
              </a:spcBef>
              <a:buFont typeface="Arial" panose="020B0604020202020204" pitchFamily="34" charset="0"/>
              <a:buChar char="•"/>
            </a:pP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Note the need for vaccination of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healthcare 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workers as a measure of disease</a:t>
            </a:r>
            <a:r>
              <a:rPr sz="2800" b="1" spc="1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prevention</a:t>
            </a:r>
            <a:endParaRPr sz="2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084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697"/>
    </mc:Choice>
    <mc:Fallback xmlns="">
      <p:transition spd="slow" advTm="45697"/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252" y="993553"/>
            <a:ext cx="7984490" cy="566181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b="1" spc="-5" dirty="0"/>
              <a:t>Skills Checklist for Immunization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96252" y="2053456"/>
            <a:ext cx="8862059" cy="43473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marR="5080" indent="-457200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sz="3000" b="1" spc="-5" dirty="0">
                <a:solidFill>
                  <a:srgbClr val="FFFFFF"/>
                </a:solidFill>
                <a:latin typeface="Arial"/>
                <a:cs typeface="Arial"/>
              </a:rPr>
              <a:t>Completion </a:t>
            </a:r>
            <a:r>
              <a:rPr sz="3000" b="1" dirty="0">
                <a:solidFill>
                  <a:srgbClr val="FFFFFF"/>
                </a:solidFill>
                <a:latin typeface="Arial"/>
                <a:cs typeface="Arial"/>
              </a:rPr>
              <a:t>of </a:t>
            </a:r>
            <a:r>
              <a:rPr sz="3000" b="1" spc="-5" dirty="0">
                <a:solidFill>
                  <a:srgbClr val="FFFFFF"/>
                </a:solidFill>
                <a:latin typeface="Arial"/>
                <a:cs typeface="Arial"/>
              </a:rPr>
              <a:t>a skills checklist for  immunization is suggested</a:t>
            </a:r>
            <a:endParaRPr sz="3000" dirty="0">
              <a:latin typeface="Arial"/>
              <a:cs typeface="Arial"/>
            </a:endParaRPr>
          </a:p>
          <a:p>
            <a:pPr marL="469900" marR="91440" indent="-457200">
              <a:spcBef>
                <a:spcPts val="720"/>
              </a:spcBef>
              <a:buFont typeface="Arial" panose="020B0604020202020204" pitchFamily="34" charset="0"/>
              <a:buChar char="•"/>
            </a:pPr>
            <a:r>
              <a:rPr lang="en-US" sz="3000" b="1" spc="-5" dirty="0">
                <a:solidFill>
                  <a:srgbClr val="FFFFFF"/>
                </a:solidFill>
                <a:latin typeface="Arial"/>
                <a:cs typeface="Arial"/>
              </a:rPr>
              <a:t>If used, s</a:t>
            </a:r>
            <a:r>
              <a:rPr sz="3000" b="1" spc="-5" dirty="0">
                <a:solidFill>
                  <a:srgbClr val="FFFFFF"/>
                </a:solidFill>
                <a:latin typeface="Arial"/>
                <a:cs typeface="Arial"/>
              </a:rPr>
              <a:t>uccessful completion </a:t>
            </a:r>
            <a:r>
              <a:rPr sz="3000" b="1" dirty="0">
                <a:solidFill>
                  <a:srgbClr val="FFFFFF"/>
                </a:solidFill>
                <a:latin typeface="Arial"/>
                <a:cs typeface="Arial"/>
              </a:rPr>
              <a:t>of </a:t>
            </a:r>
            <a:r>
              <a:rPr sz="3000" b="1" spc="-5" dirty="0">
                <a:solidFill>
                  <a:srgbClr val="FFFFFF"/>
                </a:solidFill>
                <a:latin typeface="Arial"/>
                <a:cs typeface="Arial"/>
              </a:rPr>
              <a:t>the skills checklist  for immunization may </a:t>
            </a:r>
            <a:r>
              <a:rPr sz="3000" b="1" dirty="0">
                <a:solidFill>
                  <a:srgbClr val="FFFFFF"/>
                </a:solidFill>
                <a:latin typeface="Arial"/>
                <a:cs typeface="Arial"/>
              </a:rPr>
              <a:t>be </a:t>
            </a:r>
            <a:r>
              <a:rPr sz="3000" b="1" spc="-5" dirty="0">
                <a:solidFill>
                  <a:srgbClr val="FFFFFF"/>
                </a:solidFill>
                <a:latin typeface="Arial"/>
                <a:cs typeface="Arial"/>
              </a:rPr>
              <a:t>verified </a:t>
            </a:r>
            <a:r>
              <a:rPr sz="3000" b="1" dirty="0">
                <a:solidFill>
                  <a:srgbClr val="FFFFFF"/>
                </a:solidFill>
                <a:latin typeface="Arial"/>
                <a:cs typeface="Arial"/>
              </a:rPr>
              <a:t>by an </a:t>
            </a:r>
            <a:r>
              <a:rPr sz="3000" b="1" spc="-5" dirty="0">
                <a:solidFill>
                  <a:srgbClr val="FFFFFF"/>
                </a:solidFill>
                <a:latin typeface="Arial"/>
                <a:cs typeface="Arial"/>
              </a:rPr>
              <a:t>EMS  </a:t>
            </a:r>
            <a:r>
              <a:rPr sz="3000" b="1" spc="-15" dirty="0">
                <a:solidFill>
                  <a:srgbClr val="FFFFFF"/>
                </a:solidFill>
                <a:latin typeface="Arial"/>
                <a:cs typeface="Arial"/>
              </a:rPr>
              <a:t>agency’s </a:t>
            </a:r>
            <a:r>
              <a:rPr sz="3000" b="1" spc="-5" dirty="0">
                <a:solidFill>
                  <a:srgbClr val="FFFFFF"/>
                </a:solidFill>
                <a:latin typeface="Arial"/>
                <a:cs typeface="Arial"/>
              </a:rPr>
              <a:t>medical </a:t>
            </a:r>
            <a:r>
              <a:rPr sz="3000" b="1" spc="-25" dirty="0">
                <a:solidFill>
                  <a:srgbClr val="FFFFFF"/>
                </a:solidFill>
                <a:latin typeface="Arial"/>
                <a:cs typeface="Arial"/>
              </a:rPr>
              <a:t>director, </a:t>
            </a:r>
            <a:r>
              <a:rPr sz="3000" b="1" dirty="0">
                <a:solidFill>
                  <a:srgbClr val="FFFFFF"/>
                </a:solidFill>
                <a:latin typeface="Arial"/>
                <a:cs typeface="Arial"/>
              </a:rPr>
              <a:t>LHD, or </a:t>
            </a:r>
            <a:r>
              <a:rPr lang="en-US" sz="3000" b="1" dirty="0">
                <a:solidFill>
                  <a:srgbClr val="FFFFFF"/>
                </a:solidFill>
                <a:latin typeface="Arial"/>
                <a:cs typeface="Arial"/>
              </a:rPr>
              <a:t>other </a:t>
            </a:r>
            <a:r>
              <a:rPr lang="en-US" sz="3000" b="1" spc="-5" dirty="0">
                <a:solidFill>
                  <a:srgbClr val="FFFFFF"/>
                </a:solidFill>
                <a:latin typeface="Arial"/>
                <a:cs typeface="Arial"/>
              </a:rPr>
              <a:t>designated</a:t>
            </a:r>
            <a:endParaRPr sz="3000" dirty="0">
              <a:latin typeface="Arial"/>
              <a:cs typeface="Arial"/>
            </a:endParaRPr>
          </a:p>
          <a:p>
            <a:pPr marL="469900" marR="342900" indent="-457200">
              <a:spcBef>
                <a:spcPts val="720"/>
              </a:spcBef>
              <a:buFont typeface="Arial" panose="020B0604020202020204" pitchFamily="34" charset="0"/>
              <a:buChar char="•"/>
            </a:pPr>
            <a:r>
              <a:rPr sz="3000" b="1" spc="-5" dirty="0">
                <a:solidFill>
                  <a:srgbClr val="FFFFFF"/>
                </a:solidFill>
                <a:latin typeface="Arial"/>
                <a:cs typeface="Arial"/>
              </a:rPr>
              <a:t>A sample skills checklist for immunization  administration is available at:  </a:t>
            </a:r>
            <a:r>
              <a:rPr sz="30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/>
              </a:rPr>
              <a:t>h</a:t>
            </a:r>
            <a:r>
              <a:rPr sz="3000" b="1" u="heavy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/>
              </a:rPr>
              <a:t>tt</a:t>
            </a:r>
            <a:r>
              <a:rPr sz="30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/>
              </a:rPr>
              <a:t>p</a:t>
            </a:r>
            <a:r>
              <a:rPr sz="3000" b="1" u="heavy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/>
              </a:rPr>
              <a:t>s:</a:t>
            </a:r>
            <a:r>
              <a:rPr sz="3000" b="1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/>
              </a:rPr>
              <a:t>//ww</a:t>
            </a:r>
            <a:r>
              <a:rPr sz="3000" b="1" u="heavy" spc="-114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/>
              </a:rPr>
              <a:t>w</a:t>
            </a:r>
            <a:r>
              <a:rPr sz="3000" b="1" u="heavy" spc="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/>
              </a:rPr>
              <a:t>.</a:t>
            </a:r>
            <a:r>
              <a:rPr sz="3000" b="1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/>
              </a:rPr>
              <a:t>i</a:t>
            </a:r>
            <a:r>
              <a:rPr sz="3000" b="1" u="heavy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/>
              </a:rPr>
              <a:t>m</a:t>
            </a:r>
            <a:r>
              <a:rPr sz="3000" b="1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/>
              </a:rPr>
              <a:t>m</a:t>
            </a:r>
            <a:r>
              <a:rPr sz="30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/>
              </a:rPr>
              <a:t>u</a:t>
            </a:r>
            <a:r>
              <a:rPr sz="3000" b="1" u="heavy" spc="1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/>
              </a:rPr>
              <a:t>n</a:t>
            </a:r>
            <a:r>
              <a:rPr sz="3000" b="1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/>
              </a:rPr>
              <a:t>i</a:t>
            </a:r>
            <a:r>
              <a:rPr sz="30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/>
              </a:rPr>
              <a:t>z</a:t>
            </a:r>
            <a:r>
              <a:rPr sz="3000" b="1" u="heavy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/>
              </a:rPr>
              <a:t>e</a:t>
            </a:r>
            <a:r>
              <a:rPr sz="3000" b="1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/>
              </a:rPr>
              <a:t>.</a:t>
            </a:r>
            <a:r>
              <a:rPr sz="30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/>
              </a:rPr>
              <a:t>o</a:t>
            </a:r>
            <a:r>
              <a:rPr sz="3000" b="1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/>
              </a:rPr>
              <a:t>r</a:t>
            </a:r>
            <a:r>
              <a:rPr sz="3000" b="1" u="heavy" spc="1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/>
              </a:rPr>
              <a:t>g</a:t>
            </a:r>
            <a:r>
              <a:rPr sz="3000" b="1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/>
              </a:rPr>
              <a:t>/</a:t>
            </a:r>
            <a:r>
              <a:rPr sz="30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/>
              </a:rPr>
              <a:t>c</a:t>
            </a:r>
            <a:r>
              <a:rPr sz="3000" b="1" u="heavy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/>
              </a:rPr>
              <a:t>at</a:t>
            </a:r>
            <a:r>
              <a:rPr sz="30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/>
              </a:rPr>
              <a:t>g</a:t>
            </a:r>
            <a:r>
              <a:rPr sz="3000" b="1" u="heavy" spc="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/>
              </a:rPr>
              <a:t>.</a:t>
            </a:r>
            <a:r>
              <a:rPr sz="30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/>
              </a:rPr>
              <a:t>d</a:t>
            </a:r>
            <a:r>
              <a:rPr sz="3000" b="1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/>
              </a:rPr>
              <a:t>/</a:t>
            </a:r>
            <a:r>
              <a:rPr sz="30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/>
              </a:rPr>
              <a:t>p</a:t>
            </a:r>
            <a:r>
              <a:rPr sz="3000" b="1" u="heavy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/>
              </a:rPr>
              <a:t>7010</a:t>
            </a:r>
            <a:r>
              <a:rPr sz="3000" b="1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/>
              </a:rPr>
              <a:t>.</a:t>
            </a:r>
            <a:r>
              <a:rPr sz="30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/>
              </a:rPr>
              <a:t>pdf</a:t>
            </a:r>
            <a:endParaRPr sz="3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17535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959"/>
    </mc:Choice>
    <mc:Fallback xmlns="">
      <p:transition spd="slow" advTm="32959"/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-2117557" y="827376"/>
            <a:ext cx="10409000" cy="662040"/>
          </a:xfrm>
          <a:prstGeom prst="rect">
            <a:avLst/>
          </a:prstGeom>
        </p:spPr>
        <p:txBody>
          <a:bodyPr vert="horz" wrap="square" lIns="0" tIns="106997" rIns="0" bIns="0" rtlCol="0" anchor="ctr">
            <a:spAutoFit/>
          </a:bodyPr>
          <a:lstStyle/>
          <a:p>
            <a:pPr marL="1664335" marR="5080" indent="644525">
              <a:lnSpc>
                <a:spcPct val="100000"/>
              </a:lnSpc>
              <a:spcBef>
                <a:spcPts val="95"/>
              </a:spcBef>
            </a:pPr>
            <a:r>
              <a:rPr b="1" spc="-10" dirty="0"/>
              <a:t>Reference and  Suggested</a:t>
            </a:r>
            <a:r>
              <a:rPr b="1" spc="-25" dirty="0"/>
              <a:t> </a:t>
            </a:r>
            <a:r>
              <a:rPr b="1" spc="-10" dirty="0"/>
              <a:t>Handout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104273" y="2085474"/>
            <a:ext cx="10603830" cy="2869375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368300" marR="236854">
              <a:lnSpc>
                <a:spcPts val="3460"/>
              </a:lnSpc>
              <a:spcBef>
                <a:spcPts val="535"/>
              </a:spcBef>
            </a:pPr>
            <a:r>
              <a:rPr sz="3200" b="1" i="1" spc="-5" dirty="0">
                <a:solidFill>
                  <a:srgbClr val="FFFFFF"/>
                </a:solidFill>
                <a:latin typeface="Arial"/>
                <a:cs typeface="Arial"/>
              </a:rPr>
              <a:t>Epidemiology and Prevention of </a:t>
            </a:r>
            <a:r>
              <a:rPr sz="3200" b="1" i="1" spc="-20" dirty="0">
                <a:solidFill>
                  <a:srgbClr val="FFFFFF"/>
                </a:solidFill>
                <a:latin typeface="Arial"/>
                <a:cs typeface="Arial"/>
              </a:rPr>
              <a:t>Vaccine-  </a:t>
            </a:r>
            <a:r>
              <a:rPr sz="3200" b="1" i="1" spc="-5" dirty="0">
                <a:solidFill>
                  <a:srgbClr val="FFFFFF"/>
                </a:solidFill>
                <a:latin typeface="Arial"/>
                <a:cs typeface="Arial"/>
              </a:rPr>
              <a:t>Preventable</a:t>
            </a:r>
            <a:r>
              <a:rPr sz="3200" b="1" i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i="1" spc="-10" dirty="0">
                <a:solidFill>
                  <a:srgbClr val="FFFFFF"/>
                </a:solidFill>
                <a:latin typeface="Arial"/>
                <a:cs typeface="Arial"/>
              </a:rPr>
              <a:t>Diseases</a:t>
            </a:r>
            <a:endParaRPr sz="3200" dirty="0">
              <a:latin typeface="Arial"/>
              <a:cs typeface="Arial"/>
            </a:endParaRPr>
          </a:p>
          <a:p>
            <a:pPr marL="368300">
              <a:lnSpc>
                <a:spcPts val="3210"/>
              </a:lnSpc>
            </a:pPr>
            <a:r>
              <a:rPr sz="3200" b="1" i="1" spc="-5" dirty="0">
                <a:solidFill>
                  <a:srgbClr val="FFFFFF"/>
                </a:solidFill>
                <a:latin typeface="Arial"/>
                <a:cs typeface="Arial"/>
              </a:rPr>
              <a:t>The Pink Book: Course</a:t>
            </a:r>
            <a:r>
              <a:rPr sz="3200" b="1" i="1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i="1" spc="-20" dirty="0">
                <a:solidFill>
                  <a:srgbClr val="FFFFFF"/>
                </a:solidFill>
                <a:latin typeface="Arial"/>
                <a:cs typeface="Arial"/>
              </a:rPr>
              <a:t>Textbook</a:t>
            </a:r>
            <a:endParaRPr sz="3200" dirty="0">
              <a:latin typeface="Arial"/>
              <a:cs typeface="Arial"/>
            </a:endParaRPr>
          </a:p>
          <a:p>
            <a:pPr marL="368300">
              <a:lnSpc>
                <a:spcPts val="3650"/>
              </a:lnSpc>
            </a:pP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Chapter 12,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13</a:t>
            </a:r>
            <a:r>
              <a:rPr sz="3150" b="1" baseline="25132" dirty="0">
                <a:solidFill>
                  <a:srgbClr val="FFFFFF"/>
                </a:solidFill>
                <a:latin typeface="Arial"/>
                <a:cs typeface="Arial"/>
              </a:rPr>
              <a:t>th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Edition</a:t>
            </a:r>
            <a:r>
              <a:rPr sz="3200" b="1" spc="-3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Arial"/>
                <a:cs typeface="Arial"/>
              </a:rPr>
              <a:t>(2015)</a:t>
            </a:r>
            <a:endParaRPr sz="3200" b="1" dirty="0">
              <a:latin typeface="Arial"/>
              <a:cs typeface="Arial"/>
            </a:endParaRPr>
          </a:p>
          <a:p>
            <a:pPr>
              <a:spcBef>
                <a:spcPts val="15"/>
              </a:spcBef>
            </a:pPr>
            <a:endParaRPr sz="3700" dirty="0">
              <a:latin typeface="Arial"/>
              <a:cs typeface="Arial"/>
            </a:endParaRPr>
          </a:p>
          <a:p>
            <a:pPr marL="25400" marR="17780">
              <a:lnSpc>
                <a:spcPts val="3460"/>
              </a:lnSpc>
            </a:pPr>
            <a:r>
              <a:rPr sz="3200" b="1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/>
              </a:rPr>
              <a:t>https://www.cdc.gov/vaccines/pubs/pinkboo </a:t>
            </a:r>
            <a:r>
              <a:rPr sz="3200" b="1" spc="-10" dirty="0">
                <a:solidFill>
                  <a:srgbClr val="FFFFFF"/>
                </a:solidFill>
                <a:latin typeface="Arial"/>
                <a:cs typeface="Arial"/>
                <a:hlinkClick r:id="rId2"/>
              </a:rPr>
              <a:t> </a:t>
            </a:r>
            <a:r>
              <a:rPr sz="3200" b="1" u="heavy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/>
              </a:rPr>
              <a:t>k/flu.html</a:t>
            </a:r>
            <a:endParaRPr sz="3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45658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035"/>
    </mc:Choice>
    <mc:Fallback xmlns="">
      <p:transition spd="slow" advTm="17035"/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45207"/>
            <a:ext cx="9613861" cy="1080938"/>
          </a:xfrm>
        </p:spPr>
        <p:txBody>
          <a:bodyPr/>
          <a:lstStyle/>
          <a:p>
            <a:r>
              <a:rPr lang="en-US" b="1" dirty="0"/>
              <a:t>COVID-19 Vaccination Efforts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221" y="2248642"/>
            <a:ext cx="7467600" cy="3599316"/>
          </a:xfrm>
        </p:spPr>
        <p:txBody>
          <a:bodyPr/>
          <a:lstStyle/>
          <a:p>
            <a:r>
              <a:rPr lang="en-US" b="1" dirty="0"/>
              <a:t>Vaccine Candidates (Vaccines in Phase 3 Trials)</a:t>
            </a:r>
          </a:p>
          <a:p>
            <a:pPr lvl="1"/>
            <a:r>
              <a:rPr lang="en-US" b="1" dirty="0" err="1"/>
              <a:t>Moderna</a:t>
            </a:r>
            <a:r>
              <a:rPr lang="en-US" b="1" dirty="0"/>
              <a:t> and National Institute of Health (NIH)</a:t>
            </a:r>
          </a:p>
          <a:p>
            <a:pPr lvl="1"/>
            <a:r>
              <a:rPr lang="en-US" b="1" dirty="0"/>
              <a:t>Pfizer and </a:t>
            </a:r>
            <a:r>
              <a:rPr lang="en-US" b="1" dirty="0" err="1"/>
              <a:t>BioNTech</a:t>
            </a:r>
            <a:endParaRPr lang="en-US" b="1" dirty="0"/>
          </a:p>
          <a:p>
            <a:pPr lvl="1"/>
            <a:r>
              <a:rPr lang="en-US" b="1" dirty="0"/>
              <a:t>Janssen Pharmaceuticals and Johnson &amp; Johnson (J&amp;J)</a:t>
            </a:r>
          </a:p>
          <a:p>
            <a:pPr lvl="1"/>
            <a:r>
              <a:rPr lang="en-US" b="1" dirty="0" err="1"/>
              <a:t>Inovio</a:t>
            </a:r>
            <a:endParaRPr lang="en-US" b="1" dirty="0"/>
          </a:p>
          <a:p>
            <a:pPr lvl="1"/>
            <a:r>
              <a:rPr lang="en-US" b="1" dirty="0" err="1"/>
              <a:t>Novovax</a:t>
            </a:r>
            <a:endParaRPr lang="en-US" b="1" dirty="0"/>
          </a:p>
          <a:p>
            <a:pPr lvl="1"/>
            <a:r>
              <a:rPr lang="en-US" b="1" dirty="0"/>
              <a:t>Arcturus</a:t>
            </a:r>
          </a:p>
          <a:p>
            <a:pPr lvl="1"/>
            <a:r>
              <a:rPr lang="en-US" b="1" dirty="0" err="1"/>
              <a:t>Oncosec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756758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029"/>
    </mc:Choice>
    <mc:Fallback xmlns="">
      <p:transition spd="slow" advTm="28029"/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94545" y="753228"/>
            <a:ext cx="7573255" cy="1080938"/>
          </a:xfrm>
        </p:spPr>
        <p:txBody>
          <a:bodyPr/>
          <a:lstStyle/>
          <a:p>
            <a:r>
              <a:rPr lang="en-US" b="1" dirty="0"/>
              <a:t>Promising Vaccine Candidates</a:t>
            </a:r>
            <a:br>
              <a:rPr lang="en-US" b="1" dirty="0"/>
            </a:br>
            <a:r>
              <a:rPr lang="en-US" sz="1400" b="1" dirty="0"/>
              <a:t>(As of 11/20/2020, limited information is available on vaccines in Phase 2 and 3 Testing, additional information to be announced)</a:t>
            </a:r>
            <a:endParaRPr lang="en-US" b="1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/>
          </p:nvPr>
        </p:nvGraphicFramePr>
        <p:xfrm>
          <a:off x="1600200" y="2057400"/>
          <a:ext cx="8991600" cy="468817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235787">
                  <a:extLst>
                    <a:ext uri="{9D8B030D-6E8A-4147-A177-3AD203B41FA5}">
                      <a16:colId xmlns:a16="http://schemas.microsoft.com/office/drawing/2014/main" val="1015653964"/>
                    </a:ext>
                  </a:extLst>
                </a:gridCol>
                <a:gridCol w="1507413">
                  <a:extLst>
                    <a:ext uri="{9D8B030D-6E8A-4147-A177-3AD203B41FA5}">
                      <a16:colId xmlns:a16="http://schemas.microsoft.com/office/drawing/2014/main" val="345642732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3938398521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214752274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1990845742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426619377"/>
                    </a:ext>
                  </a:extLst>
                </a:gridCol>
              </a:tblGrid>
              <a:tr h="526417">
                <a:tc>
                  <a:txBody>
                    <a:bodyPr/>
                    <a:lstStyle/>
                    <a:p>
                      <a:r>
                        <a:rPr lang="en-US" sz="1400" dirty="0"/>
                        <a:t>Vaccine</a:t>
                      </a:r>
                      <a:r>
                        <a:rPr lang="en-US" sz="1400" baseline="0" dirty="0"/>
                        <a:t> Producer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Vaccine 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Reported Effectiveness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2</a:t>
                      </a:r>
                      <a:r>
                        <a:rPr lang="en-US" sz="1400" baseline="30000" dirty="0"/>
                        <a:t>nd</a:t>
                      </a:r>
                      <a:r>
                        <a:rPr lang="en-US" sz="1400" dirty="0"/>
                        <a:t> Dose and Days Between</a:t>
                      </a:r>
                      <a:r>
                        <a:rPr lang="en-US" sz="1400" baseline="0" dirty="0"/>
                        <a:t> Doses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Cold Chain Requirements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Method of Administration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4600455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r>
                        <a:rPr lang="en-US" sz="1400" b="1" dirty="0" err="1"/>
                        <a:t>Moderna</a:t>
                      </a:r>
                      <a:r>
                        <a:rPr lang="en-US" sz="1400" b="1" dirty="0"/>
                        <a:t> and</a:t>
                      </a:r>
                      <a:r>
                        <a:rPr lang="en-US" sz="1400" b="1" baseline="0" dirty="0"/>
                        <a:t> NIH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mRNA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94.5%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Yes, 28 days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25° Fahrenheit</a:t>
                      </a:r>
                    </a:p>
                    <a:p>
                      <a:r>
                        <a:rPr lang="en-US" sz="1400" b="1" dirty="0"/>
                        <a:t>-4° Celsius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Intramuscular Injection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5711281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r>
                        <a:rPr lang="en-US" sz="1400" b="1" dirty="0"/>
                        <a:t>Pfizer and </a:t>
                      </a:r>
                      <a:r>
                        <a:rPr lang="en-US" sz="1400" b="1" dirty="0" err="1"/>
                        <a:t>BioNTech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3 LNP-mRNA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90</a:t>
                      </a:r>
                      <a:r>
                        <a:rPr lang="en-US" sz="1400" dirty="0"/>
                        <a:t>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Yes, 28 days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-94° Fahrenheit</a:t>
                      </a:r>
                    </a:p>
                    <a:p>
                      <a:r>
                        <a:rPr lang="en-US" sz="1400" b="1" dirty="0"/>
                        <a:t>-70° Celsius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/>
                        <a:t>Intramuscular Injection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9277392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r>
                        <a:rPr lang="en-US" sz="1400" b="1" dirty="0"/>
                        <a:t>Janssen</a:t>
                      </a:r>
                      <a:r>
                        <a:rPr lang="en-US" sz="1400" b="1" baseline="0" dirty="0"/>
                        <a:t> and J&amp;J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Recombinant adenovirus</a:t>
                      </a:r>
                      <a:r>
                        <a:rPr lang="en-US" sz="1400" b="1" i="0" u="none" strike="noStrike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vector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Single</a:t>
                      </a:r>
                      <a:r>
                        <a:rPr lang="en-US" sz="1400" b="1" baseline="0" dirty="0"/>
                        <a:t> Dose and 2 Dose Trails taking place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/>
                        <a:t>Intramuscular Injection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85614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sz="1400" b="1" dirty="0" err="1"/>
                        <a:t>Inovio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DNA Plasmid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err="1"/>
                        <a:t>Cellectra</a:t>
                      </a:r>
                      <a:r>
                        <a:rPr lang="en-US" sz="1400" b="1" dirty="0"/>
                        <a:t> Smart Device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2223852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r>
                        <a:rPr lang="en-US" sz="1400" b="1" dirty="0" err="1"/>
                        <a:t>Novavax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/>
                        <a:t>Protein subunit</a:t>
                      </a:r>
                      <a:r>
                        <a:rPr lang="en-US" sz="1400" b="1" baseline="0" dirty="0"/>
                        <a:t> </a:t>
                      </a:r>
                      <a:r>
                        <a:rPr lang="en-US" sz="1400" b="1" baseline="0" dirty="0" err="1"/>
                        <a:t>adjuvanate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/>
                        <a:t>Intramuscular Injection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1684814"/>
                  </a:ext>
                </a:extLst>
              </a:tr>
              <a:tr h="620318">
                <a:tc>
                  <a:txBody>
                    <a:bodyPr/>
                    <a:lstStyle/>
                    <a:p>
                      <a:r>
                        <a:rPr lang="en-US" sz="1400" b="1" dirty="0"/>
                        <a:t>Arcturus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mRNA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/>
                        <a:t>Intramuscular Injection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0623127"/>
                  </a:ext>
                </a:extLst>
              </a:tr>
              <a:tr h="584883">
                <a:tc>
                  <a:txBody>
                    <a:bodyPr/>
                    <a:lstStyle/>
                    <a:p>
                      <a:r>
                        <a:rPr lang="en-US" sz="1400" b="1" dirty="0" err="1"/>
                        <a:t>Oncosec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DNA Plasmid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/>
                        <a:t>Intramuscular Injection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33761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8523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501"/>
    </mc:Choice>
    <mc:Fallback xmlns="">
      <p:transition spd="slow" advTm="59501"/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E8B808-71C9-41FE-9FC4-1141A05C7B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06" y="833439"/>
            <a:ext cx="9613861" cy="1080938"/>
          </a:xfrm>
        </p:spPr>
        <p:txBody>
          <a:bodyPr/>
          <a:lstStyle/>
          <a:p>
            <a:r>
              <a:rPr lang="en-US" b="1" dirty="0"/>
              <a:t>Storage and Handling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2E5B6D-55D0-4DBF-98A6-25A6468768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806" y="2150269"/>
            <a:ext cx="7886700" cy="4250531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Proper vaccine storage and handling practices play a very important role in protecting individuals and communities from vaccine-preventable diseases</a:t>
            </a:r>
            <a:br>
              <a:rPr lang="en-US" b="1" dirty="0"/>
            </a:br>
            <a:endParaRPr lang="en-US" b="1" dirty="0"/>
          </a:p>
          <a:p>
            <a:r>
              <a:rPr lang="en-US" b="1" dirty="0"/>
              <a:t>Failure to store and handle vaccines properly can reduce vaccine potency, resulting in inadequate immune responses in patients and poor protection against disease</a:t>
            </a:r>
            <a:br>
              <a:rPr lang="en-US" b="1" dirty="0"/>
            </a:br>
            <a:endParaRPr lang="en-US" b="1" dirty="0"/>
          </a:p>
          <a:p>
            <a:r>
              <a:rPr lang="en-US" b="1" dirty="0"/>
              <a:t>For specific, detailed storage and handling protocols for individual vaccine products, always refer to the manufacturers’ product information or contact the manufacturer directly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73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476"/>
    </mc:Choice>
    <mc:Fallback xmlns="">
      <p:transition spd="slow" advTm="46476"/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2609B7-C3EC-4460-9351-0F39860D9A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42" y="801354"/>
            <a:ext cx="9613861" cy="1080938"/>
          </a:xfrm>
        </p:spPr>
        <p:txBody>
          <a:bodyPr>
            <a:normAutofit/>
          </a:bodyPr>
          <a:lstStyle/>
          <a:p>
            <a:r>
              <a:rPr lang="en-US" b="1" dirty="0"/>
              <a:t>COVID-19 Vaccine Temperature Excursion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F24C0A-8B99-47D7-BAB2-399B2E5897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742" y="2224579"/>
            <a:ext cx="9613861" cy="3599316"/>
          </a:xfrm>
        </p:spPr>
        <p:txBody>
          <a:bodyPr>
            <a:normAutofit lnSpcReduction="10000"/>
          </a:bodyPr>
          <a:lstStyle/>
          <a:p>
            <a:r>
              <a:rPr lang="en-US" b="1" dirty="0"/>
              <a:t>A temperature excursion is any temperature reading that is outside the recommended range for vaccine storage as defined by the manufacturer's package insert or EUA Fact Sheet for Healthcare Providers</a:t>
            </a:r>
            <a:br>
              <a:rPr lang="en-US" b="1" dirty="0"/>
            </a:br>
            <a:endParaRPr lang="en-US" b="1" dirty="0"/>
          </a:p>
          <a:p>
            <a:r>
              <a:rPr lang="en-US" b="1" dirty="0"/>
              <a:t>Identify temperature excursions quickly and take immediate action to correct them</a:t>
            </a:r>
            <a:br>
              <a:rPr lang="en-US" b="1" dirty="0"/>
            </a:br>
            <a:endParaRPr lang="en-US" b="1" dirty="0"/>
          </a:p>
          <a:p>
            <a:r>
              <a:rPr lang="en-US" b="1" dirty="0"/>
              <a:t>For COVID-19 vaccines, contact the vaccine manufacturer or your immunization program if you experience temperature excursions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0654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242"/>
    </mc:Choice>
    <mc:Fallback xmlns="">
      <p:transition spd="slow" advTm="55242"/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86063"/>
            <a:ext cx="6896534" cy="1080938"/>
          </a:xfrm>
        </p:spPr>
        <p:txBody>
          <a:bodyPr/>
          <a:lstStyle/>
          <a:p>
            <a:r>
              <a:rPr lang="en-US" b="1" dirty="0"/>
              <a:t>Cold Chain Requirements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108273"/>
            <a:ext cx="7772400" cy="4292527"/>
          </a:xfrm>
        </p:spPr>
        <p:txBody>
          <a:bodyPr>
            <a:normAutofit/>
          </a:bodyPr>
          <a:lstStyle/>
          <a:p>
            <a:r>
              <a:rPr lang="en-US" b="1" dirty="0"/>
              <a:t>All influenza and COVID vaccines have “cold-chain” requirements</a:t>
            </a:r>
          </a:p>
          <a:p>
            <a:pPr lvl="1"/>
            <a:r>
              <a:rPr lang="en-US" b="1" dirty="0"/>
              <a:t>Specified temperatures at which vaccine must be kept during transport, storage, administration, etc.</a:t>
            </a:r>
          </a:p>
          <a:p>
            <a:r>
              <a:rPr lang="en-US" b="1" dirty="0"/>
              <a:t>Cold-chain requirements often differ, e.g., storage vs. just prior to administration</a:t>
            </a:r>
          </a:p>
          <a:p>
            <a:r>
              <a:rPr lang="en-US" b="1" dirty="0"/>
              <a:t>Cold-chain requirements are specific to each vaccine</a:t>
            </a:r>
          </a:p>
          <a:p>
            <a:pPr lvl="1"/>
            <a:r>
              <a:rPr lang="en-US" b="1" dirty="0"/>
              <a:t>e.g., with Pfizer and </a:t>
            </a:r>
            <a:r>
              <a:rPr lang="en-US" b="1" dirty="0" err="1"/>
              <a:t>BioNTech</a:t>
            </a:r>
            <a:r>
              <a:rPr lang="en-US" b="1" dirty="0"/>
              <a:t> vaccine, dry ice needed for transportation and storage when not at -94° Fahrenheit (-70° Celsius) in a freezer.</a:t>
            </a:r>
          </a:p>
          <a:p>
            <a:pPr lvl="1"/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112412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729"/>
    </mc:Choice>
    <mc:Fallback xmlns="">
      <p:transition spd="slow" advTm="54729"/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207" y="762000"/>
            <a:ext cx="6896534" cy="1080938"/>
          </a:xfrm>
        </p:spPr>
        <p:txBody>
          <a:bodyPr/>
          <a:lstStyle/>
          <a:p>
            <a:r>
              <a:rPr lang="en-US" b="1" dirty="0"/>
              <a:t>Cold Chain Requirements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73179"/>
            <a:ext cx="8305800" cy="3599316"/>
          </a:xfrm>
        </p:spPr>
        <p:txBody>
          <a:bodyPr/>
          <a:lstStyle/>
          <a:p>
            <a:r>
              <a:rPr lang="en-US" b="1" i="1" u="sng" dirty="0"/>
              <a:t>Each vaccine will have cold chain requirements</a:t>
            </a:r>
          </a:p>
          <a:p>
            <a:pPr lvl="1"/>
            <a:r>
              <a:rPr lang="en-US" b="1" dirty="0"/>
              <a:t>Specific to each vaccine, with different requirements at different points (shipping and storage vs. pre-administration as examples)</a:t>
            </a:r>
          </a:p>
          <a:p>
            <a:pPr lvl="1"/>
            <a:r>
              <a:rPr lang="en-US" b="1" i="1" u="sng" dirty="0"/>
              <a:t>Critical</a:t>
            </a:r>
            <a:r>
              <a:rPr lang="en-US" b="1" dirty="0"/>
              <a:t> to maintain cold chain appropriate to that vaccine</a:t>
            </a:r>
          </a:p>
          <a:p>
            <a:pPr lvl="1"/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6322738-A1E6-4205-B558-FB6C49FA29E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19401" y="3672273"/>
            <a:ext cx="6248400" cy="3185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121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254"/>
    </mc:Choice>
    <mc:Fallback xmlns="">
      <p:transition spd="slow" advTm="35254"/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Thawing Processes for COVID Vaccines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Specific to each vaccine</a:t>
            </a:r>
          </a:p>
          <a:p>
            <a:r>
              <a:rPr lang="en-US" b="1" dirty="0"/>
              <a:t>Information will be distributed as it becomes available</a:t>
            </a:r>
          </a:p>
        </p:txBody>
      </p:sp>
    </p:spTree>
    <p:extLst>
      <p:ext uri="{BB962C8B-B14F-4D97-AF65-F5344CB8AC3E}">
        <p14:creationId xmlns:p14="http://schemas.microsoft.com/office/powerpoint/2010/main" val="1556143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263"/>
    </mc:Choice>
    <mc:Fallback xmlns="">
      <p:transition spd="slow" advTm="13263"/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909" y="777291"/>
            <a:ext cx="9613861" cy="1080938"/>
          </a:xfrm>
        </p:spPr>
        <p:txBody>
          <a:bodyPr/>
          <a:lstStyle/>
          <a:p>
            <a:r>
              <a:rPr lang="en-US" b="1" dirty="0"/>
              <a:t>Diluent Reconstitution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910" y="2165425"/>
            <a:ext cx="9613861" cy="3599316"/>
          </a:xfrm>
          <a:noFill/>
        </p:spPr>
        <p:txBody>
          <a:bodyPr/>
          <a:lstStyle/>
          <a:p>
            <a:r>
              <a:rPr lang="en-US" b="1" dirty="0"/>
              <a:t>Some COVID vaccines will require use of a diluent or reconstitution</a:t>
            </a:r>
          </a:p>
          <a:p>
            <a:r>
              <a:rPr lang="en-US" b="1" dirty="0"/>
              <a:t>Specific information will be shared as soon as it is officially available</a:t>
            </a:r>
          </a:p>
          <a:p>
            <a:r>
              <a:rPr lang="en-US" b="1" dirty="0"/>
              <a:t>Reconstitute vaccines </a:t>
            </a:r>
            <a:r>
              <a:rPr lang="en-US" b="1" dirty="0" smtClean="0"/>
              <a:t>according to </a:t>
            </a:r>
            <a:r>
              <a:rPr lang="en-US" b="1" dirty="0"/>
              <a:t>the manufacturer’s package insert</a:t>
            </a:r>
          </a:p>
          <a:p>
            <a:r>
              <a:rPr lang="en-US" b="1" dirty="0"/>
              <a:t>Use </a:t>
            </a:r>
            <a:r>
              <a:rPr lang="en-US" b="1" i="1" u="sng" dirty="0"/>
              <a:t>ONLY</a:t>
            </a:r>
            <a:r>
              <a:rPr lang="en-US" b="1" dirty="0"/>
              <a:t> the diluent supplied by the manufacturer for that specific vaccine</a:t>
            </a:r>
          </a:p>
        </p:txBody>
      </p:sp>
    </p:spTree>
    <p:extLst>
      <p:ext uri="{BB962C8B-B14F-4D97-AF65-F5344CB8AC3E}">
        <p14:creationId xmlns:p14="http://schemas.microsoft.com/office/powerpoint/2010/main" val="846369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296"/>
    </mc:Choice>
    <mc:Fallback xmlns="">
      <p:transition spd="slow" advTm="39296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0ED8DF-62E1-4309-A3BC-AFDBA5304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253" y="769270"/>
            <a:ext cx="9613861" cy="1080938"/>
          </a:xfrm>
        </p:spPr>
        <p:txBody>
          <a:bodyPr>
            <a:normAutofit/>
          </a:bodyPr>
          <a:lstStyle/>
          <a:p>
            <a:r>
              <a:rPr lang="en-US" b="1" dirty="0"/>
              <a:t>Potential Roles for EMS Personnel During Vaccination Campaigns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C1C8BE-6B19-47F4-8BCC-79E0347BFB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253" y="2153653"/>
            <a:ext cx="8458200" cy="4648199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/>
              <a:t>Depending on availability of vaccines, potential roles for EMS include:</a:t>
            </a:r>
          </a:p>
          <a:p>
            <a:pPr lvl="1"/>
            <a:r>
              <a:rPr lang="en-US" b="1" dirty="0"/>
              <a:t>Vaccinate EMS personnel in your own agency</a:t>
            </a:r>
          </a:p>
          <a:p>
            <a:pPr lvl="1"/>
            <a:r>
              <a:rPr lang="en-US" b="1" dirty="0"/>
              <a:t>Vaccinate fire, EMS, and law enforcement personnel in other agencies</a:t>
            </a:r>
          </a:p>
          <a:p>
            <a:pPr lvl="1"/>
            <a:r>
              <a:rPr lang="en-US" b="1" dirty="0"/>
              <a:t>Vaccinate other public safety and critical infrastructure personnel (after there is adequate vaccine to provide for the CDC-identified priority groups)</a:t>
            </a:r>
          </a:p>
          <a:p>
            <a:pPr lvl="1"/>
            <a:r>
              <a:rPr lang="en-US" b="1" dirty="0"/>
              <a:t>Provide vaccinations in Closed Points of Dispensing (PODs) (closed PODs are vaccination sites limited to specific personnel, such as schools, businesses, etc.)</a:t>
            </a:r>
          </a:p>
          <a:p>
            <a:pPr lvl="1"/>
            <a:r>
              <a:rPr lang="en-US" b="1" dirty="0"/>
              <a:t>Assist with vaccinations in Open PODs (sites open to the public)</a:t>
            </a:r>
          </a:p>
          <a:p>
            <a:pPr lvl="1"/>
            <a:r>
              <a:rPr lang="en-US" b="1" dirty="0"/>
              <a:t>*Provide Mobile PODs for small sites (e.g., daycare), as well as for homeless and homebound individuals</a:t>
            </a:r>
          </a:p>
          <a:p>
            <a:pPr lvl="1"/>
            <a:r>
              <a:rPr lang="en-US" b="1" dirty="0"/>
              <a:t>Individual EMS personnel can also assist LHDs, for example, as MRC volunteers</a:t>
            </a:r>
          </a:p>
          <a:p>
            <a:r>
              <a:rPr lang="en-US" b="1" i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Note that while vaccines are in short supply, only designated groups can be vaccinated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9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6407"/>
    </mc:Choice>
    <mc:Fallback xmlns="">
      <p:transition spd="slow" advTm="146407"/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82353E-E53D-466D-AF2F-4E6C15D8E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568" y="745207"/>
            <a:ext cx="9613861" cy="1080938"/>
          </a:xfrm>
        </p:spPr>
        <p:txBody>
          <a:bodyPr/>
          <a:lstStyle/>
          <a:p>
            <a:r>
              <a:rPr lang="en-US" dirty="0"/>
              <a:t>Last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B49E56-48AF-47DC-8CB5-2D01728170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568" y="2256663"/>
            <a:ext cx="8686800" cy="4063927"/>
          </a:xfrm>
        </p:spPr>
        <p:txBody>
          <a:bodyPr/>
          <a:lstStyle/>
          <a:p>
            <a:r>
              <a:rPr lang="en-US" b="1" dirty="0"/>
              <a:t>Watch the two other short videos (links are on the training page)</a:t>
            </a:r>
          </a:p>
          <a:p>
            <a:pPr lvl="1"/>
            <a:r>
              <a:rPr lang="en-US" b="1" dirty="0"/>
              <a:t>What’s in a COVID Vaccine Box at </a:t>
            </a:r>
            <a:r>
              <a:rPr lang="en-US" dirty="0">
                <a:solidFill>
                  <a:srgbClr val="00FFFF"/>
                </a:solidFill>
                <a:hlinkClick r:id="rId2"/>
              </a:rPr>
              <a:t>https://www.msn.com/en-us/video/peopleandplaces/what-s-inside-an-operation-warp-speed-vaccine-distribution-box/vi-BB1bdqqt?ocid=spartan-ntp-feeds</a:t>
            </a:r>
            <a:endParaRPr lang="en-US" dirty="0">
              <a:solidFill>
                <a:srgbClr val="00FFFF"/>
              </a:solidFill>
            </a:endParaRPr>
          </a:p>
          <a:p>
            <a:pPr lvl="1"/>
            <a:r>
              <a:rPr lang="en-US" b="1" dirty="0"/>
              <a:t>IM Injection Sites at </a:t>
            </a:r>
            <a:r>
              <a:rPr lang="en-US" dirty="0">
                <a:solidFill>
                  <a:schemeClr val="bg1"/>
                </a:solidFill>
                <a:hlinkClick r:id="rId3"/>
              </a:rPr>
              <a:t>https://www.youtube.com/watch?v=PqSuCPnPeYE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b="1" dirty="0"/>
              <a:t>Successfully complete the quiz to receive your Continuing Education Certificate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9698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319"/>
    </mc:Choice>
    <mc:Fallback xmlns="">
      <p:transition spd="slow" advTm="67319"/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B5D691-D339-4677-97CE-2BC5D46269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21" y="822694"/>
            <a:ext cx="9613861" cy="1080938"/>
          </a:xfrm>
        </p:spPr>
        <p:txBody>
          <a:bodyPr/>
          <a:lstStyle/>
          <a:p>
            <a:r>
              <a:rPr lang="en-US" b="1" dirty="0"/>
              <a:t>Our thanks to:</a:t>
            </a:r>
            <a:br>
              <a:rPr lang="en-US" b="1" dirty="0"/>
            </a:b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917558-090E-4805-A818-A79994603A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15599" y="1993693"/>
            <a:ext cx="6887389" cy="3599316"/>
          </a:xfrm>
        </p:spPr>
        <p:txBody>
          <a:bodyPr/>
          <a:lstStyle/>
          <a:p>
            <a:pPr lvl="1"/>
            <a:r>
              <a:rPr lang="en-US" b="1" spc="-5" dirty="0">
                <a:solidFill>
                  <a:srgbClr val="FFFFFF"/>
                </a:solidFill>
                <a:latin typeface="Arial"/>
                <a:cs typeface="Arial"/>
              </a:rPr>
              <a:t>Ohio Department of Public </a:t>
            </a:r>
            <a:r>
              <a:rPr lang="en-US" b="1" spc="-35" dirty="0">
                <a:solidFill>
                  <a:srgbClr val="FFFFFF"/>
                </a:solidFill>
                <a:latin typeface="Arial"/>
                <a:cs typeface="Arial"/>
              </a:rPr>
              <a:t>Safety, </a:t>
            </a:r>
            <a:r>
              <a:rPr lang="en-US" b="1" spc="-5" dirty="0">
                <a:solidFill>
                  <a:srgbClr val="FFFFFF"/>
                </a:solidFill>
                <a:latin typeface="Arial"/>
                <a:cs typeface="Arial"/>
              </a:rPr>
              <a:t>Division of</a:t>
            </a:r>
            <a:r>
              <a:rPr lang="en-US" b="1" spc="1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b="1" spc="-10" dirty="0">
                <a:solidFill>
                  <a:srgbClr val="FFFFFF"/>
                </a:solidFill>
                <a:latin typeface="Arial"/>
                <a:cs typeface="Arial"/>
              </a:rPr>
              <a:t>EMS</a:t>
            </a:r>
          </a:p>
          <a:p>
            <a:pPr lvl="1"/>
            <a:r>
              <a:rPr lang="en-US" b="1" spc="-10" dirty="0">
                <a:solidFill>
                  <a:srgbClr val="FFFFFF"/>
                </a:solidFill>
                <a:latin typeface="Arial"/>
                <a:cs typeface="Arial"/>
              </a:rPr>
              <a:t>Carol Cunningham, MD, Ohio EMS Medical Director</a:t>
            </a:r>
          </a:p>
          <a:p>
            <a:pPr lvl="1"/>
            <a:r>
              <a:rPr lang="en-US" b="1" spc="-10" dirty="0">
                <a:solidFill>
                  <a:srgbClr val="FFFFFF"/>
                </a:solidFill>
                <a:latin typeface="Arial"/>
                <a:cs typeface="Arial"/>
              </a:rPr>
              <a:t>Greater Miami Valley EMS Council for providing Continuing Education Credit for this presentation</a:t>
            </a:r>
          </a:p>
          <a:p>
            <a:pPr lvl="1"/>
            <a:r>
              <a:rPr lang="en-US" b="1" spc="-10" dirty="0">
                <a:solidFill>
                  <a:srgbClr val="FFFFFF"/>
                </a:solidFill>
                <a:latin typeface="Arial"/>
                <a:cs typeface="Arial"/>
              </a:rPr>
              <a:t>The Local Health Departments in our region</a:t>
            </a:r>
            <a:endParaRPr lang="en-US" dirty="0">
              <a:latin typeface="Arial"/>
              <a:cs typeface="Arial"/>
            </a:endParaRP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7" name="object 7"/>
          <p:cNvSpPr txBox="1"/>
          <p:nvPr/>
        </p:nvSpPr>
        <p:spPr>
          <a:xfrm>
            <a:off x="1767763" y="3276600"/>
            <a:ext cx="853884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endParaRPr sz="2800" dirty="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9068292" y="5637600"/>
            <a:ext cx="1238316" cy="12383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9898" y="5665743"/>
            <a:ext cx="1195555" cy="1195555"/>
          </a:xfrm>
          <a:prstGeom prst="rect">
            <a:avLst/>
          </a:prstGeom>
        </p:spPr>
      </p:pic>
      <p:pic>
        <p:nvPicPr>
          <p:cNvPr id="10" name="Picture 2" descr="GMVEMSC">
            <a:extLst>
              <a:ext uri="{FF2B5EF4-FFF2-40B4-BE49-F238E27FC236}">
                <a16:creationId xmlns:a16="http://schemas.microsoft.com/office/drawing/2014/main" id="{DB086418-F0E1-41CF-8E1B-4601F97612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9898" y="4661968"/>
            <a:ext cx="9096710" cy="1003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Public Health Logo - NACCHO">
            <a:extLst>
              <a:ext uri="{FF2B5EF4-FFF2-40B4-BE49-F238E27FC236}">
                <a16:creationId xmlns:a16="http://schemas.microsoft.com/office/drawing/2014/main" id="{6F8D9FB6-C859-4091-BE09-DC8E913630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2282" y="5664252"/>
            <a:ext cx="1809180" cy="1185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8477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312"/>
    </mc:Choice>
    <mc:Fallback xmlns="">
      <p:transition spd="slow" advTm="67312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4176" y="887122"/>
            <a:ext cx="2449195" cy="696595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1" dirty="0"/>
              <a:t>I</a:t>
            </a:r>
            <a:r>
              <a:rPr sz="4400" b="1" spc="-5" dirty="0"/>
              <a:t>nf</a:t>
            </a:r>
            <a:r>
              <a:rPr sz="4400" b="1" dirty="0"/>
              <a:t>l</a:t>
            </a:r>
            <a:r>
              <a:rPr sz="4400" b="1" spc="-5" dirty="0"/>
              <a:t>u</a:t>
            </a:r>
            <a:r>
              <a:rPr sz="4400" b="1" dirty="0"/>
              <a:t>e</a:t>
            </a:r>
            <a:r>
              <a:rPr sz="4400" b="1" spc="-5" dirty="0"/>
              <a:t>n</a:t>
            </a:r>
            <a:r>
              <a:rPr sz="4400" b="1" spc="5" dirty="0"/>
              <a:t>z</a:t>
            </a:r>
            <a:r>
              <a:rPr sz="4400" b="1" dirty="0"/>
              <a:t>a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144176" y="1913021"/>
            <a:ext cx="7609205" cy="369280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403350">
              <a:lnSpc>
                <a:spcPct val="120000"/>
              </a:lnSpc>
              <a:spcBef>
                <a:spcPts val="100"/>
              </a:spcBef>
            </a:pP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A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highly contagious viral</a:t>
            </a:r>
            <a:r>
              <a:rPr sz="3200" b="1" spc="-229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illness  </a:t>
            </a:r>
            <a:r>
              <a:rPr sz="3200" b="1" spc="-15" dirty="0">
                <a:solidFill>
                  <a:srgbClr val="FFFFFF"/>
                </a:solidFill>
                <a:latin typeface="Arial"/>
                <a:cs typeface="Arial"/>
              </a:rPr>
              <a:t>Virus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exists in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a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three</a:t>
            </a:r>
            <a:r>
              <a:rPr sz="3200" b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Arial"/>
                <a:cs typeface="Arial"/>
              </a:rPr>
              <a:t>types</a:t>
            </a:r>
            <a:endParaRPr sz="3200" dirty="0">
              <a:latin typeface="Arial"/>
              <a:cs typeface="Arial"/>
            </a:endParaRPr>
          </a:p>
          <a:p>
            <a:pPr marL="413384" marR="5080" indent="-287020">
              <a:spcBef>
                <a:spcPts val="685"/>
              </a:spcBef>
              <a:buSzPct val="96428"/>
              <a:buFont typeface="Wingdings"/>
              <a:buChar char=""/>
              <a:tabLst>
                <a:tab pos="414020" algn="l"/>
              </a:tabLst>
            </a:pPr>
            <a:r>
              <a:rPr sz="2800" b="1" spc="-65" dirty="0">
                <a:solidFill>
                  <a:srgbClr val="FFFFFF"/>
                </a:solidFill>
                <a:latin typeface="Arial"/>
                <a:cs typeface="Arial"/>
              </a:rPr>
              <a:t>Type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A: Moderate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to severe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illness, occurs  in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all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age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Arial"/>
                <a:cs typeface="Arial"/>
              </a:rPr>
              <a:t>groups</a:t>
            </a:r>
            <a:endParaRPr sz="2800" dirty="0">
              <a:latin typeface="Arial"/>
              <a:cs typeface="Arial"/>
            </a:endParaRPr>
          </a:p>
          <a:p>
            <a:pPr marL="413384" marR="175260" indent="-287020">
              <a:spcBef>
                <a:spcPts val="675"/>
              </a:spcBef>
              <a:buSzPct val="96428"/>
              <a:buFont typeface="Wingdings"/>
              <a:buChar char=""/>
              <a:tabLst>
                <a:tab pos="414020" algn="l"/>
              </a:tabLst>
            </a:pPr>
            <a:r>
              <a:rPr sz="2800" b="1" spc="-65" dirty="0">
                <a:solidFill>
                  <a:srgbClr val="FFFFFF"/>
                </a:solidFill>
                <a:latin typeface="Arial"/>
                <a:cs typeface="Arial"/>
              </a:rPr>
              <a:t>Type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B: Milder illness, occurs primarily in  children</a:t>
            </a:r>
            <a:endParaRPr sz="2800" dirty="0">
              <a:latin typeface="Arial"/>
              <a:cs typeface="Arial"/>
            </a:endParaRPr>
          </a:p>
          <a:p>
            <a:pPr marL="12700">
              <a:spcBef>
                <a:spcPts val="750"/>
              </a:spcBef>
            </a:pP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Multiple strains in </a:t>
            </a:r>
            <a:r>
              <a:rPr sz="3200" b="1" spc="-10" dirty="0">
                <a:solidFill>
                  <a:srgbClr val="FFFFFF"/>
                </a:solidFill>
                <a:latin typeface="Arial"/>
                <a:cs typeface="Arial"/>
              </a:rPr>
              <a:t>each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type of</a:t>
            </a:r>
            <a:r>
              <a:rPr sz="3200" b="1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virus</a:t>
            </a:r>
            <a:endParaRPr sz="3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43635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4680"/>
    </mc:Choice>
    <mc:Fallback xmlns="">
      <p:transition spd="slow" advTm="8468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4070" y="930237"/>
            <a:ext cx="3657804" cy="690574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4400" b="1" dirty="0"/>
              <a:t>COVID-19</a:t>
            </a:r>
            <a:endParaRPr sz="4400" b="1" dirty="0"/>
          </a:p>
        </p:txBody>
      </p:sp>
      <p:sp>
        <p:nvSpPr>
          <p:cNvPr id="24" name="object 24"/>
          <p:cNvSpPr txBox="1"/>
          <p:nvPr/>
        </p:nvSpPr>
        <p:spPr>
          <a:xfrm>
            <a:off x="104070" y="2025316"/>
            <a:ext cx="7772604" cy="119468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403350">
              <a:lnSpc>
                <a:spcPct val="120000"/>
              </a:lnSpc>
              <a:spcBef>
                <a:spcPts val="100"/>
              </a:spcBef>
            </a:pP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A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highly contagious viral</a:t>
            </a:r>
            <a:r>
              <a:rPr sz="3200" b="1" spc="-229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illness  </a:t>
            </a:r>
            <a:r>
              <a:rPr lang="en-US" sz="3200" b="1" spc="-15" dirty="0">
                <a:solidFill>
                  <a:srgbClr val="FFFFFF"/>
                </a:solidFill>
                <a:latin typeface="Arial"/>
                <a:cs typeface="Arial"/>
              </a:rPr>
              <a:t>Caused by SARS-CoV-2 virus</a:t>
            </a:r>
            <a:endParaRPr sz="3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6257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151"/>
    </mc:Choice>
    <mc:Fallback xmlns="">
      <p:transition spd="slow" advTm="23151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1F8094"/>
      </a:dk2>
      <a:lt2>
        <a:srgbClr val="E7E6E6"/>
      </a:lt2>
      <a:accent1>
        <a:srgbClr val="39CDE7"/>
      </a:accent1>
      <a:accent2>
        <a:srgbClr val="60DE72"/>
      </a:accent2>
      <a:accent3>
        <a:srgbClr val="DDCC64"/>
      </a:accent3>
      <a:accent4>
        <a:srgbClr val="F49D50"/>
      </a:accent4>
      <a:accent5>
        <a:srgbClr val="E44951"/>
      </a:accent5>
      <a:accent6>
        <a:srgbClr val="D666F9"/>
      </a:accent6>
      <a:hlink>
        <a:srgbClr val="4BF7ED"/>
      </a:hlink>
      <a:folHlink>
        <a:srgbClr val="95E9F4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7DC10E3-4FF5-456B-A359-A0F378C1E5F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Berlin</Template>
  <TotalTime>114</TotalTime>
  <Words>3093</Words>
  <Application>Microsoft Office PowerPoint</Application>
  <PresentationFormat>Widescreen</PresentationFormat>
  <Paragraphs>429</Paragraphs>
  <Slides>71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71</vt:i4>
      </vt:variant>
    </vt:vector>
  </HeadingPairs>
  <TitlesOfParts>
    <vt:vector size="79" baseType="lpstr">
      <vt:lpstr>Arial</vt:lpstr>
      <vt:lpstr>Calibri</vt:lpstr>
      <vt:lpstr>Merriweather</vt:lpstr>
      <vt:lpstr>Open Sans</vt:lpstr>
      <vt:lpstr>Times New Roman</vt:lpstr>
      <vt:lpstr>Trebuchet MS</vt:lpstr>
      <vt:lpstr>Wingdings</vt:lpstr>
      <vt:lpstr>Berlin</vt:lpstr>
      <vt:lpstr>Vaccinations by EMS Providers  Primarily for AEMTs and Paramedics in the      GMVEMSC region</vt:lpstr>
      <vt:lpstr>Vaccinations  by EMS Providers</vt:lpstr>
      <vt:lpstr>Vaccinations  by EMS Providers</vt:lpstr>
      <vt:lpstr>Mission</vt:lpstr>
      <vt:lpstr>Objectives</vt:lpstr>
      <vt:lpstr>Objectives</vt:lpstr>
      <vt:lpstr>Potential Roles for EMS Personnel During Vaccination Campaigns</vt:lpstr>
      <vt:lpstr>Influenza</vt:lpstr>
      <vt:lpstr>COVID-19</vt:lpstr>
      <vt:lpstr>Influenza</vt:lpstr>
      <vt:lpstr>COVID-19</vt:lpstr>
      <vt:lpstr>Influenza</vt:lpstr>
      <vt:lpstr>COVID-19</vt:lpstr>
      <vt:lpstr>PowerPoint Presentation</vt:lpstr>
      <vt:lpstr>Recent Impact of  Influenza in the USA</vt:lpstr>
      <vt:lpstr>Seasonal Influenza</vt:lpstr>
      <vt:lpstr>Evolution of the  Influenza Vaccine</vt:lpstr>
      <vt:lpstr>Types of Influenza Vaccine</vt:lpstr>
      <vt:lpstr>Types of COVID-19 Vaccine</vt:lpstr>
      <vt:lpstr>PowerPoint Presentation</vt:lpstr>
      <vt:lpstr>Requirements</vt:lpstr>
      <vt:lpstr>Liability Protections</vt:lpstr>
      <vt:lpstr>Partnership with Public Health</vt:lpstr>
      <vt:lpstr>PowerPoint Presentation</vt:lpstr>
      <vt:lpstr>Vaccine Administration</vt:lpstr>
      <vt:lpstr>Vaccine Administration</vt:lpstr>
      <vt:lpstr>Inactivated (Intramuscular) Influenza Vaccine Contraindications/Precautions</vt:lpstr>
      <vt:lpstr>Immunocompromised persons may have  a reduced immune response to the  vaccine</vt:lpstr>
      <vt:lpstr>Patient Counseling</vt:lpstr>
      <vt:lpstr>Patient Preparation</vt:lpstr>
      <vt:lpstr>Infection Control</vt:lpstr>
      <vt:lpstr>PPE</vt:lpstr>
      <vt:lpstr>Vaccine Preparation</vt:lpstr>
      <vt:lpstr>Vaccine Preparation</vt:lpstr>
      <vt:lpstr>Vaccine Preparation</vt:lpstr>
      <vt:lpstr>Vaccine Preparation</vt:lpstr>
      <vt:lpstr>Vaccine Preparation:  Precautions</vt:lpstr>
      <vt:lpstr>Vaccine Administration:  Intramuscular</vt:lpstr>
      <vt:lpstr>PowerPoint Presentation</vt:lpstr>
      <vt:lpstr>PowerPoint Presentation</vt:lpstr>
      <vt:lpstr>PowerPoint Presentation</vt:lpstr>
      <vt:lpstr>IM Injections in Deltoid Muscle </vt:lpstr>
      <vt:lpstr>Special Situations</vt:lpstr>
      <vt:lpstr>Intramuscular Influenza Vaccine  Adverse Reactions</vt:lpstr>
      <vt:lpstr>Intranasal Influenza Vaccine</vt:lpstr>
      <vt:lpstr>Intranasal Influenza Vaccine  Contraindications</vt:lpstr>
      <vt:lpstr>Intranasal Influenza Vaccine  Contraindications</vt:lpstr>
      <vt:lpstr>Intranasal Influenza Vaccine  Contraindications</vt:lpstr>
      <vt:lpstr>Intranasal Influenza Vaccine  Precautions</vt:lpstr>
      <vt:lpstr>Adverse Reactions</vt:lpstr>
      <vt:lpstr>Intranasal Influenza Vaccine Administration</vt:lpstr>
      <vt:lpstr>Documentation</vt:lpstr>
      <vt:lpstr>Documentation</vt:lpstr>
      <vt:lpstr>Documentation</vt:lpstr>
      <vt:lpstr>Vaccination Information  Statement (VIS)</vt:lpstr>
      <vt:lpstr>Emergency Use Authorization (EUA)</vt:lpstr>
      <vt:lpstr>Reporting to the Vaccine Adverse Event Reporting System (VAERS) </vt:lpstr>
      <vt:lpstr>EUA Fact Sheet for Healthcare Providers </vt:lpstr>
      <vt:lpstr>EUA Fact Sheet for Recipients </vt:lpstr>
      <vt:lpstr>Skills Checklist for Immunization</vt:lpstr>
      <vt:lpstr>Reference and  Suggested Handout</vt:lpstr>
      <vt:lpstr>COVID-19 Vaccination Efforts</vt:lpstr>
      <vt:lpstr>Promising Vaccine Candidates (As of 11/20/2020, limited information is available on vaccines in Phase 2 and 3 Testing, additional information to be announced)</vt:lpstr>
      <vt:lpstr>Storage and Handling </vt:lpstr>
      <vt:lpstr>COVID-19 Vaccine Temperature Excursion</vt:lpstr>
      <vt:lpstr>Cold Chain Requirements</vt:lpstr>
      <vt:lpstr>Cold Chain Requirements</vt:lpstr>
      <vt:lpstr>Thawing Processes for COVID Vaccines</vt:lpstr>
      <vt:lpstr>Diluent Reconstitution</vt:lpstr>
      <vt:lpstr>Last Steps</vt:lpstr>
      <vt:lpstr>Our thanks to: </vt:lpstr>
    </vt:vector>
  </TitlesOfParts>
  <Company>City of Dayton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Vaccinations by EMS Providers  Primarily for AEMTs and Paramedics in the      GMVEMSC region</dc:title>
  <dc:creator>Rose, William</dc:creator>
  <cp:lastModifiedBy>Rose, William</cp:lastModifiedBy>
  <cp:revision>14</cp:revision>
  <dcterms:created xsi:type="dcterms:W3CDTF">2020-12-02T19:20:15Z</dcterms:created>
  <dcterms:modified xsi:type="dcterms:W3CDTF">2020-12-02T21:15:14Z</dcterms:modified>
</cp:coreProperties>
</file>