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4331" r:id="rId1"/>
    <p:sldMasterId id="2147484344" r:id="rId2"/>
  </p:sldMasterIdLst>
  <p:notesMasterIdLst>
    <p:notesMasterId r:id="rId16"/>
  </p:notesMasterIdLst>
  <p:handoutMasterIdLst>
    <p:handoutMasterId r:id="rId17"/>
  </p:handoutMasterIdLst>
  <p:sldIdLst>
    <p:sldId id="625" r:id="rId3"/>
    <p:sldId id="626" r:id="rId4"/>
    <p:sldId id="471" r:id="rId5"/>
    <p:sldId id="440" r:id="rId6"/>
    <p:sldId id="629" r:id="rId7"/>
    <p:sldId id="627" r:id="rId8"/>
    <p:sldId id="434" r:id="rId9"/>
    <p:sldId id="436" r:id="rId10"/>
    <p:sldId id="578" r:id="rId11"/>
    <p:sldId id="628" r:id="rId12"/>
    <p:sldId id="489" r:id="rId13"/>
    <p:sldId id="490" r:id="rId14"/>
    <p:sldId id="567" r:id="rId15"/>
  </p:sldIdLst>
  <p:sldSz cx="9144000" cy="6858000" type="screen4x3"/>
  <p:notesSz cx="69850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4E2"/>
    <a:srgbClr val="F67530"/>
    <a:srgbClr val="ED6430"/>
    <a:srgbClr val="EBE6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35" autoAdjust="0"/>
  </p:normalViewPr>
  <p:slideViewPr>
    <p:cSldViewPr>
      <p:cViewPr varScale="1">
        <p:scale>
          <a:sx n="85" d="100"/>
          <a:sy n="85" d="100"/>
        </p:scale>
        <p:origin x="127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155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394C81A6-5621-435E-A2C3-B9A8B5212812}" type="datetimeFigureOut">
              <a:rPr lang="en-US" smtClean="0"/>
              <a:pPr/>
              <a:t>7/1/2025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D438C3AD-2FDC-4378-B6F3-3AF1235D8AA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68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8167" y="0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334" y="4409758"/>
            <a:ext cx="5122333" cy="4177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515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8167" y="8819515"/>
            <a:ext cx="3026833" cy="46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CEE9FA-5614-47DC-B920-D15EC28730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73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ＭＳ Ｐゴシック" pitchFamily="-109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EC4D2-90FD-F9B6-295F-4FB750A6B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>
            <a:extLst>
              <a:ext uri="{FF2B5EF4-FFF2-40B4-BE49-F238E27FC236}">
                <a16:creationId xmlns:a16="http://schemas.microsoft.com/office/drawing/2014/main" id="{9E605458-252D-CF33-1175-2E8D4947FE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12FE-1634-43C8-8F10-6314D1DC6D44}" type="slidenum">
              <a:rPr lang="en-US">
                <a:latin typeface="Times New Roman" pitchFamily="18" charset="0"/>
              </a:rPr>
              <a:pPr/>
              <a:t>5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3730" name="Rectangle 2">
            <a:extLst>
              <a:ext uri="{FF2B5EF4-FFF2-40B4-BE49-F238E27FC236}">
                <a16:creationId xmlns:a16="http://schemas.microsoft.com/office/drawing/2014/main" id="{10A3CD56-47E9-053A-04C7-044AF4D260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96913"/>
            <a:ext cx="4641850" cy="3481387"/>
          </a:xfrm>
          <a:ln/>
        </p:spPr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95333E6C-A411-C10C-98BA-20E5043D81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34" charset="0"/>
                <a:ea typeface="ＭＳ Ｐゴシック" charset="-128"/>
              </a:rPr>
              <a:t>The answers to these questions will allow you to place the patient in one of the 5 categories shown here.  Each category is given a color code so that they can be recognized quickly.</a:t>
            </a:r>
          </a:p>
        </p:txBody>
      </p:sp>
    </p:spTree>
    <p:extLst>
      <p:ext uri="{BB962C8B-B14F-4D97-AF65-F5344CB8AC3E}">
        <p14:creationId xmlns:p14="http://schemas.microsoft.com/office/powerpoint/2010/main" val="23784545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C012FE-1634-43C8-8F10-6314D1DC6D44}" type="slidenum">
              <a:rPr lang="en-US">
                <a:latin typeface="Times New Roman" pitchFamily="18" charset="0"/>
              </a:rPr>
              <a:pPr/>
              <a:t>6</a:t>
            </a:fld>
            <a:endParaRPr lang="en-US">
              <a:latin typeface="Times New Roman" pitchFamily="18" charset="0"/>
            </a:endParaRPr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696913"/>
            <a:ext cx="4641850" cy="3481387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4409758"/>
            <a:ext cx="5588000" cy="4177665"/>
          </a:xfrm>
          <a:noFill/>
          <a:ln/>
        </p:spPr>
        <p:txBody>
          <a:bodyPr/>
          <a:lstStyle/>
          <a:p>
            <a:pPr eaLnBrk="1" hangingPunct="1"/>
            <a:r>
              <a:rPr lang="en-US">
                <a:latin typeface="Arial" pitchFamily="34" charset="0"/>
                <a:ea typeface="ＭＳ Ｐゴシック" charset="-128"/>
              </a:rPr>
              <a:t>The answers to these questions will allow you to place the patient in one of the 5 categories shown here.  Each category is given a color code so that they can be recognized quickly.</a:t>
            </a:r>
          </a:p>
        </p:txBody>
      </p:sp>
    </p:spTree>
    <p:extLst>
      <p:ext uri="{BB962C8B-B14F-4D97-AF65-F5344CB8AC3E}">
        <p14:creationId xmlns:p14="http://schemas.microsoft.com/office/powerpoint/2010/main" val="2268047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71575" y="696913"/>
            <a:ext cx="4641850" cy="34813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CEE9FA-5614-47DC-B920-D15EC287305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240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0ABE039-077E-4445-A543-6D4CDF7B2FC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4" descr="MMRS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07940-B296-43DD-90EE-8450F77765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61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0932E95-CA6B-4764-8FAF-570A3AE82C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08464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4242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5075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102674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1743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54252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6736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6736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FC233-C977-4916-A375-BB9E4286F29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77521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698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810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2821840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1" y="1905006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2ADCC1C1-CC5A-483E-970A-CD94747BFA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6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7A300-DE44-415C-AE4E-3330FA9C4D5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54CE4E-5832-410A-9AD9-62B3FC4039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5BC07C-FED2-48FE-A8DA-1713771F19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13D26A-3923-4047-9191-4B3133A0A8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735B-CBA3-4EED-9196-B2F56C213C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71" y="1004674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Rectangle 8"/>
          <p:cNvSpPr/>
          <p:nvPr/>
        </p:nvSpPr>
        <p:spPr>
          <a:xfrm rot="21420000">
            <a:off x="596708" y="998822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6D23-6163-4D0B-B407-F54FC21C879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r>
              <a:rPr lang="en-US"/>
              <a:t>8/1/2017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58D8228-DBEE-4FFE-84F9-0691981B715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4" descr="MMRSlogo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4600" y="5384800"/>
            <a:ext cx="1549400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32" r:id="rId1"/>
    <p:sldLayoutId id="2147484333" r:id="rId2"/>
    <p:sldLayoutId id="2147484334" r:id="rId3"/>
    <p:sldLayoutId id="2147484335" r:id="rId4"/>
    <p:sldLayoutId id="2147484336" r:id="rId5"/>
    <p:sldLayoutId id="2147484337" r:id="rId6"/>
    <p:sldLayoutId id="2147484338" r:id="rId7"/>
    <p:sldLayoutId id="2147484339" r:id="rId8"/>
    <p:sldLayoutId id="2147484340" r:id="rId9"/>
    <p:sldLayoutId id="2147484341" r:id="rId10"/>
    <p:sldLayoutId id="2147484342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32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8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800" b="1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24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>
            <a:extLst>
              <a:ext uri="{FF2B5EF4-FFF2-40B4-BE49-F238E27FC236}">
                <a16:creationId xmlns:a16="http://schemas.microsoft.com/office/drawing/2014/main" id="{A7C1FA5B-87A9-47E1-A315-6BEA12F1FD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172200"/>
          </a:xfrm>
          <a:prstGeom prst="rect">
            <a:avLst/>
          </a:prstGeom>
          <a:solidFill>
            <a:srgbClr val="0064B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 dirty="0"/>
          </a:p>
        </p:txBody>
      </p:sp>
      <p:pic>
        <p:nvPicPr>
          <p:cNvPr id="1027" name="Picture 7" descr="PH_MVH_footerWhit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2988"/>
            <a:ext cx="9144000" cy="73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359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0064B9"/>
          </a:solidFill>
          <a:latin typeface="Trebuchet MS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064B9"/>
        </a:buClr>
        <a:buFont typeface="Times" panose="02020603050405020304" pitchFamily="18" charset="0"/>
        <a:buChar char="•"/>
        <a:defRPr sz="3200">
          <a:solidFill>
            <a:srgbClr val="0064B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E817-3F57-342D-784D-0F2A107781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2800" y="1447800"/>
            <a:ext cx="5486400" cy="2868168"/>
          </a:xfrm>
        </p:spPr>
        <p:txBody>
          <a:bodyPr>
            <a:noAutofit/>
          </a:bodyPr>
          <a:lstStyle/>
          <a:p>
            <a:r>
              <a:rPr lang="en-US" sz="5400" dirty="0"/>
              <a:t>Triage &amp; Tools </a:t>
            </a:r>
            <a:br>
              <a:rPr lang="en-US" sz="5400" dirty="0"/>
            </a:br>
            <a:r>
              <a:rPr lang="en-US" sz="5400" dirty="0"/>
              <a:t>for QTD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2AC3C4-6CEB-540B-F739-AB9B96024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05200" y="685800"/>
            <a:ext cx="5114778" cy="1717936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EMERGENCY DEPARTMENT</a:t>
            </a:r>
          </a:p>
        </p:txBody>
      </p:sp>
    </p:spTree>
    <p:extLst>
      <p:ext uri="{BB962C8B-B14F-4D97-AF65-F5344CB8AC3E}">
        <p14:creationId xmlns:p14="http://schemas.microsoft.com/office/powerpoint/2010/main" val="3048840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70DAB0-B7FE-6199-8C4F-1A47A3C6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8077200" cy="509496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TAGGING </a:t>
            </a:r>
            <a:r>
              <a:rPr lang="en-US" sz="3200" dirty="0" err="1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PatientS</a:t>
            </a:r>
            <a:endParaRPr lang="en-US" sz="3200" dirty="0">
              <a:effectLst>
                <a:outerShdw blurRad="38100" dist="38100" dir="2700000" algn="ctr" rotWithShape="0">
                  <a:srgbClr val="0064E2"/>
                </a:outerShdw>
              </a:effectLst>
              <a:latin typeface="Arial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9D3E5D-53DB-AE4B-748A-175E18857BA0}"/>
              </a:ext>
            </a:extLst>
          </p:cNvPr>
          <p:cNvSpPr txBox="1">
            <a:spLocks/>
          </p:cNvSpPr>
          <p:nvPr/>
        </p:nvSpPr>
        <p:spPr>
          <a:xfrm>
            <a:off x="2514600" y="1031058"/>
            <a:ext cx="5562600" cy="579119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auto">
              <a:spcAft>
                <a:spcPts val="0"/>
              </a:spcAft>
            </a:pPr>
            <a:r>
              <a:rPr lang="en-US" sz="3600" dirty="0">
                <a:solidFill>
                  <a:srgbClr val="00B050"/>
                </a:solidFill>
              </a:rPr>
              <a:t>Expect EMS to provide GREEN (Drill) Tags for QTDs </a:t>
            </a:r>
          </a:p>
          <a:p>
            <a:pPr lvl="1" fontAlgn="auto"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</a:rPr>
              <a:t>Review the tag:</a:t>
            </a:r>
          </a:p>
          <a:p>
            <a:pPr lvl="2" fontAlgn="auto">
              <a:spcAft>
                <a:spcPts val="0"/>
              </a:spcAft>
            </a:pPr>
            <a:r>
              <a:rPr lang="en-US" sz="3200" dirty="0">
                <a:solidFill>
                  <a:srgbClr val="0064E2"/>
                </a:solidFill>
              </a:rPr>
              <a:t>Patient info</a:t>
            </a:r>
          </a:p>
          <a:p>
            <a:pPr lvl="2" fontAlgn="auto">
              <a:spcAft>
                <a:spcPts val="0"/>
              </a:spcAft>
            </a:pPr>
            <a:r>
              <a:rPr lang="en-US" sz="3200" dirty="0">
                <a:solidFill>
                  <a:srgbClr val="0064E2"/>
                </a:solidFill>
              </a:rPr>
              <a:t>Assessments</a:t>
            </a:r>
          </a:p>
          <a:p>
            <a:pPr lvl="2" fontAlgn="auto">
              <a:spcAft>
                <a:spcPts val="0"/>
              </a:spcAft>
            </a:pPr>
            <a:r>
              <a:rPr lang="en-US" sz="3200" dirty="0">
                <a:solidFill>
                  <a:srgbClr val="0064E2"/>
                </a:solidFill>
              </a:rPr>
              <a:t>Treatments</a:t>
            </a:r>
          </a:p>
          <a:p>
            <a:pPr lvl="2" fontAlgn="auto">
              <a:spcAft>
                <a:spcPts val="0"/>
              </a:spcAft>
            </a:pPr>
            <a:r>
              <a:rPr lang="en-US" dirty="0">
                <a:solidFill>
                  <a:srgbClr val="0064E2"/>
                </a:solidFill>
              </a:rPr>
              <a:t>EMS should keep the </a:t>
            </a:r>
            <a:r>
              <a:rPr lang="en-US" sz="2800" dirty="0">
                <a:solidFill>
                  <a:srgbClr val="0064E2"/>
                </a:solidFill>
              </a:rPr>
              <a:t>bottom section of tags for their records</a:t>
            </a:r>
          </a:p>
          <a:p>
            <a:pPr lvl="2" fontAlgn="auto">
              <a:spcAft>
                <a:spcPts val="0"/>
              </a:spcAft>
            </a:pPr>
            <a:endParaRPr lang="en-US" sz="3200" dirty="0">
              <a:solidFill>
                <a:srgbClr val="0064E2"/>
              </a:solidFill>
            </a:endParaRPr>
          </a:p>
          <a:p>
            <a:pPr lvl="2" fontAlgn="auto">
              <a:spcAft>
                <a:spcPts val="0"/>
              </a:spcAft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60C0CA-CA1C-9371-860B-72628FAAA1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5172" t="9687" r="45268" b="8313"/>
          <a:stretch/>
        </p:blipFill>
        <p:spPr bwMode="auto">
          <a:xfrm>
            <a:off x="374931" y="838200"/>
            <a:ext cx="222683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8EB3D5-C6AA-3CFE-3A0F-A7812E3F5B50}"/>
              </a:ext>
            </a:extLst>
          </p:cNvPr>
          <p:cNvSpPr/>
          <p:nvPr/>
        </p:nvSpPr>
        <p:spPr>
          <a:xfrm>
            <a:off x="391968" y="5064942"/>
            <a:ext cx="2209800" cy="1524000"/>
          </a:xfrm>
          <a:prstGeom prst="rect">
            <a:avLst/>
          </a:prstGeom>
          <a:noFill/>
          <a:ln w="158750">
            <a:solidFill>
              <a:srgbClr val="00B0F0"/>
            </a:solidFill>
          </a:ln>
          <a:effectLst>
            <a:outerShdw blurRad="1524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7444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370DAB0-B7FE-6199-8C4F-1A47A3C64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8077200" cy="509496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TAGGING </a:t>
            </a:r>
            <a:r>
              <a:rPr lang="en-US" sz="3200" dirty="0" err="1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PatientS</a:t>
            </a:r>
            <a:endParaRPr lang="en-US" sz="3200" dirty="0">
              <a:effectLst>
                <a:outerShdw blurRad="38100" dist="38100" dir="2700000" algn="ctr" rotWithShape="0">
                  <a:srgbClr val="0064E2"/>
                </a:outerShdw>
              </a:effectLst>
              <a:latin typeface="Arial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59D3E5D-53DB-AE4B-748A-175E18857BA0}"/>
              </a:ext>
            </a:extLst>
          </p:cNvPr>
          <p:cNvSpPr txBox="1">
            <a:spLocks/>
          </p:cNvSpPr>
          <p:nvPr/>
        </p:nvSpPr>
        <p:spPr>
          <a:xfrm>
            <a:off x="2514600" y="838200"/>
            <a:ext cx="5562600" cy="5984057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fontAlgn="auto">
              <a:spcAft>
                <a:spcPts val="0"/>
              </a:spcAft>
            </a:pPr>
            <a:r>
              <a:rPr lang="en-US" sz="3600" i="1" dirty="0">
                <a:solidFill>
                  <a:srgbClr val="00B050"/>
                </a:solidFill>
              </a:rPr>
              <a:t>ED personnel including all nurses </a:t>
            </a:r>
            <a:r>
              <a:rPr lang="en-US" sz="3600" dirty="0">
                <a:solidFill>
                  <a:srgbClr val="00B050"/>
                </a:solidFill>
              </a:rPr>
              <a:t>should ribbon every patient and complete at least ONE tag per shift (on walk-ins or other patients)</a:t>
            </a:r>
          </a:p>
          <a:p>
            <a:pPr lvl="1" fontAlgn="auto">
              <a:spcAft>
                <a:spcPts val="0"/>
              </a:spcAft>
            </a:pPr>
            <a:r>
              <a:rPr lang="en-US" sz="3200" dirty="0">
                <a:solidFill>
                  <a:schemeClr val="tx1"/>
                </a:solidFill>
              </a:rPr>
              <a:t>Fill it out to document:</a:t>
            </a:r>
          </a:p>
          <a:p>
            <a:pPr lvl="2" fontAlgn="auto">
              <a:spcAft>
                <a:spcPts val="0"/>
              </a:spcAft>
            </a:pPr>
            <a:r>
              <a:rPr lang="en-US" sz="3200" dirty="0">
                <a:solidFill>
                  <a:srgbClr val="0064E2"/>
                </a:solidFill>
              </a:rPr>
              <a:t>Patient info</a:t>
            </a:r>
          </a:p>
          <a:p>
            <a:pPr lvl="2" fontAlgn="auto">
              <a:spcAft>
                <a:spcPts val="0"/>
              </a:spcAft>
            </a:pPr>
            <a:r>
              <a:rPr lang="en-US" sz="3200" dirty="0">
                <a:solidFill>
                  <a:srgbClr val="0064E2"/>
                </a:solidFill>
              </a:rPr>
              <a:t>Assessments</a:t>
            </a:r>
          </a:p>
          <a:p>
            <a:pPr lvl="2" fontAlgn="auto">
              <a:spcAft>
                <a:spcPts val="0"/>
              </a:spcAft>
            </a:pPr>
            <a:r>
              <a:rPr lang="en-US" sz="3200" dirty="0">
                <a:solidFill>
                  <a:srgbClr val="0064E2"/>
                </a:solidFill>
              </a:rPr>
              <a:t>Treatments</a:t>
            </a:r>
          </a:p>
          <a:p>
            <a:r>
              <a:rPr lang="en-US" sz="3500" i="1" dirty="0">
                <a:solidFill>
                  <a:srgbClr val="FF0000"/>
                </a:solidFill>
              </a:rPr>
              <a:t>Collect all Tags for EMS Coordinators to review</a:t>
            </a:r>
          </a:p>
          <a:p>
            <a:pPr lvl="2" fontAlgn="auto">
              <a:spcAft>
                <a:spcPts val="0"/>
              </a:spcAft>
            </a:pPr>
            <a:endParaRPr lang="en-US" sz="3200" dirty="0">
              <a:solidFill>
                <a:srgbClr val="0064E2"/>
              </a:solidFill>
            </a:endParaRPr>
          </a:p>
          <a:p>
            <a:pPr lvl="2" fontAlgn="auto">
              <a:spcAft>
                <a:spcPts val="0"/>
              </a:spcAft>
            </a:pPr>
            <a:endParaRPr lang="en-US" sz="3200" dirty="0">
              <a:solidFill>
                <a:srgbClr val="0064E2"/>
              </a:solidFill>
            </a:endParaRPr>
          </a:p>
          <a:p>
            <a:pPr lvl="2" fontAlgn="auto">
              <a:spcAft>
                <a:spcPts val="0"/>
              </a:spcAft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60C0CA-CA1C-9371-860B-72628FAAA1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35172" t="9687" r="45268" b="8313"/>
          <a:stretch/>
        </p:blipFill>
        <p:spPr bwMode="auto">
          <a:xfrm>
            <a:off x="374931" y="838200"/>
            <a:ext cx="222683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8EB3D5-C6AA-3CFE-3A0F-A7812E3F5B50}"/>
              </a:ext>
            </a:extLst>
          </p:cNvPr>
          <p:cNvSpPr/>
          <p:nvPr/>
        </p:nvSpPr>
        <p:spPr>
          <a:xfrm>
            <a:off x="391968" y="5064942"/>
            <a:ext cx="2209800" cy="1524000"/>
          </a:xfrm>
          <a:prstGeom prst="rect">
            <a:avLst/>
          </a:prstGeom>
          <a:noFill/>
          <a:ln w="158750">
            <a:solidFill>
              <a:srgbClr val="00B0F0"/>
            </a:solidFill>
          </a:ln>
          <a:effectLst>
            <a:outerShdw blurRad="1524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077200" cy="554736"/>
          </a:xfrm>
        </p:spPr>
        <p:txBody>
          <a:bodyPr>
            <a:normAutofit/>
          </a:bodyPr>
          <a:lstStyle/>
          <a:p>
            <a:r>
              <a:rPr lang="en-US" sz="32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QTD 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1471" y="762000"/>
            <a:ext cx="3581400" cy="5638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Do NOT use White or Blue Tags for QTDs</a:t>
            </a:r>
            <a:endParaRPr lang="en-US" dirty="0"/>
          </a:p>
        </p:txBody>
      </p:sp>
      <p:pic>
        <p:nvPicPr>
          <p:cNvPr id="5" name="Picture 4" descr="FIRE_triage-cards-final_TRAINING2.jpg">
            <a:extLst>
              <a:ext uri="{FF2B5EF4-FFF2-40B4-BE49-F238E27FC236}">
                <a16:creationId xmlns:a16="http://schemas.microsoft.com/office/drawing/2014/main" id="{F1DA78DF-5E24-4EB2-A112-E4C429CD67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66799"/>
            <a:ext cx="2272671" cy="57912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pic>
        <p:nvPicPr>
          <p:cNvPr id="7" name="Content Placeholder 3" descr="FIRE_triage-cards-final_Live2.jpg">
            <a:extLst>
              <a:ext uri="{FF2B5EF4-FFF2-40B4-BE49-F238E27FC236}">
                <a16:creationId xmlns:a16="http://schemas.microsoft.com/office/drawing/2014/main" id="{6107C7C4-70B6-41BE-A2EE-627C13CB2BB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28800" y="1066799"/>
            <a:ext cx="2272672" cy="5791200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AB3460-205B-8C36-7443-C850DE38ED46}"/>
              </a:ext>
            </a:extLst>
          </p:cNvPr>
          <p:cNvCxnSpPr/>
          <p:nvPr/>
        </p:nvCxnSpPr>
        <p:spPr>
          <a:xfrm>
            <a:off x="0" y="1066799"/>
            <a:ext cx="4101471" cy="579120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609600"/>
            <a:ext cx="8001000" cy="518160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72390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Ribbon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Tag on EVERY EMS patient during QTDs </a:t>
            </a:r>
          </a:p>
          <a:p>
            <a:pPr lvl="1"/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(and during a real-world MCI!)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 personnel are to place a ribbon on all patients not brought by EMS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 personnel are to complete at least one tag per shift on a patient not brought by EMS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radio call on the MCI Talk Group on EVERY EMS patient during QTDs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all Tags for EMS Coordinators to review</a:t>
            </a:r>
          </a:p>
          <a:p>
            <a:pPr lvl="1"/>
            <a:r>
              <a:rPr lang="en-US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See the next MCI QTD Crash Course!</a:t>
            </a:r>
            <a:endParaRPr lang="en-US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2430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0" y="1752600"/>
            <a:ext cx="7873340" cy="4800600"/>
          </a:xfrm>
        </p:spPr>
        <p:txBody>
          <a:bodyPr>
            <a:no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Agreed on by GDAHA, GMVEMSC, RPAB, et al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 hours each quarter 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 of week different each quarter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Communicated to all hospitals and EMS agencies</a:t>
            </a:r>
          </a:p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Includes Ribbons, “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Tags, MCI Radio Talk Groups, and more</a:t>
            </a:r>
          </a:p>
        </p:txBody>
      </p:sp>
    </p:spTree>
    <p:extLst>
      <p:ext uri="{BB962C8B-B14F-4D97-AF65-F5344CB8AC3E}">
        <p14:creationId xmlns:p14="http://schemas.microsoft.com/office/powerpoint/2010/main" val="2962335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315200" cy="13716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Quarterly Triage Days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0" y="1752600"/>
            <a:ext cx="7797140" cy="4800600"/>
          </a:xfrm>
        </p:spPr>
        <p:txBody>
          <a:bodyPr>
            <a:noAutofit/>
          </a:bodyPr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QTDs are opportunities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There’s no way to know when – or where - the next MCI will happen</a:t>
            </a:r>
          </a:p>
          <a:p>
            <a:pPr lvl="1"/>
            <a:r>
              <a:rPr lang="en-US" sz="3200" b="1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That is NOT the time</a:t>
            </a:r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figure out how to use SALT, Ribbons, Tags, and Radios</a:t>
            </a:r>
            <a:endParaRPr lang="en-US" sz="3200" b="1" dirty="0">
              <a:solidFill>
                <a:srgbClr val="0064E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FOR US ALL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EDs and EMS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WORK TOGETHER!</a:t>
            </a:r>
          </a:p>
        </p:txBody>
      </p:sp>
    </p:spTree>
    <p:extLst>
      <p:ext uri="{BB962C8B-B14F-4D97-AF65-F5344CB8AC3E}">
        <p14:creationId xmlns:p14="http://schemas.microsoft.com/office/powerpoint/2010/main" val="1946909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7239000" cy="5562600"/>
          </a:xfrm>
        </p:spPr>
        <p:txBody>
          <a:bodyPr>
            <a:normAutofit/>
          </a:bodyPr>
          <a:lstStyle/>
          <a:p>
            <a:r>
              <a:rPr lang="en-US" sz="3600" dirty="0"/>
              <a:t>Expect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Ribbon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&amp; Tag on EVERY EMS patient brought in during QTDs 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Expect a radio call on the MCI Talk Group on EVERY EMS patient during QTDs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600" dirty="0"/>
          </a:p>
          <a:p>
            <a:r>
              <a:rPr lang="en-US" sz="3600" dirty="0"/>
              <a:t>For EVERY ED patient </a:t>
            </a:r>
            <a:r>
              <a:rPr lang="en-US" sz="3600" i="1" dirty="0"/>
              <a:t>not</a:t>
            </a:r>
            <a:r>
              <a:rPr lang="en-US" sz="3600" dirty="0"/>
              <a:t> already tagged:</a:t>
            </a:r>
          </a:p>
          <a:p>
            <a:pPr lvl="1"/>
            <a:r>
              <a:rPr lang="en-US" sz="3200" dirty="0">
                <a:solidFill>
                  <a:srgbClr val="0064E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 a realistic SALT Category</a:t>
            </a:r>
          </a:p>
          <a:p>
            <a:pPr lvl="1"/>
            <a:endParaRPr lang="en-US" i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228600"/>
            <a:ext cx="7696200" cy="594360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</a:pPr>
            <a:r>
              <a:rPr 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SALT for QTD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7A514FD1-BD5F-CE04-F109-4E6F81322C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6458563"/>
              </p:ext>
            </p:extLst>
          </p:nvPr>
        </p:nvGraphicFramePr>
        <p:xfrm>
          <a:off x="6360251" y="3276600"/>
          <a:ext cx="2795294" cy="209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" r:id="rId2" imgW="4570349" imgH="3427466" progId="PowerPoint.Slide.12">
                  <p:embed/>
                </p:oleObj>
              </mc:Choice>
              <mc:Fallback>
                <p:oleObj name="Slide" r:id="rId2" imgW="4570349" imgH="3427466" progId="PowerPoint.Slide.12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E60AC358-1378-598A-D43D-46E85C920C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60251" y="3276600"/>
                        <a:ext cx="2795294" cy="209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407F6-5CB3-E8AB-C8E5-29586D432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961FABFB-5D51-06DD-78E6-E359794F771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7620000" cy="1066800"/>
          </a:xfrm>
        </p:spPr>
        <p:txBody>
          <a:bodyPr anchor="b">
            <a:normAutofit fontScale="90000"/>
          </a:bodyPr>
          <a:lstStyle/>
          <a:p>
            <a:pPr eaLnBrk="1" hangingPunct="1"/>
            <a: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Triage Categories/Ribbons:  </a:t>
            </a:r>
            <a:b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</a:br>
            <a: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ID-MED</a:t>
            </a:r>
          </a:p>
        </p:txBody>
      </p:sp>
      <p:sp>
        <p:nvSpPr>
          <p:cNvPr id="733187" name="Rectangle 3">
            <a:extLst>
              <a:ext uri="{FF2B5EF4-FFF2-40B4-BE49-F238E27FC236}">
                <a16:creationId xmlns:a16="http://schemas.microsoft.com/office/drawing/2014/main" id="{4334BF52-B5A7-CF96-BBC6-2495104EB24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09600" y="1524000"/>
            <a:ext cx="7620000" cy="510540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Immediate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1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Can’t follow commands, in respiratory distress, uncontrolled arterial bleeding, wrist pulse not palpable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Delayed – Serious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Minimal – Minor illness or injury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Expectant – not applicable for QTD</a:t>
            </a:r>
          </a:p>
          <a:p>
            <a:pPr>
              <a:lnSpc>
                <a:spcPct val="90000"/>
              </a:lnSpc>
              <a:buFont typeface="Wingdings" pitchFamily="2" charset="2"/>
              <a:buChar char="n"/>
            </a:pPr>
            <a:r>
              <a:rPr lang="en-US" sz="45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ea typeface="ＭＳ Ｐゴシック" charset="-128"/>
              </a:rPr>
              <a:t>Dead</a:t>
            </a:r>
            <a:r>
              <a:rPr lang="en-US" sz="4500" dirty="0">
                <a:ea typeface="ＭＳ Ｐゴシック" charset="-128"/>
              </a:rPr>
              <a:t> – hopefully not applicable for QTD</a:t>
            </a:r>
            <a:endParaRPr lang="en-US" sz="45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-128"/>
            </a:endParaRPr>
          </a:p>
          <a:p>
            <a:pPr lvl="2">
              <a:lnSpc>
                <a:spcPct val="90000"/>
              </a:lnSpc>
              <a:buFont typeface="Wingdings" pitchFamily="2" charset="2"/>
              <a:buChar char="n"/>
            </a:pPr>
            <a:r>
              <a:rPr lang="en-US" sz="39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-128"/>
              </a:rPr>
              <a:t>(Ribbon/Tag zebra-striped)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2295B7-6457-D93E-544E-38FD131AB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142" y="5334007"/>
            <a:ext cx="1523993" cy="152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69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28600"/>
            <a:ext cx="7620000" cy="865188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Triage ribbons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0EF12C-AB97-C592-411B-70CA21E25EED}"/>
              </a:ext>
            </a:extLst>
          </p:cNvPr>
          <p:cNvSpPr txBox="1"/>
          <p:nvPr/>
        </p:nvSpPr>
        <p:spPr>
          <a:xfrm>
            <a:off x="838200" y="1828800"/>
            <a:ext cx="6629400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4320" indent="-27432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3200" b="1" dirty="0">
                <a:solidFill>
                  <a:srgbClr val="F6753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ORANGE Ribbons for contaminated victims</a:t>
            </a:r>
          </a:p>
          <a:p>
            <a:pPr marL="731520" lvl="1" indent="-274320" eaLnBrk="1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Black Dots to distinguish from red ribbons in poor light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EA0B365-A961-EA4A-7350-087183EEF2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36105" y="3810000"/>
            <a:ext cx="250789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82868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B25839-C1B2-4C25-A42C-0B85502AA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 rot="5400000">
            <a:off x="349072" y="1859280"/>
            <a:ext cx="5120641" cy="3840480"/>
          </a:xfrm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B11EA7A4-9B23-6ABB-C2D3-8EC628E44ECA}"/>
              </a:ext>
            </a:extLst>
          </p:cNvPr>
          <p:cNvSpPr txBox="1">
            <a:spLocks noChangeArrowheads="1"/>
          </p:cNvSpPr>
          <p:nvPr/>
        </p:nvSpPr>
        <p:spPr>
          <a:xfrm>
            <a:off x="5159148" y="1143000"/>
            <a:ext cx="3028950" cy="532719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0">
              <a:buClr>
                <a:srgbClr val="F9B639"/>
              </a:buClr>
              <a:buNone/>
            </a:pPr>
            <a:r>
              <a:rPr lang="en-US" sz="2100" dirty="0">
                <a:solidFill>
                  <a:srgbClr val="E7ECED">
                    <a:lumMod val="25000"/>
                  </a:srgbClr>
                </a:solidFill>
                <a:latin typeface="Trebuchet MS"/>
              </a:rPr>
              <a:t>7-8 seconds:</a:t>
            </a:r>
          </a:p>
          <a:p>
            <a:pPr>
              <a:buClr>
                <a:srgbClr val="F9B639"/>
              </a:buClr>
            </a:pPr>
            <a:endParaRPr lang="en-US" sz="2100" dirty="0">
              <a:solidFill>
                <a:srgbClr val="FF0000"/>
              </a:solidFill>
              <a:latin typeface="Trebuchet M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18EBEB-32DC-3B57-0518-A3E29F9B6FB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28600"/>
            <a:ext cx="7620000" cy="86518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fontAlgn="auto">
              <a:spcAft>
                <a:spcPts val="0"/>
              </a:spcAft>
            </a:pPr>
            <a:r>
              <a:rPr lang="en-US" sz="4000" dirty="0">
                <a:effectLst>
                  <a:outerShdw blurRad="38100" dist="38100" dir="2700000" algn="tl">
                    <a:srgbClr val="0064E2"/>
                  </a:outerShdw>
                </a:effectLst>
                <a:ea typeface="ＭＳ Ｐゴシック" charset="-128"/>
              </a:rPr>
              <a:t>SALT C-R-A-P Assessments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953420E-D694-7960-6445-B8A587CEA3FB}"/>
              </a:ext>
            </a:extLst>
          </p:cNvPr>
          <p:cNvSpPr txBox="1">
            <a:spLocks noChangeArrowheads="1"/>
          </p:cNvSpPr>
          <p:nvPr/>
        </p:nvSpPr>
        <p:spPr>
          <a:xfrm>
            <a:off x="5159148" y="1600200"/>
            <a:ext cx="2841852" cy="4953000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  <a:defRPr kumimoji="0" sz="32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1208" indent="-228600" algn="l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58952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Char char=""/>
              <a:defRPr kumimoji="0"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2800" b="1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Char char=""/>
              <a:defRPr kumimoji="0"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72184" indent="-182880" algn="l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733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Char char="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47088" indent="-182880" algn="l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Char char="•"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Char char="§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Clr>
                <a:srgbClr val="F9B639"/>
              </a:buClr>
            </a:pPr>
            <a:r>
              <a:rPr lang="en-US" sz="2100" dirty="0">
                <a:solidFill>
                  <a:srgbClr val="FF0000"/>
                </a:solidFill>
                <a:latin typeface="Trebuchet MS"/>
              </a:rPr>
              <a:t>C – </a:t>
            </a:r>
            <a:r>
              <a:rPr lang="en-US" sz="2100" u="sng" dirty="0">
                <a:solidFill>
                  <a:srgbClr val="FF0000"/>
                </a:solidFill>
                <a:latin typeface="Trebuchet MS"/>
              </a:rPr>
              <a:t>C</a:t>
            </a:r>
            <a:r>
              <a:rPr lang="en-US" sz="2100" dirty="0">
                <a:solidFill>
                  <a:srgbClr val="FF0000"/>
                </a:solidFill>
                <a:latin typeface="Trebuchet MS"/>
              </a:rPr>
              <a:t>ommands /Purposeful movements?</a:t>
            </a:r>
          </a:p>
          <a:p>
            <a:pPr>
              <a:buClr>
                <a:srgbClr val="F9B639"/>
              </a:buClr>
            </a:pPr>
            <a:r>
              <a:rPr lang="en-US" sz="2100" dirty="0">
                <a:solidFill>
                  <a:srgbClr val="FF0000"/>
                </a:solidFill>
                <a:latin typeface="Trebuchet MS"/>
              </a:rPr>
              <a:t>R – </a:t>
            </a:r>
            <a:r>
              <a:rPr lang="en-US" sz="2100" u="sng" dirty="0">
                <a:solidFill>
                  <a:srgbClr val="FF0000"/>
                </a:solidFill>
                <a:latin typeface="Trebuchet MS"/>
              </a:rPr>
              <a:t>R</a:t>
            </a:r>
            <a:r>
              <a:rPr lang="en-US" sz="2100" dirty="0">
                <a:solidFill>
                  <a:srgbClr val="FF0000"/>
                </a:solidFill>
                <a:latin typeface="Trebuchet MS"/>
              </a:rPr>
              <a:t>espiratory Distress?</a:t>
            </a:r>
          </a:p>
          <a:p>
            <a:pPr>
              <a:buClr>
                <a:srgbClr val="F9B639"/>
              </a:buClr>
            </a:pPr>
            <a:r>
              <a:rPr lang="en-US" sz="2100" dirty="0">
                <a:solidFill>
                  <a:srgbClr val="FF0000"/>
                </a:solidFill>
                <a:latin typeface="Trebuchet MS"/>
              </a:rPr>
              <a:t>A – Uncontrolled (</a:t>
            </a:r>
            <a:r>
              <a:rPr lang="en-US" sz="2100" u="sng" dirty="0">
                <a:solidFill>
                  <a:srgbClr val="FF0000"/>
                </a:solidFill>
                <a:latin typeface="Trebuchet MS"/>
              </a:rPr>
              <a:t>A</a:t>
            </a:r>
            <a:r>
              <a:rPr lang="en-US" sz="2100" dirty="0">
                <a:solidFill>
                  <a:srgbClr val="FF0000"/>
                </a:solidFill>
                <a:latin typeface="Trebuchet MS"/>
              </a:rPr>
              <a:t>rterial) bleeding?</a:t>
            </a:r>
          </a:p>
          <a:p>
            <a:pPr>
              <a:buClr>
                <a:srgbClr val="F9B639"/>
              </a:buClr>
            </a:pPr>
            <a:r>
              <a:rPr lang="en-US" sz="2100" dirty="0">
                <a:solidFill>
                  <a:srgbClr val="FF0000"/>
                </a:solidFill>
                <a:latin typeface="Trebuchet MS"/>
              </a:rPr>
              <a:t>P – </a:t>
            </a:r>
            <a:r>
              <a:rPr lang="en-US" sz="21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100" dirty="0">
                <a:solidFill>
                  <a:srgbClr val="FF0000"/>
                </a:solidFill>
                <a:latin typeface="Trebuchet MS"/>
              </a:rPr>
              <a:t>eripheral </a:t>
            </a:r>
            <a:r>
              <a:rPr lang="en-US" sz="21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100" dirty="0">
                <a:solidFill>
                  <a:srgbClr val="FF0000"/>
                </a:solidFill>
                <a:latin typeface="Trebuchet MS"/>
              </a:rPr>
              <a:t>ulse </a:t>
            </a:r>
            <a:r>
              <a:rPr lang="en-US" sz="2100" u="sng" dirty="0">
                <a:solidFill>
                  <a:srgbClr val="FF0000"/>
                </a:solidFill>
                <a:latin typeface="Trebuchet MS"/>
              </a:rPr>
              <a:t>P</a:t>
            </a:r>
            <a:r>
              <a:rPr lang="en-US" sz="2100" dirty="0">
                <a:solidFill>
                  <a:srgbClr val="FF0000"/>
                </a:solidFill>
                <a:latin typeface="Trebuchet MS"/>
              </a:rPr>
              <a:t>resent?</a:t>
            </a:r>
          </a:p>
          <a:p>
            <a:pPr marL="0" indent="0">
              <a:buClr>
                <a:srgbClr val="F9B639"/>
              </a:buClr>
              <a:buNone/>
            </a:pPr>
            <a:endParaRPr lang="en-US" sz="2100" dirty="0">
              <a:solidFill>
                <a:srgbClr val="FF0000"/>
              </a:solidFill>
              <a:latin typeface="Trebuchet MS"/>
            </a:endParaRPr>
          </a:p>
          <a:p>
            <a:pPr marL="0" indent="0">
              <a:buClr>
                <a:srgbClr val="F9B639"/>
              </a:buClr>
              <a:buNone/>
            </a:pPr>
            <a:r>
              <a:rPr lang="en-US" sz="21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/>
              </a:rPr>
              <a:t>Clinically “bad” to one or more assessment questions:  patient is Red or Gray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8595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20040"/>
            <a:ext cx="7239000" cy="594360"/>
          </a:xfrm>
        </p:spPr>
        <p:txBody>
          <a:bodyPr/>
          <a:lstStyle/>
          <a:p>
            <a:pPr eaLnBrk="1" hangingPunct="1"/>
            <a:r>
              <a:rPr lang="en-US" dirty="0">
                <a:effectLst>
                  <a:outerShdw blurRad="38100" dist="38100" dir="2700000" algn="ctr" rotWithShape="0">
                    <a:srgbClr val="0064E2"/>
                  </a:outerShdw>
                </a:effectLst>
              </a:rPr>
              <a:t>Attach a Ribbon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7696200" cy="4846320"/>
          </a:xfrm>
        </p:spPr>
        <p:txBody>
          <a:bodyPr/>
          <a:lstStyle/>
          <a:p>
            <a:pPr eaLnBrk="1" hangingPunct="1"/>
            <a:r>
              <a:rPr lang="en-US" sz="3400" dirty="0"/>
              <a:t>Use Triage Ribbon per the category you assigned</a:t>
            </a:r>
          </a:p>
          <a:p>
            <a:pPr lvl="1"/>
            <a:r>
              <a:rPr lang="en-US" sz="3000" dirty="0"/>
              <a:t>Right wrist for both Ribbon and Tag</a:t>
            </a:r>
          </a:p>
          <a:p>
            <a:pPr eaLnBrk="1" hangingPunct="1">
              <a:buFont typeface="Wingdings" pitchFamily="2" charset="2"/>
              <a:buNone/>
            </a:pPr>
            <a:endParaRPr lang="en-US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D6035D1-A5EE-F0F2-3D07-62D07A6B5A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8333" r="28750" b="45000"/>
          <a:stretch/>
        </p:blipFill>
        <p:spPr>
          <a:xfrm>
            <a:off x="2209800" y="4495800"/>
            <a:ext cx="3200400" cy="167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F289E7-C369-348F-5D7D-022FF5FEC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733800"/>
            <a:ext cx="2899150" cy="22021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94360"/>
          </a:xfrm>
        </p:spPr>
        <p:txBody>
          <a:bodyPr/>
          <a:lstStyle/>
          <a:p>
            <a:r>
              <a:rPr lang="en-US" dirty="0">
                <a:effectLst>
                  <a:outerShdw blurRad="38100" dist="38100" dir="2700000" algn="ctr" rotWithShape="0">
                    <a:srgbClr val="0064E2"/>
                  </a:outerShdw>
                </a:effectLst>
                <a:latin typeface="Arial"/>
              </a:rPr>
              <a:t>Ribbons &amp; tags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239000" cy="2362200"/>
          </a:xfrm>
        </p:spPr>
        <p:txBody>
          <a:bodyPr>
            <a:normAutofit lnSpcReduction="10000"/>
          </a:bodyPr>
          <a:lstStyle/>
          <a:p>
            <a:r>
              <a:rPr lang="en-US" sz="3600" i="1" dirty="0"/>
              <a:t>Use Ribbons to attach the Tags</a:t>
            </a:r>
          </a:p>
          <a:p>
            <a:r>
              <a:rPr lang="en-US" sz="3600" dirty="0"/>
              <a:t>If Triage Category changes:</a:t>
            </a:r>
          </a:p>
          <a:p>
            <a:pPr lvl="1"/>
            <a:r>
              <a:rPr lang="en-US" sz="3600" dirty="0">
                <a:solidFill>
                  <a:srgbClr val="0064E2"/>
                </a:solidFill>
              </a:rPr>
              <a:t>Change the ribbon!</a:t>
            </a:r>
          </a:p>
          <a:p>
            <a:r>
              <a:rPr lang="en-US" sz="3600" dirty="0">
                <a:latin typeface="Arial"/>
              </a:rPr>
              <a:t>But keep the same Tag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224" y="4114800"/>
            <a:ext cx="3534142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A88D79B-0045-0F45-BA3E-FAD7CF58E5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5172" t="9687" r="45268" b="8313"/>
          <a:stretch/>
        </p:blipFill>
        <p:spPr bwMode="auto">
          <a:xfrm>
            <a:off x="7239000" y="1903783"/>
            <a:ext cx="1905000" cy="49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59162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|12.4|8.2|4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|3.7|12.3|2.7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G-MKT02517 GSH MASTER Template">
  <a:themeElements>
    <a:clrScheme name="1_G-MKT02517 GSH MASTER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G-MKT02517 GSH MASTER Template">
      <a:majorFont>
        <a:latin typeface="Trebuchet MS"/>
        <a:ea typeface="ＭＳ Ｐゴシック"/>
        <a:cs typeface=""/>
      </a:majorFont>
      <a:minorFont>
        <a:latin typeface="Trebuchet M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G-MKT02517 GSH MASTE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G-MKT02517 GSH MASTE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G-MKT02517 GSH MASTE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18326</TotalTime>
  <Words>557</Words>
  <Application>Microsoft Office PowerPoint</Application>
  <PresentationFormat>On-screen Show (4:3)</PresentationFormat>
  <Paragraphs>78</Paragraphs>
  <Slides>13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ＭＳ Ｐゴシック</vt:lpstr>
      <vt:lpstr>Arial</vt:lpstr>
      <vt:lpstr>Times</vt:lpstr>
      <vt:lpstr>Times New Roman</vt:lpstr>
      <vt:lpstr>Trebuchet MS</vt:lpstr>
      <vt:lpstr>Wingdings</vt:lpstr>
      <vt:lpstr>Wingdings 2</vt:lpstr>
      <vt:lpstr>Opulent</vt:lpstr>
      <vt:lpstr>1_G-MKT02517 GSH MASTER Template</vt:lpstr>
      <vt:lpstr>Slide</vt:lpstr>
      <vt:lpstr>Triage &amp; Tools  for QTD</vt:lpstr>
      <vt:lpstr>Quarterly Triage Days</vt:lpstr>
      <vt:lpstr>Quarterly Triage Days</vt:lpstr>
      <vt:lpstr>PowerPoint Presentation</vt:lpstr>
      <vt:lpstr>Triage Categories/Ribbons:   ID-MED</vt:lpstr>
      <vt:lpstr>Triage ribbons</vt:lpstr>
      <vt:lpstr>PowerPoint Presentation</vt:lpstr>
      <vt:lpstr>Attach a Ribbon</vt:lpstr>
      <vt:lpstr>Ribbons &amp; tags </vt:lpstr>
      <vt:lpstr>TAGGING PatientS</vt:lpstr>
      <vt:lpstr>TAGGING PatientS</vt:lpstr>
      <vt:lpstr>QTD Tags</vt:lpstr>
      <vt:lpstr>expectations</vt:lpstr>
    </vt:vector>
  </TitlesOfParts>
  <Company>Richard/Schwartz 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 SALT Triage &amp; MCI Training</dc:title>
  <dc:creator>Jordan Marsh</dc:creator>
  <cp:lastModifiedBy>DeVore, Kay</cp:lastModifiedBy>
  <cp:revision>413</cp:revision>
  <cp:lastPrinted>2022-08-12T17:30:29Z</cp:lastPrinted>
  <dcterms:created xsi:type="dcterms:W3CDTF">2009-05-26T01:41:37Z</dcterms:created>
  <dcterms:modified xsi:type="dcterms:W3CDTF">2025-07-01T15:52:56Z</dcterms:modified>
</cp:coreProperties>
</file>