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27"/>
  </p:notesMasterIdLst>
  <p:sldIdLst>
    <p:sldId id="256" r:id="rId2"/>
    <p:sldId id="276" r:id="rId3"/>
    <p:sldId id="258" r:id="rId4"/>
    <p:sldId id="259" r:id="rId5"/>
    <p:sldId id="264" r:id="rId6"/>
    <p:sldId id="274" r:id="rId7"/>
    <p:sldId id="275" r:id="rId8"/>
    <p:sldId id="269" r:id="rId9"/>
    <p:sldId id="260" r:id="rId10"/>
    <p:sldId id="271" r:id="rId11"/>
    <p:sldId id="265" r:id="rId12"/>
    <p:sldId id="266" r:id="rId13"/>
    <p:sldId id="270" r:id="rId14"/>
    <p:sldId id="261" r:id="rId15"/>
    <p:sldId id="267" r:id="rId16"/>
    <p:sldId id="268" r:id="rId17"/>
    <p:sldId id="257" r:id="rId18"/>
    <p:sldId id="272" r:id="rId19"/>
    <p:sldId id="263" r:id="rId20"/>
    <p:sldId id="273" r:id="rId21"/>
    <p:sldId id="262" r:id="rId22"/>
    <p:sldId id="277" r:id="rId23"/>
    <p:sldId id="278" r:id="rId24"/>
    <p:sldId id="280"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 L Melling" initials="SLM"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77332" autoAdjust="0"/>
  </p:normalViewPr>
  <p:slideViewPr>
    <p:cSldViewPr snapToGrid="0">
      <p:cViewPr>
        <p:scale>
          <a:sx n="62" d="100"/>
          <a:sy n="62" d="100"/>
        </p:scale>
        <p:origin x="-102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790C3-F972-4DF3-9538-9F0BD6291A93}" type="datetimeFigureOut">
              <a:rPr lang="en-US" smtClean="0"/>
              <a:pPr/>
              <a:t>11/6/2015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7D9F7B-EA2E-4362-A617-6D7E32D90FE7}" type="slidenum">
              <a:rPr lang="en-US" smtClean="0"/>
              <a:pPr/>
              <a:t>‹#›</a:t>
            </a:fld>
            <a:endParaRPr lang="en-US" dirty="0"/>
          </a:p>
        </p:txBody>
      </p:sp>
    </p:spTree>
    <p:extLst>
      <p:ext uri="{BB962C8B-B14F-4D97-AF65-F5344CB8AC3E}">
        <p14:creationId xmlns:p14="http://schemas.microsoft.com/office/powerpoint/2010/main" val="3644100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4</a:t>
            </a:fld>
            <a:endParaRPr lang="en-US" dirty="0"/>
          </a:p>
        </p:txBody>
      </p:sp>
    </p:spTree>
    <p:extLst>
      <p:ext uri="{BB962C8B-B14F-4D97-AF65-F5344CB8AC3E}">
        <p14:creationId xmlns:p14="http://schemas.microsoft.com/office/powerpoint/2010/main" val="2638393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22</a:t>
            </a:fld>
            <a:endParaRPr lang="en-US" dirty="0"/>
          </a:p>
        </p:txBody>
      </p:sp>
    </p:spTree>
    <p:extLst>
      <p:ext uri="{BB962C8B-B14F-4D97-AF65-F5344CB8AC3E}">
        <p14:creationId xmlns:p14="http://schemas.microsoft.com/office/powerpoint/2010/main" val="417829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5</a:t>
            </a:fld>
            <a:endParaRPr lang="en-US" dirty="0"/>
          </a:p>
        </p:txBody>
      </p:sp>
    </p:spTree>
    <p:extLst>
      <p:ext uri="{BB962C8B-B14F-4D97-AF65-F5344CB8AC3E}">
        <p14:creationId xmlns:p14="http://schemas.microsoft.com/office/powerpoint/2010/main" val="3954655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Telemedicine Stroke Centers are known</a:t>
            </a:r>
            <a:r>
              <a:rPr lang="en-US" baseline="0" dirty="0" smtClean="0"/>
              <a:t> as a “drip &amp; ship” because they start the patient on the TPA (“drip”) and then transfer (“ship”) them to a Primary or Comprehensive stroke center. </a:t>
            </a:r>
            <a:endParaRPr lang="en-US" dirty="0" smtClean="0"/>
          </a:p>
          <a:p>
            <a:pPr marL="171450" indent="-171450">
              <a:buFont typeface="Arial" panose="020B0604020202020204" pitchFamily="34" charset="0"/>
              <a:buChar char="•"/>
            </a:pPr>
            <a:r>
              <a:rPr lang="en-US" dirty="0" smtClean="0"/>
              <a:t>Telemedicine</a:t>
            </a:r>
            <a:r>
              <a:rPr lang="en-US" baseline="0" dirty="0" smtClean="0"/>
              <a:t> Stroke Center speak to the same neurologist that work at the Comprehensive Stroke Center.</a:t>
            </a:r>
          </a:p>
          <a:p>
            <a:pPr marL="171450" indent="-171450">
              <a:buFont typeface="Arial" panose="020B0604020202020204" pitchFamily="34" charset="0"/>
              <a:buChar char="•"/>
            </a:pPr>
            <a:r>
              <a:rPr lang="en-US" baseline="0" dirty="0" smtClean="0"/>
              <a:t>Importance is having the patient receive a CT Scan quickly &amp; to determine if they are a TPA candidate. The faster the TPA can be given will hopefully decrease the amount of disability from the stroke. </a:t>
            </a:r>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6</a:t>
            </a:fld>
            <a:endParaRPr lang="en-US" dirty="0"/>
          </a:p>
        </p:txBody>
      </p:sp>
    </p:spTree>
    <p:extLst>
      <p:ext uri="{BB962C8B-B14F-4D97-AF65-F5344CB8AC3E}">
        <p14:creationId xmlns:p14="http://schemas.microsoft.com/office/powerpoint/2010/main" val="864770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Adult &amp; Pedi Trauma Column Combined,</a:t>
            </a:r>
            <a:r>
              <a:rPr lang="en-US" baseline="0" dirty="0" smtClean="0"/>
              <a:t> Separated Cardiac Cath Lab &amp; Stroke into 2 separate columns, Stroke Telemedicine 0-4 hrs added, Primary Stroke 0-4 hrs added, Comprehensive Stroke added. West Chester added to Cardiac Cath.</a:t>
            </a:r>
          </a:p>
          <a:p>
            <a:endParaRPr lang="en-US" baseline="0" dirty="0" smtClean="0"/>
          </a:p>
          <a:p>
            <a:r>
              <a:rPr lang="en-US" sz="1200" kern="1200" dirty="0" smtClean="0">
                <a:solidFill>
                  <a:schemeClr val="tx1"/>
                </a:solidFill>
                <a:effectLst/>
                <a:latin typeface="+mn-lt"/>
                <a:ea typeface="+mn-ea"/>
                <a:cs typeface="+mn-cs"/>
              </a:rPr>
              <a:t>Hospital phone numbers changed.</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 142 Hospital capabilities chart was extensively modified. </a:t>
            </a:r>
          </a:p>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8</a:t>
            </a:fld>
            <a:endParaRPr lang="en-US" dirty="0"/>
          </a:p>
        </p:txBody>
      </p:sp>
    </p:spTree>
    <p:extLst>
      <p:ext uri="{BB962C8B-B14F-4D97-AF65-F5344CB8AC3E}">
        <p14:creationId xmlns:p14="http://schemas.microsoft.com/office/powerpoint/2010/main" val="185672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There is also a power point covering athletic equipment removal</a:t>
            </a:r>
          </a:p>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9</a:t>
            </a:fld>
            <a:endParaRPr lang="en-US" dirty="0"/>
          </a:p>
        </p:txBody>
      </p:sp>
    </p:spTree>
    <p:extLst>
      <p:ext uri="{BB962C8B-B14F-4D97-AF65-F5344CB8AC3E}">
        <p14:creationId xmlns:p14="http://schemas.microsoft.com/office/powerpoint/2010/main" val="30934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patients will </a:t>
            </a:r>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10</a:t>
            </a:fld>
            <a:endParaRPr lang="en-US" dirty="0"/>
          </a:p>
        </p:txBody>
      </p:sp>
    </p:spTree>
    <p:extLst>
      <p:ext uri="{BB962C8B-B14F-4D97-AF65-F5344CB8AC3E}">
        <p14:creationId xmlns:p14="http://schemas.microsoft.com/office/powerpoint/2010/main" val="2576446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Previous</a:t>
            </a:r>
            <a:r>
              <a:rPr lang="en-US" baseline="0" dirty="0" smtClean="0"/>
              <a:t> Protocol </a:t>
            </a:r>
            <a:r>
              <a:rPr lang="en-US" dirty="0" smtClean="0"/>
              <a:t>Glucagon for Anaphylaxis</a:t>
            </a:r>
            <a:r>
              <a:rPr lang="en-US" baseline="0" dirty="0" smtClean="0"/>
              <a:t> was an either or option (IV/IM), now it is </a:t>
            </a:r>
            <a:r>
              <a:rPr lang="en-US" b="1" u="sng" baseline="0" dirty="0" smtClean="0"/>
              <a:t>preferred</a:t>
            </a:r>
            <a:r>
              <a:rPr lang="en-US" baseline="0" dirty="0" smtClean="0"/>
              <a:t> IV</a:t>
            </a:r>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14</a:t>
            </a:fld>
            <a:endParaRPr lang="en-US" dirty="0"/>
          </a:p>
        </p:txBody>
      </p:sp>
    </p:spTree>
    <p:extLst>
      <p:ext uri="{BB962C8B-B14F-4D97-AF65-F5344CB8AC3E}">
        <p14:creationId xmlns:p14="http://schemas.microsoft.com/office/powerpoint/2010/main" val="3650127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15</a:t>
            </a:fld>
            <a:endParaRPr lang="en-US" dirty="0"/>
          </a:p>
        </p:txBody>
      </p:sp>
    </p:spTree>
    <p:extLst>
      <p:ext uri="{BB962C8B-B14F-4D97-AF65-F5344CB8AC3E}">
        <p14:creationId xmlns:p14="http://schemas.microsoft.com/office/powerpoint/2010/main" val="1277452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deleted all references to ETT administration of medications: cardiac arrest, asystole, bradycardia, newborn care, vasopressin, </a:t>
            </a:r>
            <a:r>
              <a:rPr lang="en-US" sz="1200" kern="1200" dirty="0" err="1" smtClean="0">
                <a:solidFill>
                  <a:schemeClr val="tx1"/>
                </a:solidFill>
                <a:effectLst/>
                <a:latin typeface="+mn-lt"/>
                <a:ea typeface="+mn-ea"/>
                <a:cs typeface="+mn-cs"/>
              </a:rPr>
              <a:t>narcan</a:t>
            </a:r>
            <a:r>
              <a:rPr lang="en-US" sz="1200" kern="1200" dirty="0" smtClean="0">
                <a:solidFill>
                  <a:schemeClr val="tx1"/>
                </a:solidFill>
                <a:effectLst/>
                <a:latin typeface="+mn-lt"/>
                <a:ea typeface="+mn-ea"/>
                <a:cs typeface="+mn-cs"/>
              </a:rPr>
              <a:t>, lidocaine </a:t>
            </a:r>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16</a:t>
            </a:fld>
            <a:endParaRPr lang="en-US" dirty="0"/>
          </a:p>
        </p:txBody>
      </p:sp>
    </p:spTree>
    <p:extLst>
      <p:ext uri="{BB962C8B-B14F-4D97-AF65-F5344CB8AC3E}">
        <p14:creationId xmlns:p14="http://schemas.microsoft.com/office/powerpoint/2010/main" val="27903799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422488262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4035691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3604490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3927013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4041603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1478435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3173663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401331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2744878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3169366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3197984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3139835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2959464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2615244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2354383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4165330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8BA98C-AE1C-4133-AA2C-2BDAF82A7DE8}" type="datetimeFigureOut">
              <a:rPr lang="en-US" smtClean="0"/>
              <a:pPr/>
              <a:t>11/6/2015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951485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88BA98C-AE1C-4133-AA2C-2BDAF82A7DE8}" type="datetimeFigureOut">
              <a:rPr lang="en-US" smtClean="0"/>
              <a:pPr/>
              <a:t>11/6/2015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2644CDA-2E1B-4AD7-8627-D7F555AFF7E8}" type="slidenum">
              <a:rPr lang="en-US" smtClean="0"/>
              <a:pPr/>
              <a:t>‹#›</a:t>
            </a:fld>
            <a:endParaRPr lang="en-US" dirty="0"/>
          </a:p>
        </p:txBody>
      </p:sp>
    </p:spTree>
    <p:extLst>
      <p:ext uri="{BB962C8B-B14F-4D97-AF65-F5344CB8AC3E}">
        <p14:creationId xmlns:p14="http://schemas.microsoft.com/office/powerpoint/2010/main" val="2227166090"/>
      </p:ext>
    </p:extLst>
  </p:cSld>
  <p:clrMap bg1="dk1" tx1="lt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xqFQoTCJ3j7ojW1MgCFQk_PgodWgkCpQ&amp;url=http://bynum-isler.blogspot.com/&amp;bvm=bv.105814755,d.cWw&amp;psig=AFQjCNEpgK113ORHLHA6mNakDd6QYMwb0Q&amp;ust=1445554966073285"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2016 Protocol Changes</a:t>
            </a:r>
            <a:endParaRPr lang="en-US" dirty="0"/>
          </a:p>
        </p:txBody>
      </p:sp>
      <p:sp>
        <p:nvSpPr>
          <p:cNvPr id="3" name="Subtitle 2"/>
          <p:cNvSpPr>
            <a:spLocks noGrp="1"/>
          </p:cNvSpPr>
          <p:nvPr>
            <p:ph type="subTitle" idx="1"/>
          </p:nvPr>
        </p:nvSpPr>
        <p:spPr/>
        <p:txBody>
          <a:bodyPr>
            <a:normAutofit/>
          </a:bodyPr>
          <a:lstStyle/>
          <a:p>
            <a:r>
              <a:rPr lang="en-US" sz="3600" dirty="0" smtClean="0"/>
              <a:t>GMVEMSC</a:t>
            </a:r>
            <a:endParaRPr lang="en-US" sz="3600" dirty="0"/>
          </a:p>
        </p:txBody>
      </p:sp>
      <p:pic>
        <p:nvPicPr>
          <p:cNvPr id="4" name="Picture 3"/>
          <p:cNvPicPr>
            <a:picLocks noChangeAspect="1"/>
          </p:cNvPicPr>
          <p:nvPr/>
        </p:nvPicPr>
        <p:blipFill>
          <a:blip r:embed="rId2"/>
          <a:stretch>
            <a:fillRect/>
          </a:stretch>
        </p:blipFill>
        <p:spPr>
          <a:xfrm>
            <a:off x="721625" y="1559895"/>
            <a:ext cx="3344904" cy="4231304"/>
          </a:xfrm>
          <a:prstGeom prst="rect">
            <a:avLst/>
          </a:prstGeom>
        </p:spPr>
      </p:pic>
      <p:pic>
        <p:nvPicPr>
          <p:cNvPr id="5" name="Picture 4"/>
          <p:cNvPicPr>
            <a:picLocks noChangeAspect="1"/>
          </p:cNvPicPr>
          <p:nvPr/>
        </p:nvPicPr>
        <p:blipFill>
          <a:blip r:embed="rId3"/>
          <a:stretch>
            <a:fillRect/>
          </a:stretch>
        </p:blipFill>
        <p:spPr>
          <a:xfrm>
            <a:off x="10949698" y="372398"/>
            <a:ext cx="828675" cy="790575"/>
          </a:xfrm>
          <a:prstGeom prst="rect">
            <a:avLst/>
          </a:prstGeom>
        </p:spPr>
      </p:pic>
    </p:spTree>
    <p:extLst>
      <p:ext uri="{BB962C8B-B14F-4D97-AF65-F5344CB8AC3E}">
        <p14:creationId xmlns:p14="http://schemas.microsoft.com/office/powerpoint/2010/main" val="1537286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067" y="-209015"/>
            <a:ext cx="10131425" cy="1456267"/>
          </a:xfrm>
        </p:spPr>
        <p:txBody>
          <a:bodyPr/>
          <a:lstStyle/>
          <a:p>
            <a:r>
              <a:rPr lang="en-US" dirty="0" smtClean="0"/>
              <a:t>Carbon Monoxide poisoning </a:t>
            </a:r>
            <a:endParaRPr lang="en-US" dirty="0"/>
          </a:p>
        </p:txBody>
      </p:sp>
      <p:sp>
        <p:nvSpPr>
          <p:cNvPr id="3" name="Content Placeholder 2"/>
          <p:cNvSpPr>
            <a:spLocks noGrp="1"/>
          </p:cNvSpPr>
          <p:nvPr>
            <p:ph idx="1"/>
          </p:nvPr>
        </p:nvSpPr>
        <p:spPr>
          <a:xfrm>
            <a:off x="203201" y="2456975"/>
            <a:ext cx="6790266" cy="2313220"/>
          </a:xfrm>
        </p:spPr>
        <p:txBody>
          <a:bodyPr>
            <a:noAutofit/>
          </a:bodyPr>
          <a:lstStyle/>
          <a:p>
            <a:pPr lvl="0"/>
            <a:r>
              <a:rPr lang="en-US" sz="2400" dirty="0"/>
              <a:t>Consider Hyperbaric Oxygen treatment for the following patients with suspected CO exposure:</a:t>
            </a:r>
            <a:endParaRPr lang="en-US" sz="2800" dirty="0"/>
          </a:p>
          <a:p>
            <a:pPr lvl="1"/>
            <a:r>
              <a:rPr lang="en-US" sz="2000" dirty="0"/>
              <a:t>Underlying cardiovascular disease or symptoms such as chest pain or shortness of </a:t>
            </a:r>
            <a:r>
              <a:rPr lang="en-US" sz="2000" dirty="0" smtClean="0"/>
              <a:t>breath</a:t>
            </a:r>
            <a:endParaRPr lang="en-US" sz="2400" dirty="0"/>
          </a:p>
          <a:p>
            <a:pPr lvl="1"/>
            <a:r>
              <a:rPr lang="en-US" sz="2000" dirty="0"/>
              <a:t>&gt; 60 years of age</a:t>
            </a:r>
            <a:endParaRPr lang="en-US" sz="2400" dirty="0"/>
          </a:p>
          <a:p>
            <a:pPr lvl="1"/>
            <a:r>
              <a:rPr lang="en-US" sz="2000" dirty="0"/>
              <a:t>Obvious neurological symptoms (e.g., any interval of unconsciousness, loss of time, inability to perform simple motor tasks, or loss of memory</a:t>
            </a:r>
            <a:r>
              <a:rPr lang="en-US" sz="2000" dirty="0" smtClean="0"/>
              <a:t>)</a:t>
            </a:r>
            <a:endParaRPr lang="en-US" sz="2400" dirty="0"/>
          </a:p>
          <a:p>
            <a:pPr lvl="1"/>
            <a:r>
              <a:rPr lang="en-US" sz="2000" dirty="0"/>
              <a:t>Smoke inhalation </a:t>
            </a:r>
            <a:r>
              <a:rPr lang="en-US" sz="2000" dirty="0" smtClean="0"/>
              <a:t>victims</a:t>
            </a:r>
            <a:endParaRPr lang="en-US" sz="2400" dirty="0"/>
          </a:p>
          <a:p>
            <a:pPr lvl="1"/>
            <a:r>
              <a:rPr lang="en-US" sz="2000" dirty="0" smtClean="0"/>
              <a:t>Pregnancy</a:t>
            </a:r>
          </a:p>
          <a:p>
            <a:pPr lvl="1"/>
            <a:r>
              <a:rPr lang="en-US" sz="2000" dirty="0" smtClean="0"/>
              <a:t>Not all patients will receive hyperbaric oxygen treatment</a:t>
            </a:r>
          </a:p>
          <a:p>
            <a:pPr lvl="1"/>
            <a:endParaRPr lang="en-US" sz="2000" dirty="0"/>
          </a:p>
          <a:p>
            <a:pPr marL="457200" lvl="1" indent="0">
              <a:buNone/>
            </a:pPr>
            <a:endParaRPr lang="en-US" sz="2400" dirty="0"/>
          </a:p>
        </p:txBody>
      </p:sp>
      <p:pic>
        <p:nvPicPr>
          <p:cNvPr id="4" name="Picture 3"/>
          <p:cNvPicPr>
            <a:picLocks noChangeAspect="1"/>
          </p:cNvPicPr>
          <p:nvPr/>
        </p:nvPicPr>
        <p:blipFill>
          <a:blip r:embed="rId3"/>
          <a:stretch>
            <a:fillRect/>
          </a:stretch>
        </p:blipFill>
        <p:spPr>
          <a:xfrm>
            <a:off x="6866886" y="1876426"/>
            <a:ext cx="5010969" cy="2272241"/>
          </a:xfrm>
          <a:prstGeom prst="rect">
            <a:avLst/>
          </a:prstGeom>
        </p:spPr>
      </p:pic>
      <p:pic>
        <p:nvPicPr>
          <p:cNvPr id="5" name="Picture 4"/>
          <p:cNvPicPr>
            <a:picLocks noChangeAspect="1"/>
          </p:cNvPicPr>
          <p:nvPr/>
        </p:nvPicPr>
        <p:blipFill>
          <a:blip r:embed="rId4"/>
          <a:stretch>
            <a:fillRect/>
          </a:stretch>
        </p:blipFill>
        <p:spPr>
          <a:xfrm>
            <a:off x="10817226" y="284692"/>
            <a:ext cx="828675" cy="790575"/>
          </a:xfrm>
          <a:prstGeom prst="rect">
            <a:avLst/>
          </a:prstGeom>
        </p:spPr>
      </p:pic>
      <p:sp>
        <p:nvSpPr>
          <p:cNvPr id="6" name="TextBox 5"/>
          <p:cNvSpPr txBox="1"/>
          <p:nvPr/>
        </p:nvSpPr>
        <p:spPr>
          <a:xfrm>
            <a:off x="457200" y="5472816"/>
            <a:ext cx="9448800" cy="1384995"/>
          </a:xfrm>
          <a:prstGeom prst="rect">
            <a:avLst/>
          </a:prstGeom>
          <a:noFill/>
        </p:spPr>
        <p:txBody>
          <a:bodyPr wrap="square" rtlCol="0">
            <a:spAutoFit/>
          </a:bodyPr>
          <a:lstStyle/>
          <a:p>
            <a:pPr lvl="0"/>
            <a:r>
              <a:rPr lang="en-US" sz="2400" dirty="0"/>
              <a:t>Contact MCP to discuss transport considerations.</a:t>
            </a:r>
            <a:endParaRPr lang="en-US" sz="2800" dirty="0"/>
          </a:p>
          <a:p>
            <a:pPr lvl="1"/>
            <a:r>
              <a:rPr lang="en-US" sz="2000" dirty="0" smtClean="0"/>
              <a:t>New statement was added: KMC </a:t>
            </a:r>
            <a:r>
              <a:rPr lang="en-US" sz="2000" dirty="0"/>
              <a:t>has a 24/7 hyperbaric chamber. </a:t>
            </a:r>
            <a:r>
              <a:rPr lang="en-US" sz="2000" dirty="0" smtClean="0"/>
              <a:t>The patient must still be transported </a:t>
            </a:r>
            <a:r>
              <a:rPr lang="en-US" sz="2000" dirty="0"/>
              <a:t>to an emergency facility and then treatment and destination decisions will be determined.</a:t>
            </a:r>
            <a:endParaRPr lang="en-US" sz="2400" dirty="0"/>
          </a:p>
        </p:txBody>
      </p:sp>
    </p:spTree>
    <p:extLst>
      <p:ext uri="{BB962C8B-B14F-4D97-AF65-F5344CB8AC3E}">
        <p14:creationId xmlns:p14="http://schemas.microsoft.com/office/powerpoint/2010/main" val="15102505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Trauma</a:t>
            </a:r>
            <a:endParaRPr lang="en-US" dirty="0"/>
          </a:p>
        </p:txBody>
      </p:sp>
      <p:sp>
        <p:nvSpPr>
          <p:cNvPr id="3" name="Content Placeholder 2"/>
          <p:cNvSpPr>
            <a:spLocks noGrp="1"/>
          </p:cNvSpPr>
          <p:nvPr>
            <p:ph idx="1"/>
          </p:nvPr>
        </p:nvSpPr>
        <p:spPr>
          <a:xfrm>
            <a:off x="685801" y="2675467"/>
            <a:ext cx="10131425" cy="3649133"/>
          </a:xfrm>
        </p:spPr>
        <p:txBody>
          <a:bodyPr>
            <a:normAutofit/>
          </a:bodyPr>
          <a:lstStyle/>
          <a:p>
            <a:r>
              <a:rPr lang="en-US" sz="2400" dirty="0" smtClean="0"/>
              <a:t>Pregnant </a:t>
            </a:r>
            <a:r>
              <a:rPr lang="en-US" sz="2400" dirty="0"/>
              <a:t>trauma </a:t>
            </a:r>
            <a:r>
              <a:rPr lang="en-US" sz="2400" dirty="0" smtClean="0"/>
              <a:t>patients must be transported to a facility that has labor </a:t>
            </a:r>
            <a:r>
              <a:rPr lang="en-US" sz="2400" dirty="0"/>
              <a:t>and delivery </a:t>
            </a:r>
            <a:r>
              <a:rPr lang="en-US" sz="2400" dirty="0" smtClean="0"/>
              <a:t>capabilities. Not every trauma facility has OB services. This was a clarifying statement that was added. </a:t>
            </a:r>
          </a:p>
          <a:p>
            <a:endParaRPr lang="en-US" sz="2400" dirty="0" smtClean="0"/>
          </a:p>
          <a:p>
            <a:r>
              <a:rPr lang="en-US" sz="2400" dirty="0" smtClean="0"/>
              <a:t>“Repeat </a:t>
            </a:r>
            <a:r>
              <a:rPr lang="en-US" sz="2400" dirty="0"/>
              <a:t>vitals on trauma patients every 5 </a:t>
            </a:r>
            <a:r>
              <a:rPr lang="en-US" sz="2400" dirty="0" smtClean="0"/>
              <a:t>minutes”, was added to </a:t>
            </a:r>
            <a:r>
              <a:rPr lang="en-US" sz="2400" smtClean="0"/>
              <a:t>protocol book.</a:t>
            </a:r>
          </a:p>
          <a:p>
            <a:pPr marL="0" indent="0">
              <a:buNone/>
            </a:pPr>
            <a:endParaRPr lang="en-US" sz="2400" dirty="0" smtClean="0"/>
          </a:p>
          <a:p>
            <a:r>
              <a:rPr lang="en-US" sz="2400" dirty="0" smtClean="0"/>
              <a:t>Added </a:t>
            </a:r>
            <a:r>
              <a:rPr lang="en-US" sz="2400" dirty="0"/>
              <a:t>Crush Syndrome as </a:t>
            </a:r>
            <a:r>
              <a:rPr lang="en-US" sz="2400" dirty="0" smtClean="0"/>
              <a:t>indication for </a:t>
            </a:r>
            <a:r>
              <a:rPr lang="en-US" sz="2400" dirty="0"/>
              <a:t>Calcium </a:t>
            </a:r>
            <a:r>
              <a:rPr lang="en-US" sz="2400" dirty="0" smtClean="0"/>
              <a:t>Chloride.</a:t>
            </a:r>
            <a:endParaRPr lang="en-US" sz="2400" dirty="0"/>
          </a:p>
        </p:txBody>
      </p:sp>
      <p:pic>
        <p:nvPicPr>
          <p:cNvPr id="4" name="Picture 3"/>
          <p:cNvPicPr>
            <a:picLocks noChangeAspect="1"/>
          </p:cNvPicPr>
          <p:nvPr/>
        </p:nvPicPr>
        <p:blipFill rotWithShape="1">
          <a:blip r:embed="rId2"/>
          <a:srcRect l="4417" t="4890" r="13835" b="17327"/>
          <a:stretch/>
        </p:blipFill>
        <p:spPr>
          <a:xfrm>
            <a:off x="3779886" y="0"/>
            <a:ext cx="4967785" cy="3111689"/>
          </a:xfrm>
          <a:prstGeom prst="rect">
            <a:avLst/>
          </a:prstGeom>
        </p:spPr>
      </p:pic>
      <p:pic>
        <p:nvPicPr>
          <p:cNvPr id="5" name="Picture 4"/>
          <p:cNvPicPr>
            <a:picLocks noChangeAspect="1"/>
          </p:cNvPicPr>
          <p:nvPr/>
        </p:nvPicPr>
        <p:blipFill>
          <a:blip r:embed="rId3"/>
          <a:stretch>
            <a:fillRect/>
          </a:stretch>
        </p:blipFill>
        <p:spPr>
          <a:xfrm>
            <a:off x="10817226" y="274092"/>
            <a:ext cx="828675" cy="790575"/>
          </a:xfrm>
          <a:prstGeom prst="rect">
            <a:avLst/>
          </a:prstGeom>
        </p:spPr>
      </p:pic>
    </p:spTree>
    <p:extLst>
      <p:ext uri="{BB962C8B-B14F-4D97-AF65-F5344CB8AC3E}">
        <p14:creationId xmlns:p14="http://schemas.microsoft.com/office/powerpoint/2010/main" val="3316451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Unconscious Unknown</a:t>
            </a:r>
            <a:endParaRPr lang="en-US" dirty="0"/>
          </a:p>
        </p:txBody>
      </p:sp>
      <p:sp>
        <p:nvSpPr>
          <p:cNvPr id="3" name="Content Placeholder 2"/>
          <p:cNvSpPr>
            <a:spLocks noGrp="1"/>
          </p:cNvSpPr>
          <p:nvPr>
            <p:ph idx="1"/>
          </p:nvPr>
        </p:nvSpPr>
        <p:spPr>
          <a:xfrm>
            <a:off x="685801" y="1400175"/>
            <a:ext cx="10591799" cy="3953933"/>
          </a:xfrm>
        </p:spPr>
        <p:txBody>
          <a:bodyPr>
            <a:normAutofit/>
          </a:bodyPr>
          <a:lstStyle/>
          <a:p>
            <a:r>
              <a:rPr lang="en-US" sz="2800" dirty="0" smtClean="0"/>
              <a:t>“Unconscious Unknown” has been removed from the protocol. These treatments are covered under other sections in the protocol. </a:t>
            </a:r>
          </a:p>
          <a:p>
            <a:pPr lvl="1"/>
            <a:r>
              <a:rPr lang="en-US" sz="2400" dirty="0" smtClean="0"/>
              <a:t>diabetic, overdose, cardiac, stroke</a:t>
            </a:r>
            <a:endParaRPr lang="en-US" sz="2400" dirty="0"/>
          </a:p>
        </p:txBody>
      </p:sp>
      <p:pic>
        <p:nvPicPr>
          <p:cNvPr id="4" name="Picture 3"/>
          <p:cNvPicPr>
            <a:picLocks noChangeAspect="1"/>
          </p:cNvPicPr>
          <p:nvPr/>
        </p:nvPicPr>
        <p:blipFill>
          <a:blip r:embed="rId2"/>
          <a:stretch>
            <a:fillRect/>
          </a:stretch>
        </p:blipFill>
        <p:spPr>
          <a:xfrm>
            <a:off x="10690390" y="413342"/>
            <a:ext cx="828675" cy="790575"/>
          </a:xfrm>
          <a:prstGeom prst="rect">
            <a:avLst/>
          </a:prstGeom>
        </p:spPr>
      </p:pic>
      <p:pic>
        <p:nvPicPr>
          <p:cNvPr id="5" name="Picture 4"/>
          <p:cNvPicPr>
            <a:picLocks noChangeAspect="1"/>
          </p:cNvPicPr>
          <p:nvPr/>
        </p:nvPicPr>
        <p:blipFill>
          <a:blip r:embed="rId3"/>
          <a:stretch>
            <a:fillRect/>
          </a:stretch>
        </p:blipFill>
        <p:spPr>
          <a:xfrm>
            <a:off x="8061490" y="3945996"/>
            <a:ext cx="3804482" cy="2522537"/>
          </a:xfrm>
          <a:prstGeom prst="rect">
            <a:avLst/>
          </a:prstGeom>
        </p:spPr>
      </p:pic>
    </p:spTree>
    <p:extLst>
      <p:ext uri="{BB962C8B-B14F-4D97-AF65-F5344CB8AC3E}">
        <p14:creationId xmlns:p14="http://schemas.microsoft.com/office/powerpoint/2010/main" val="4002167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4633"/>
            <a:ext cx="10131425" cy="1456267"/>
          </a:xfrm>
        </p:spPr>
        <p:txBody>
          <a:bodyPr/>
          <a:lstStyle/>
          <a:p>
            <a:r>
              <a:rPr lang="en-US" dirty="0" smtClean="0"/>
              <a:t>Arrest Protocol</a:t>
            </a:r>
            <a:endParaRPr lang="en-US" dirty="0"/>
          </a:p>
        </p:txBody>
      </p:sp>
      <p:sp>
        <p:nvSpPr>
          <p:cNvPr id="3" name="Content Placeholder 2"/>
          <p:cNvSpPr>
            <a:spLocks noGrp="1"/>
          </p:cNvSpPr>
          <p:nvPr>
            <p:ph idx="1"/>
          </p:nvPr>
        </p:nvSpPr>
        <p:spPr>
          <a:xfrm>
            <a:off x="745212" y="1194622"/>
            <a:ext cx="10131425" cy="3649133"/>
          </a:xfrm>
        </p:spPr>
        <p:txBody>
          <a:bodyPr>
            <a:normAutofit/>
          </a:bodyPr>
          <a:lstStyle/>
          <a:p>
            <a:r>
              <a:rPr lang="en-US" sz="2400" dirty="0" smtClean="0"/>
              <a:t>Improved </a:t>
            </a:r>
            <a:r>
              <a:rPr lang="en-US" sz="2400" dirty="0"/>
              <a:t>wording for V-FIB protocol: </a:t>
            </a:r>
            <a:r>
              <a:rPr lang="en-US" sz="2400" dirty="0" smtClean="0"/>
              <a:t>Repeat </a:t>
            </a:r>
            <a:r>
              <a:rPr lang="en-US" sz="2400" dirty="0"/>
              <a:t>cycles of CPR - shock – drug</a:t>
            </a:r>
            <a:r>
              <a:rPr lang="en-US" sz="2400" dirty="0" smtClean="0"/>
              <a:t>.</a:t>
            </a:r>
          </a:p>
          <a:p>
            <a:endParaRPr lang="en-US" sz="2400" dirty="0"/>
          </a:p>
          <a:p>
            <a:pPr hangingPunct="0"/>
            <a:r>
              <a:rPr lang="en-US" sz="2400" dirty="0" smtClean="0"/>
              <a:t>Added </a:t>
            </a:r>
            <a:r>
              <a:rPr lang="en-US" sz="2400" dirty="0"/>
              <a:t>wording for administration of </a:t>
            </a:r>
            <a:r>
              <a:rPr lang="en-US" sz="2400" dirty="0" smtClean="0"/>
              <a:t>Amiodarone to help clarify the time frame for the 2</a:t>
            </a:r>
            <a:r>
              <a:rPr lang="en-US" sz="2400" baseline="30000" dirty="0" smtClean="0"/>
              <a:t>nd</a:t>
            </a:r>
            <a:r>
              <a:rPr lang="en-US" sz="2400" dirty="0" smtClean="0"/>
              <a:t> dose of Amiodarone: </a:t>
            </a:r>
            <a:r>
              <a:rPr lang="en-US" sz="2400" dirty="0"/>
              <a:t>Repeat </a:t>
            </a:r>
            <a:r>
              <a:rPr lang="en-US" sz="2400" b="1" dirty="0"/>
              <a:t>Amiodarone, IV</a:t>
            </a:r>
            <a:r>
              <a:rPr lang="en-US" sz="2400" dirty="0"/>
              <a:t> or</a:t>
            </a:r>
            <a:r>
              <a:rPr lang="en-US" sz="2400" b="1" dirty="0"/>
              <a:t> IO </a:t>
            </a:r>
            <a:r>
              <a:rPr lang="en-US" sz="2400" dirty="0"/>
              <a:t>after </a:t>
            </a:r>
            <a:r>
              <a:rPr lang="en-US" sz="2400" dirty="0" smtClean="0"/>
              <a:t>approximately </a:t>
            </a:r>
            <a:r>
              <a:rPr lang="en-US" sz="2400" dirty="0"/>
              <a:t>10 minutes.</a:t>
            </a:r>
            <a:r>
              <a:rPr lang="en-US" sz="2400" b="1" dirty="0"/>
              <a:t> </a:t>
            </a:r>
            <a:r>
              <a:rPr lang="en-US" sz="2400" dirty="0"/>
              <a:t>Additionally, if a patient converts with ROSC from a ventricular arrhythmia and no anti-arrhythmic has been given, then administer Amiodarone 150 mg in 250 ml NS, IV over 10 minutes using 60 drop/ml tubing.</a:t>
            </a:r>
          </a:p>
          <a:p>
            <a:endParaRPr lang="en-US" sz="2400" dirty="0"/>
          </a:p>
        </p:txBody>
      </p:sp>
      <p:pic>
        <p:nvPicPr>
          <p:cNvPr id="5" name="Picture 4"/>
          <p:cNvPicPr>
            <a:picLocks noChangeAspect="1"/>
          </p:cNvPicPr>
          <p:nvPr/>
        </p:nvPicPr>
        <p:blipFill>
          <a:blip r:embed="rId2"/>
          <a:stretch>
            <a:fillRect/>
          </a:stretch>
        </p:blipFill>
        <p:spPr>
          <a:xfrm>
            <a:off x="1693034" y="4838700"/>
            <a:ext cx="8712906" cy="2019300"/>
          </a:xfrm>
          <a:prstGeom prst="rect">
            <a:avLst/>
          </a:prstGeom>
        </p:spPr>
      </p:pic>
      <p:pic>
        <p:nvPicPr>
          <p:cNvPr id="6" name="Picture 5"/>
          <p:cNvPicPr>
            <a:picLocks noChangeAspect="1"/>
          </p:cNvPicPr>
          <p:nvPr/>
        </p:nvPicPr>
        <p:blipFill>
          <a:blip r:embed="rId3"/>
          <a:stretch>
            <a:fillRect/>
          </a:stretch>
        </p:blipFill>
        <p:spPr>
          <a:xfrm>
            <a:off x="10936050" y="317807"/>
            <a:ext cx="828675" cy="790575"/>
          </a:xfrm>
          <a:prstGeom prst="rect">
            <a:avLst/>
          </a:prstGeom>
        </p:spPr>
      </p:pic>
    </p:spTree>
    <p:extLst>
      <p:ext uri="{BB962C8B-B14F-4D97-AF65-F5344CB8AC3E}">
        <p14:creationId xmlns:p14="http://schemas.microsoft.com/office/powerpoint/2010/main" val="33661435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23268"/>
            <a:ext cx="10131425" cy="1456267"/>
          </a:xfrm>
        </p:spPr>
        <p:txBody>
          <a:bodyPr/>
          <a:lstStyle/>
          <a:p>
            <a:r>
              <a:rPr lang="en-US" dirty="0" smtClean="0"/>
              <a:t>Medication Changes</a:t>
            </a:r>
            <a:endParaRPr lang="en-US" dirty="0"/>
          </a:p>
        </p:txBody>
      </p:sp>
      <p:sp>
        <p:nvSpPr>
          <p:cNvPr id="3" name="Content Placeholder 2"/>
          <p:cNvSpPr>
            <a:spLocks noGrp="1"/>
          </p:cNvSpPr>
          <p:nvPr>
            <p:ph idx="1"/>
          </p:nvPr>
        </p:nvSpPr>
        <p:spPr>
          <a:xfrm>
            <a:off x="685801" y="2115908"/>
            <a:ext cx="9261995" cy="3649133"/>
          </a:xfrm>
        </p:spPr>
        <p:txBody>
          <a:bodyPr>
            <a:noAutofit/>
          </a:bodyPr>
          <a:lstStyle/>
          <a:p>
            <a:pPr marL="0" indent="0">
              <a:buNone/>
            </a:pPr>
            <a:r>
              <a:rPr lang="en-US" sz="2000" dirty="0" smtClean="0"/>
              <a:t>All medication changes are clarifying changes. There are no new medications for 2016.</a:t>
            </a:r>
          </a:p>
          <a:p>
            <a:r>
              <a:rPr lang="en-US" sz="2000" dirty="0" smtClean="0"/>
              <a:t>Reiterated adult </a:t>
            </a:r>
            <a:r>
              <a:rPr lang="en-US" sz="2000" dirty="0" smtClean="0">
                <a:solidFill>
                  <a:srgbClr val="FFFF00"/>
                </a:solidFill>
              </a:rPr>
              <a:t>Fentanyl </a:t>
            </a:r>
            <a:r>
              <a:rPr lang="en-US" sz="2000" dirty="0" smtClean="0"/>
              <a:t>that is given IN can be repeated after 30 minutes with MCP &amp; the availability of a </a:t>
            </a:r>
            <a:r>
              <a:rPr lang="en-US" sz="2000" u="sng" dirty="0" smtClean="0"/>
              <a:t>second drug bag. </a:t>
            </a:r>
          </a:p>
          <a:p>
            <a:r>
              <a:rPr lang="en-US" sz="2000" dirty="0" smtClean="0">
                <a:solidFill>
                  <a:srgbClr val="FFFF00"/>
                </a:solidFill>
              </a:rPr>
              <a:t>Fentanyl</a:t>
            </a:r>
            <a:r>
              <a:rPr lang="en-US" sz="2000" dirty="0" smtClean="0"/>
              <a:t> for abdominal pain control in a pedi patient is a </a:t>
            </a:r>
            <a:r>
              <a:rPr lang="en-US" sz="2000" dirty="0" smtClean="0">
                <a:sym typeface="Symbol" panose="05050102010706020507" pitchFamily="18" charset="2"/>
              </a:rPr>
              <a:t></a:t>
            </a:r>
            <a:r>
              <a:rPr lang="en-US" sz="2000" dirty="0" smtClean="0"/>
              <a:t> MCP order for AEMT &amp; Paramedic</a:t>
            </a:r>
            <a:endParaRPr lang="en-US" sz="2000" u="sng" dirty="0" smtClean="0"/>
          </a:p>
          <a:p>
            <a:r>
              <a:rPr lang="en-US" sz="2000" dirty="0" smtClean="0"/>
              <a:t>Deleted </a:t>
            </a:r>
            <a:r>
              <a:rPr lang="en-US" sz="2000" dirty="0" smtClean="0">
                <a:solidFill>
                  <a:srgbClr val="FFFF00"/>
                </a:solidFill>
              </a:rPr>
              <a:t>Lidocaine</a:t>
            </a:r>
            <a:r>
              <a:rPr lang="en-US" sz="2000" dirty="0" smtClean="0"/>
              <a:t> from Sedate </a:t>
            </a:r>
            <a:r>
              <a:rPr lang="en-US" sz="2000" dirty="0"/>
              <a:t>to </a:t>
            </a:r>
            <a:r>
              <a:rPr lang="en-US" sz="2000" dirty="0" smtClean="0"/>
              <a:t>Intubate.</a:t>
            </a:r>
          </a:p>
          <a:p>
            <a:pPr lvl="1"/>
            <a:r>
              <a:rPr lang="en-US" sz="2000" dirty="0" smtClean="0"/>
              <a:t>No </a:t>
            </a:r>
            <a:r>
              <a:rPr lang="en-US" sz="2000" dirty="0"/>
              <a:t>proven </a:t>
            </a:r>
            <a:r>
              <a:rPr lang="en-US" sz="2000" dirty="0" smtClean="0"/>
              <a:t>efficacy </a:t>
            </a:r>
          </a:p>
          <a:p>
            <a:pPr hangingPunct="0"/>
            <a:r>
              <a:rPr lang="en-US" sz="2000" dirty="0"/>
              <a:t>IV is the preferred </a:t>
            </a:r>
            <a:r>
              <a:rPr lang="en-US" sz="2000" dirty="0" smtClean="0"/>
              <a:t>route for </a:t>
            </a:r>
            <a:r>
              <a:rPr lang="en-US" sz="2000" dirty="0" smtClean="0">
                <a:solidFill>
                  <a:srgbClr val="FFFF00"/>
                </a:solidFill>
              </a:rPr>
              <a:t>Glucagon</a:t>
            </a:r>
            <a:r>
              <a:rPr lang="en-US" sz="2000" dirty="0" smtClean="0"/>
              <a:t> for an </a:t>
            </a:r>
            <a:r>
              <a:rPr lang="en-US" sz="2000" u="sng" dirty="0" smtClean="0"/>
              <a:t>anaphylaxis</a:t>
            </a:r>
            <a:r>
              <a:rPr lang="en-US" sz="2000" dirty="0" smtClean="0"/>
              <a:t> patient </a:t>
            </a:r>
            <a:r>
              <a:rPr lang="en-US" sz="2000" dirty="0"/>
              <a:t>unresponsive to </a:t>
            </a:r>
            <a:r>
              <a:rPr lang="en-US" sz="2000" b="1" dirty="0"/>
              <a:t>Epi, administer Glucagon 1mg IV.  </a:t>
            </a:r>
            <a:r>
              <a:rPr lang="en-US" sz="2000" dirty="0"/>
              <a:t>If no IV, </a:t>
            </a:r>
            <a:r>
              <a:rPr lang="en-US" sz="2000" b="1" dirty="0"/>
              <a:t>Glucagon 1 mg IM.</a:t>
            </a:r>
            <a:endParaRPr lang="en-US" sz="2000" dirty="0"/>
          </a:p>
          <a:p>
            <a:r>
              <a:rPr lang="en-US" sz="2000" dirty="0"/>
              <a:t> </a:t>
            </a:r>
            <a:r>
              <a:rPr lang="en-US" sz="2000" dirty="0" smtClean="0"/>
              <a:t>Added </a:t>
            </a:r>
            <a:r>
              <a:rPr lang="en-US" sz="2000" dirty="0"/>
              <a:t>p</a:t>
            </a:r>
            <a:r>
              <a:rPr lang="en-US" sz="2000" dirty="0" smtClean="0"/>
              <a:t>edi dose for </a:t>
            </a:r>
            <a:r>
              <a:rPr lang="en-US" sz="2000" dirty="0" smtClean="0">
                <a:solidFill>
                  <a:srgbClr val="FFFF00"/>
                </a:solidFill>
              </a:rPr>
              <a:t>Sodium Bicarb </a:t>
            </a:r>
            <a:r>
              <a:rPr lang="en-US" sz="2000" dirty="0" smtClean="0"/>
              <a:t>for </a:t>
            </a:r>
            <a:r>
              <a:rPr lang="en-US" sz="2000" dirty="0"/>
              <a:t>t</a:t>
            </a:r>
            <a:r>
              <a:rPr lang="en-US" sz="2000" dirty="0" smtClean="0"/>
              <a:t>ricyclic overdose.</a:t>
            </a:r>
          </a:p>
          <a:p>
            <a:endParaRPr lang="en-US" sz="2000" dirty="0"/>
          </a:p>
          <a:p>
            <a:endParaRPr lang="en-US" sz="2000" dirty="0" smtClean="0"/>
          </a:p>
        </p:txBody>
      </p:sp>
      <p:pic>
        <p:nvPicPr>
          <p:cNvPr id="4" name="Picture 3"/>
          <p:cNvPicPr>
            <a:picLocks noChangeAspect="1"/>
          </p:cNvPicPr>
          <p:nvPr/>
        </p:nvPicPr>
        <p:blipFill>
          <a:blip r:embed="rId3"/>
          <a:stretch>
            <a:fillRect/>
          </a:stretch>
        </p:blipFill>
        <p:spPr>
          <a:xfrm>
            <a:off x="9947796" y="4617279"/>
            <a:ext cx="2095500" cy="1990725"/>
          </a:xfrm>
          <a:prstGeom prst="rect">
            <a:avLst/>
          </a:prstGeom>
        </p:spPr>
      </p:pic>
      <p:pic>
        <p:nvPicPr>
          <p:cNvPr id="5" name="Picture 4"/>
          <p:cNvPicPr>
            <a:picLocks noChangeAspect="1"/>
          </p:cNvPicPr>
          <p:nvPr/>
        </p:nvPicPr>
        <p:blipFill>
          <a:blip r:embed="rId4"/>
          <a:stretch>
            <a:fillRect/>
          </a:stretch>
        </p:blipFill>
        <p:spPr>
          <a:xfrm>
            <a:off x="10817226" y="372398"/>
            <a:ext cx="828675" cy="790575"/>
          </a:xfrm>
          <a:prstGeom prst="rect">
            <a:avLst/>
          </a:prstGeom>
        </p:spPr>
      </p:pic>
    </p:spTree>
    <p:extLst>
      <p:ext uri="{BB962C8B-B14F-4D97-AF65-F5344CB8AC3E}">
        <p14:creationId xmlns:p14="http://schemas.microsoft.com/office/powerpoint/2010/main" val="16957644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732" y="0"/>
            <a:ext cx="10131425" cy="1456267"/>
          </a:xfrm>
        </p:spPr>
        <p:txBody>
          <a:bodyPr/>
          <a:lstStyle/>
          <a:p>
            <a:r>
              <a:rPr lang="en-US" dirty="0" smtClean="0"/>
              <a:t>Medication Changes Continued</a:t>
            </a:r>
            <a:endParaRPr lang="en-US" dirty="0"/>
          </a:p>
        </p:txBody>
      </p:sp>
      <p:sp>
        <p:nvSpPr>
          <p:cNvPr id="3" name="Content Placeholder 2"/>
          <p:cNvSpPr>
            <a:spLocks noGrp="1"/>
          </p:cNvSpPr>
          <p:nvPr>
            <p:ph idx="1"/>
          </p:nvPr>
        </p:nvSpPr>
        <p:spPr>
          <a:xfrm>
            <a:off x="418651" y="1157138"/>
            <a:ext cx="10131425" cy="3649133"/>
          </a:xfrm>
        </p:spPr>
        <p:txBody>
          <a:bodyPr>
            <a:normAutofit/>
          </a:bodyPr>
          <a:lstStyle/>
          <a:p>
            <a:r>
              <a:rPr lang="en-US" sz="2400" dirty="0" smtClean="0"/>
              <a:t>Added Nausea as an Indication for </a:t>
            </a:r>
            <a:r>
              <a:rPr lang="en-US" sz="2400" dirty="0" smtClean="0">
                <a:solidFill>
                  <a:srgbClr val="FFFF00"/>
                </a:solidFill>
              </a:rPr>
              <a:t>Zofran</a:t>
            </a:r>
            <a:r>
              <a:rPr lang="en-US" sz="2400" dirty="0" smtClean="0"/>
              <a:t>. Some were under the impression that you had to be actively vomiting.</a:t>
            </a:r>
          </a:p>
          <a:p>
            <a:r>
              <a:rPr lang="en-US" sz="2400" dirty="0" smtClean="0">
                <a:solidFill>
                  <a:srgbClr val="FFFF00"/>
                </a:solidFill>
              </a:rPr>
              <a:t>Ketamine </a:t>
            </a:r>
            <a:r>
              <a:rPr lang="en-US" sz="2400" dirty="0" smtClean="0"/>
              <a:t>is no longer an optional drug. </a:t>
            </a:r>
          </a:p>
          <a:p>
            <a:r>
              <a:rPr lang="en-US" sz="2400" dirty="0" smtClean="0"/>
              <a:t>Changed </a:t>
            </a:r>
            <a:r>
              <a:rPr lang="en-US" sz="2400" dirty="0"/>
              <a:t>dosing of </a:t>
            </a:r>
            <a:r>
              <a:rPr lang="en-US" sz="2400" dirty="0" smtClean="0">
                <a:solidFill>
                  <a:srgbClr val="FFFF00"/>
                </a:solidFill>
              </a:rPr>
              <a:t>Ketamine</a:t>
            </a:r>
            <a:r>
              <a:rPr lang="en-US" sz="2400" dirty="0"/>
              <a:t> </a:t>
            </a:r>
            <a:r>
              <a:rPr lang="en-US" sz="2400" dirty="0" smtClean="0"/>
              <a:t>because there were too </a:t>
            </a:r>
            <a:r>
              <a:rPr lang="en-US" sz="2400" dirty="0"/>
              <a:t>many </a:t>
            </a:r>
            <a:r>
              <a:rPr lang="en-US" sz="2400" dirty="0" smtClean="0"/>
              <a:t>patients that were overly sedated when given </a:t>
            </a:r>
            <a:r>
              <a:rPr lang="en-US" sz="2400" dirty="0"/>
              <a:t>500 mg at once. Administer 250 </a:t>
            </a:r>
            <a:r>
              <a:rPr lang="en-US" sz="2400" dirty="0" smtClean="0"/>
              <a:t>mg IM in the leg, </a:t>
            </a:r>
            <a:r>
              <a:rPr lang="en-US" sz="2400" dirty="0"/>
              <a:t>wait 2 minutes, if no effect repeat 250 mg IM in </a:t>
            </a:r>
            <a:r>
              <a:rPr lang="en-US" sz="2400" dirty="0" smtClean="0"/>
              <a:t>opposite </a:t>
            </a:r>
            <a:r>
              <a:rPr lang="en-US" sz="2400" dirty="0"/>
              <a:t>leg. May repeat the process in 10 </a:t>
            </a:r>
            <a:r>
              <a:rPr lang="en-US" sz="2400" dirty="0" smtClean="0"/>
              <a:t>minutes.</a:t>
            </a:r>
          </a:p>
        </p:txBody>
      </p:sp>
      <p:pic>
        <p:nvPicPr>
          <p:cNvPr id="4" name="Picture 3"/>
          <p:cNvPicPr>
            <a:picLocks noChangeAspect="1"/>
          </p:cNvPicPr>
          <p:nvPr/>
        </p:nvPicPr>
        <p:blipFill>
          <a:blip r:embed="rId3"/>
          <a:stretch>
            <a:fillRect/>
          </a:stretch>
        </p:blipFill>
        <p:spPr>
          <a:xfrm>
            <a:off x="9827950" y="4608742"/>
            <a:ext cx="2181225" cy="2095500"/>
          </a:xfrm>
          <a:prstGeom prst="rect">
            <a:avLst/>
          </a:prstGeom>
        </p:spPr>
      </p:pic>
      <p:pic>
        <p:nvPicPr>
          <p:cNvPr id="5" name="Picture 4"/>
          <p:cNvPicPr>
            <a:picLocks noChangeAspect="1"/>
          </p:cNvPicPr>
          <p:nvPr/>
        </p:nvPicPr>
        <p:blipFill>
          <a:blip r:embed="rId4"/>
          <a:stretch>
            <a:fillRect/>
          </a:stretch>
        </p:blipFill>
        <p:spPr>
          <a:xfrm>
            <a:off x="11180500" y="235921"/>
            <a:ext cx="828675" cy="790575"/>
          </a:xfrm>
          <a:prstGeom prst="rect">
            <a:avLst/>
          </a:prstGeom>
        </p:spPr>
      </p:pic>
    </p:spTree>
    <p:extLst>
      <p:ext uri="{BB962C8B-B14F-4D97-AF65-F5344CB8AC3E}">
        <p14:creationId xmlns:p14="http://schemas.microsoft.com/office/powerpoint/2010/main" val="41883595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Medication Changes Continued</a:t>
            </a:r>
            <a:endParaRPr lang="en-US" dirty="0"/>
          </a:p>
        </p:txBody>
      </p:sp>
      <p:sp>
        <p:nvSpPr>
          <p:cNvPr id="3" name="Content Placeholder 2"/>
          <p:cNvSpPr>
            <a:spLocks noGrp="1"/>
          </p:cNvSpPr>
          <p:nvPr>
            <p:ph idx="1"/>
          </p:nvPr>
        </p:nvSpPr>
        <p:spPr/>
        <p:txBody>
          <a:bodyPr/>
          <a:lstStyle/>
          <a:p>
            <a:r>
              <a:rPr lang="en-US" sz="2800" dirty="0" smtClean="0"/>
              <a:t>Increase </a:t>
            </a:r>
            <a:r>
              <a:rPr lang="en-US" sz="2800" dirty="0">
                <a:solidFill>
                  <a:srgbClr val="FFFF00"/>
                </a:solidFill>
              </a:rPr>
              <a:t>Norepinephrine</a:t>
            </a:r>
            <a:r>
              <a:rPr lang="en-US" sz="2800" dirty="0"/>
              <a:t> 5 drops every 5 </a:t>
            </a:r>
            <a:r>
              <a:rPr lang="en-US" sz="2800" dirty="0" smtClean="0"/>
              <a:t>minutes</a:t>
            </a:r>
            <a:endParaRPr lang="en-US" sz="2800" dirty="0"/>
          </a:p>
          <a:p>
            <a:pPr lvl="1"/>
            <a:r>
              <a:rPr lang="en-US" sz="2400" dirty="0"/>
              <a:t>If patient is hypotensive, begin </a:t>
            </a:r>
            <a:r>
              <a:rPr lang="en-US" sz="2400" b="1" dirty="0"/>
              <a:t>Norepinephrine</a:t>
            </a:r>
            <a:r>
              <a:rPr lang="en-US" sz="2400" dirty="0"/>
              <a:t> by adding 4 mg to 250 ml of Normal Saline. Infuse starting at </a:t>
            </a:r>
            <a:r>
              <a:rPr lang="en-US" sz="2400" b="1" dirty="0"/>
              <a:t>30 drops per minute ( max 44 drops)</a:t>
            </a:r>
            <a:r>
              <a:rPr lang="en-US" sz="2400" dirty="0"/>
              <a:t> with 60 drop tubing  and titrate to effect. Increase by 5 drops every 5 </a:t>
            </a:r>
            <a:r>
              <a:rPr lang="en-US" sz="2400" dirty="0" smtClean="0"/>
              <a:t>minutes.</a:t>
            </a:r>
          </a:p>
          <a:p>
            <a:r>
              <a:rPr lang="en-US" sz="2800" b="1" u="sng" dirty="0" smtClean="0"/>
              <a:t>There are NO medications to be given via ET tube</a:t>
            </a:r>
            <a:r>
              <a:rPr lang="en-US" sz="2800" dirty="0" smtClean="0"/>
              <a:t>. This was a practice that has been done for a long time, but does not improve patient outcomes. </a:t>
            </a:r>
            <a:endParaRPr lang="en-US" sz="2800" dirty="0"/>
          </a:p>
          <a:p>
            <a:endParaRPr lang="en-US" dirty="0"/>
          </a:p>
        </p:txBody>
      </p:sp>
      <p:pic>
        <p:nvPicPr>
          <p:cNvPr id="4" name="Picture 3"/>
          <p:cNvPicPr>
            <a:picLocks noChangeAspect="1"/>
          </p:cNvPicPr>
          <p:nvPr/>
        </p:nvPicPr>
        <p:blipFill>
          <a:blip r:embed="rId3"/>
          <a:stretch>
            <a:fillRect/>
          </a:stretch>
        </p:blipFill>
        <p:spPr>
          <a:xfrm>
            <a:off x="10817226" y="214312"/>
            <a:ext cx="828675" cy="790575"/>
          </a:xfrm>
          <a:prstGeom prst="rect">
            <a:avLst/>
          </a:prstGeom>
        </p:spPr>
      </p:pic>
    </p:spTree>
    <p:extLst>
      <p:ext uri="{BB962C8B-B14F-4D97-AF65-F5344CB8AC3E}">
        <p14:creationId xmlns:p14="http://schemas.microsoft.com/office/powerpoint/2010/main" val="21096903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38795"/>
            <a:ext cx="10131425" cy="1456267"/>
          </a:xfrm>
        </p:spPr>
        <p:txBody>
          <a:bodyPr/>
          <a:lstStyle/>
          <a:p>
            <a:r>
              <a:rPr lang="en-US" dirty="0" smtClean="0"/>
              <a:t>Glass Ampule</a:t>
            </a:r>
            <a:endParaRPr lang="en-US" dirty="0"/>
          </a:p>
        </p:txBody>
      </p:sp>
      <p:sp>
        <p:nvSpPr>
          <p:cNvPr id="3" name="Content Placeholder 2"/>
          <p:cNvSpPr>
            <a:spLocks noGrp="1"/>
          </p:cNvSpPr>
          <p:nvPr>
            <p:ph idx="1"/>
          </p:nvPr>
        </p:nvSpPr>
        <p:spPr>
          <a:xfrm>
            <a:off x="122830" y="1786302"/>
            <a:ext cx="11900847" cy="3781061"/>
          </a:xfrm>
        </p:spPr>
        <p:txBody>
          <a:bodyPr>
            <a:normAutofit/>
          </a:bodyPr>
          <a:lstStyle/>
          <a:p>
            <a:r>
              <a:rPr lang="en-US" sz="2400" dirty="0" smtClean="0"/>
              <a:t>It is recommended to use filtered needles when drawing up medication from a glass ampule. If you do not use a filtered needle glass could potentially end up in the patients lungs/heart and cause damage.</a:t>
            </a:r>
          </a:p>
          <a:p>
            <a:pPr lvl="1"/>
            <a:r>
              <a:rPr lang="en-US" sz="2000" dirty="0" smtClean="0"/>
              <a:t>Filtered Needles will be provided by FD/EMS Department</a:t>
            </a:r>
          </a:p>
          <a:p>
            <a:pPr lvl="1"/>
            <a:endParaRPr lang="en-US" dirty="0"/>
          </a:p>
          <a:p>
            <a:pPr lvl="1"/>
            <a:endParaRPr lang="en-US" dirty="0" smtClean="0"/>
          </a:p>
          <a:p>
            <a:pPr lvl="1"/>
            <a:endParaRPr lang="en-US" dirty="0"/>
          </a:p>
          <a:p>
            <a:pPr lvl="1"/>
            <a:endParaRPr lang="en-US" dirty="0" smtClean="0"/>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417" y="3313966"/>
            <a:ext cx="2448169" cy="183612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1851" y="3060089"/>
            <a:ext cx="2469662" cy="246966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2175" y="3313966"/>
            <a:ext cx="2038838" cy="203883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8705" y="3022478"/>
            <a:ext cx="3393180" cy="2544885"/>
          </a:xfrm>
          <a:prstGeom prst="rect">
            <a:avLst/>
          </a:prstGeom>
        </p:spPr>
      </p:pic>
      <p:pic>
        <p:nvPicPr>
          <p:cNvPr id="8" name="Picture 7"/>
          <p:cNvPicPr>
            <a:picLocks noChangeAspect="1"/>
          </p:cNvPicPr>
          <p:nvPr/>
        </p:nvPicPr>
        <p:blipFill>
          <a:blip r:embed="rId6"/>
          <a:stretch>
            <a:fillRect/>
          </a:stretch>
        </p:blipFill>
        <p:spPr>
          <a:xfrm>
            <a:off x="10949698" y="250003"/>
            <a:ext cx="828675" cy="790575"/>
          </a:xfrm>
          <a:prstGeom prst="rect">
            <a:avLst/>
          </a:prstGeom>
        </p:spPr>
      </p:pic>
    </p:spTree>
    <p:extLst>
      <p:ext uri="{BB962C8B-B14F-4D97-AF65-F5344CB8AC3E}">
        <p14:creationId xmlns:p14="http://schemas.microsoft.com/office/powerpoint/2010/main" val="35180130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28" y="-169333"/>
            <a:ext cx="10131425" cy="1456267"/>
          </a:xfrm>
        </p:spPr>
        <p:txBody>
          <a:bodyPr/>
          <a:lstStyle/>
          <a:p>
            <a:r>
              <a:rPr lang="en-US" dirty="0" smtClean="0"/>
              <a:t>Mental health protocol</a:t>
            </a:r>
            <a:endParaRPr lang="en-US" dirty="0"/>
          </a:p>
        </p:txBody>
      </p:sp>
      <p:sp>
        <p:nvSpPr>
          <p:cNvPr id="3" name="Content Placeholder 2"/>
          <p:cNvSpPr>
            <a:spLocks noGrp="1"/>
          </p:cNvSpPr>
          <p:nvPr>
            <p:ph idx="1"/>
          </p:nvPr>
        </p:nvSpPr>
        <p:spPr/>
        <p:txBody>
          <a:bodyPr>
            <a:noAutofit/>
          </a:bodyPr>
          <a:lstStyle/>
          <a:p>
            <a:pPr lvl="0"/>
            <a:r>
              <a:rPr lang="en-US" sz="2200" dirty="0"/>
              <a:t>Our region has inadequate psychiatric resources, including </a:t>
            </a:r>
            <a:r>
              <a:rPr lang="en-US" sz="2200" b="1" dirty="0"/>
              <a:t>insufficient inpatient mental health/behavioral (MH/BH) beds</a:t>
            </a:r>
            <a:r>
              <a:rPr lang="en-US" sz="2200" dirty="0"/>
              <a:t>.  Few hospitals in our region have an inpatient MH/BH unit, and even in those that do, there may not be beds available.  In many cases resulting from a general 9-1-1 call for MH/BH issues, the patient will be treated and released, and </a:t>
            </a:r>
            <a:r>
              <a:rPr lang="en-US" sz="2200" b="1" dirty="0">
                <a:solidFill>
                  <a:srgbClr val="FFFF00"/>
                </a:solidFill>
              </a:rPr>
              <a:t>can adequately be cared for in any ED</a:t>
            </a:r>
            <a:r>
              <a:rPr lang="en-US" sz="2200" dirty="0"/>
              <a:t>.  Further, all of these patients require medical screening.</a:t>
            </a:r>
          </a:p>
          <a:p>
            <a:pPr lvl="0"/>
            <a:r>
              <a:rPr lang="en-US" sz="2200" dirty="0"/>
              <a:t>It is difficult for law enforcement or EMS to triage MH/BH patients who require inpatient treatment from those who don’t.  </a:t>
            </a:r>
          </a:p>
          <a:p>
            <a:pPr lvl="0"/>
            <a:r>
              <a:rPr lang="en-US" sz="2200" dirty="0"/>
              <a:t>When patients have been seen on the same day by a MH/BH professional (e.g., Crisis Care, Eastway, etc.) who indicates to EMS that the patient will need inpatient hospitalization, the MH/BH professional should provide appropriate paperwork at the time of transport, and may indicate where the patient should be transported, with one option being the closest hospital</a:t>
            </a:r>
            <a:r>
              <a:rPr lang="en-US" sz="2200" dirty="0" smtClean="0"/>
              <a:t>.</a:t>
            </a:r>
            <a:endParaRPr lang="en-US" sz="2200" dirty="0"/>
          </a:p>
        </p:txBody>
      </p:sp>
      <p:pic>
        <p:nvPicPr>
          <p:cNvPr id="4" name="Picture 3"/>
          <p:cNvPicPr>
            <a:picLocks noChangeAspect="1"/>
          </p:cNvPicPr>
          <p:nvPr/>
        </p:nvPicPr>
        <p:blipFill>
          <a:blip r:embed="rId2"/>
          <a:stretch>
            <a:fillRect/>
          </a:stretch>
        </p:blipFill>
        <p:spPr>
          <a:xfrm>
            <a:off x="10817226" y="323391"/>
            <a:ext cx="829128" cy="792549"/>
          </a:xfrm>
          <a:prstGeom prst="rect">
            <a:avLst/>
          </a:prstGeom>
        </p:spPr>
      </p:pic>
    </p:spTree>
    <p:extLst>
      <p:ext uri="{BB962C8B-B14F-4D97-AF65-F5344CB8AC3E}">
        <p14:creationId xmlns:p14="http://schemas.microsoft.com/office/powerpoint/2010/main" val="24058329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Mental Health Cont.</a:t>
            </a:r>
            <a:endParaRPr lang="en-US" dirty="0"/>
          </a:p>
        </p:txBody>
      </p:sp>
      <p:sp>
        <p:nvSpPr>
          <p:cNvPr id="3" name="Content Placeholder 2"/>
          <p:cNvSpPr>
            <a:spLocks noGrp="1"/>
          </p:cNvSpPr>
          <p:nvPr>
            <p:ph idx="1"/>
          </p:nvPr>
        </p:nvSpPr>
        <p:spPr>
          <a:xfrm>
            <a:off x="685801" y="1803400"/>
            <a:ext cx="6206066" cy="4275666"/>
          </a:xfrm>
        </p:spPr>
        <p:txBody>
          <a:bodyPr>
            <a:normAutofit/>
          </a:bodyPr>
          <a:lstStyle/>
          <a:p>
            <a:pPr lvl="0" fontAlgn="base" hangingPunct="0"/>
            <a:r>
              <a:rPr lang="en-US" sz="2400" dirty="0" smtClean="0"/>
              <a:t>In </a:t>
            </a:r>
            <a:r>
              <a:rPr lang="en-US" sz="2400" dirty="0"/>
              <a:t>most cases transport a mental health patient to the facility where the individual has been previously treated since they will have the patient’s records.</a:t>
            </a:r>
          </a:p>
          <a:p>
            <a:r>
              <a:rPr lang="en-US" sz="2400" dirty="0"/>
              <a:t>In all other cases, patients should be transported to the </a:t>
            </a:r>
            <a:r>
              <a:rPr lang="en-US" sz="2400" dirty="0">
                <a:solidFill>
                  <a:srgbClr val="FFFF00"/>
                </a:solidFill>
              </a:rPr>
              <a:t>closest ED.</a:t>
            </a:r>
          </a:p>
          <a:p>
            <a:r>
              <a:rPr lang="en-US" sz="2400" dirty="0">
                <a:solidFill>
                  <a:srgbClr val="FFFF00"/>
                </a:solidFill>
              </a:rPr>
              <a:t>Pediatric</a:t>
            </a:r>
            <a:r>
              <a:rPr lang="en-US" sz="2400" dirty="0"/>
              <a:t> patients with mental health issues can be transported to Dayton Children’s Hospital</a:t>
            </a:r>
          </a:p>
        </p:txBody>
      </p:sp>
      <p:pic>
        <p:nvPicPr>
          <p:cNvPr id="4" name="Picture 3"/>
          <p:cNvPicPr>
            <a:picLocks noChangeAspect="1"/>
          </p:cNvPicPr>
          <p:nvPr/>
        </p:nvPicPr>
        <p:blipFill>
          <a:blip r:embed="rId2"/>
          <a:stretch>
            <a:fillRect/>
          </a:stretch>
        </p:blipFill>
        <p:spPr>
          <a:xfrm>
            <a:off x="10704039" y="337142"/>
            <a:ext cx="828675" cy="790575"/>
          </a:xfrm>
          <a:prstGeom prst="rect">
            <a:avLst/>
          </a:prstGeom>
        </p:spPr>
      </p:pic>
      <p:pic>
        <p:nvPicPr>
          <p:cNvPr id="5" name="Picture 4"/>
          <p:cNvPicPr>
            <a:picLocks noChangeAspect="1"/>
          </p:cNvPicPr>
          <p:nvPr/>
        </p:nvPicPr>
        <p:blipFill>
          <a:blip r:embed="rId3"/>
          <a:stretch>
            <a:fillRect/>
          </a:stretch>
        </p:blipFill>
        <p:spPr>
          <a:xfrm>
            <a:off x="7287706" y="2643124"/>
            <a:ext cx="4512866" cy="3165009"/>
          </a:xfrm>
          <a:prstGeom prst="rect">
            <a:avLst/>
          </a:prstGeom>
        </p:spPr>
      </p:pic>
    </p:spTree>
    <p:extLst>
      <p:ext uri="{BB962C8B-B14F-4D97-AF65-F5344CB8AC3E}">
        <p14:creationId xmlns:p14="http://schemas.microsoft.com/office/powerpoint/2010/main" val="3104652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6867" y="626533"/>
            <a:ext cx="10131425" cy="5418667"/>
          </a:xfrm>
        </p:spPr>
        <p:txBody>
          <a:bodyPr>
            <a:normAutofit/>
          </a:bodyPr>
          <a:lstStyle/>
          <a:p>
            <a:r>
              <a:rPr lang="en-US" sz="2000" dirty="0"/>
              <a:t>What follows are the 2016 GMVEMSC Protocol updates.</a:t>
            </a:r>
          </a:p>
          <a:p>
            <a:r>
              <a:rPr lang="en-US" sz="2000" dirty="0"/>
              <a:t>This PowerPoint will cover topics related to all levels of Ohio EMS </a:t>
            </a:r>
            <a:r>
              <a:rPr lang="en-US" sz="2000" dirty="0" smtClean="0"/>
              <a:t>Providers </a:t>
            </a:r>
            <a:r>
              <a:rPr lang="en-US" sz="2000" dirty="0"/>
              <a:t>including EMR, EMT, AEMT, </a:t>
            </a:r>
            <a:r>
              <a:rPr lang="en-US" sz="2000" dirty="0" smtClean="0"/>
              <a:t>and PM.</a:t>
            </a:r>
            <a:endParaRPr lang="en-US" sz="2000" dirty="0"/>
          </a:p>
          <a:p>
            <a:r>
              <a:rPr lang="en-US" sz="2000" dirty="0"/>
              <a:t>Some of the material may be beyond your scope of practice and is presented herein so that you may understand what has changed within the GMVEMSC </a:t>
            </a:r>
            <a:r>
              <a:rPr lang="en-US" sz="2000" dirty="0" smtClean="0"/>
              <a:t>region, </a:t>
            </a:r>
            <a:r>
              <a:rPr lang="en-US" sz="2000" dirty="0"/>
              <a:t>and what you should expect to see when interfacing with other providers both above and below your level of certification.</a:t>
            </a:r>
          </a:p>
          <a:p>
            <a:r>
              <a:rPr lang="en-US" sz="2000" dirty="0"/>
              <a:t>If there is something you don't </a:t>
            </a:r>
            <a:r>
              <a:rPr lang="en-US" sz="2000" dirty="0" smtClean="0"/>
              <a:t>understand, ask </a:t>
            </a:r>
            <a:r>
              <a:rPr lang="en-US" sz="2000" dirty="0"/>
              <a:t>for clarification.</a:t>
            </a:r>
          </a:p>
          <a:p>
            <a:r>
              <a:rPr lang="en-US" sz="2000" dirty="0"/>
              <a:t>Optional skills are NOT included within this presentation, and are the responsibility of the Agency and its Medical Director to educate, train, skills verify, and test. Refer to the GMVEMSC Optional Skills Training Manual as needed.</a:t>
            </a:r>
          </a:p>
        </p:txBody>
      </p:sp>
      <p:pic>
        <p:nvPicPr>
          <p:cNvPr id="5" name="Picture 4"/>
          <p:cNvPicPr>
            <a:picLocks noChangeAspect="1"/>
          </p:cNvPicPr>
          <p:nvPr/>
        </p:nvPicPr>
        <p:blipFill>
          <a:blip r:embed="rId2"/>
          <a:stretch>
            <a:fillRect/>
          </a:stretch>
        </p:blipFill>
        <p:spPr>
          <a:xfrm>
            <a:off x="10893728" y="475792"/>
            <a:ext cx="829128" cy="792549"/>
          </a:xfrm>
          <a:prstGeom prst="rect">
            <a:avLst/>
          </a:prstGeom>
        </p:spPr>
      </p:pic>
    </p:spTree>
    <p:extLst>
      <p:ext uri="{BB962C8B-B14F-4D97-AF65-F5344CB8AC3E}">
        <p14:creationId xmlns:p14="http://schemas.microsoft.com/office/powerpoint/2010/main" val="11286473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Mental Health Cont.</a:t>
            </a:r>
            <a:endParaRPr lang="en-US" dirty="0"/>
          </a:p>
        </p:txBody>
      </p:sp>
      <p:sp>
        <p:nvSpPr>
          <p:cNvPr id="3" name="Content Placeholder 2"/>
          <p:cNvSpPr>
            <a:spLocks noGrp="1"/>
          </p:cNvSpPr>
          <p:nvPr>
            <p:ph idx="1"/>
          </p:nvPr>
        </p:nvSpPr>
        <p:spPr>
          <a:xfrm>
            <a:off x="448736" y="1888067"/>
            <a:ext cx="6110784" cy="4531688"/>
          </a:xfrm>
        </p:spPr>
        <p:txBody>
          <a:bodyPr/>
          <a:lstStyle/>
          <a:p>
            <a:pPr lvl="0"/>
            <a:r>
              <a:rPr lang="en-US" sz="2400" dirty="0"/>
              <a:t>Exceptions to the above: </a:t>
            </a:r>
            <a:endParaRPr lang="en-US" sz="2000" dirty="0"/>
          </a:p>
          <a:p>
            <a:pPr lvl="1"/>
            <a:r>
              <a:rPr lang="en-US" sz="2000" dirty="0"/>
              <a:t>It is medically necessary to transport the patient to the closest hospital for stabilization. </a:t>
            </a:r>
            <a:endParaRPr lang="en-US" sz="1800" dirty="0"/>
          </a:p>
          <a:p>
            <a:pPr lvl="1"/>
            <a:r>
              <a:rPr lang="en-US" sz="2000" dirty="0"/>
              <a:t>It is unsafe to transport the patient to the preferred/recommended facility due to adverse weather or ground conditions or excessive transport time. </a:t>
            </a:r>
            <a:endParaRPr lang="en-US" sz="1800" dirty="0"/>
          </a:p>
          <a:p>
            <a:pPr lvl="1"/>
            <a:r>
              <a:rPr lang="en-US" sz="2000" dirty="0"/>
              <a:t>Transporting the patient to the preferred/recommended facility would cause a critical shortage of local EMS resources. </a:t>
            </a:r>
            <a:endParaRPr lang="en-US" sz="1800" dirty="0"/>
          </a:p>
          <a:p>
            <a:pPr lvl="1"/>
            <a:r>
              <a:rPr lang="en-US" sz="2000" dirty="0"/>
              <a:t>Patient requests transport to a different facility. </a:t>
            </a:r>
            <a:endParaRPr lang="en-US" sz="1800" dirty="0"/>
          </a:p>
        </p:txBody>
      </p:sp>
      <p:pic>
        <p:nvPicPr>
          <p:cNvPr id="4" name="Picture 3"/>
          <p:cNvPicPr>
            <a:picLocks noChangeAspect="1"/>
          </p:cNvPicPr>
          <p:nvPr/>
        </p:nvPicPr>
        <p:blipFill>
          <a:blip r:embed="rId2"/>
          <a:stretch>
            <a:fillRect/>
          </a:stretch>
        </p:blipFill>
        <p:spPr>
          <a:xfrm>
            <a:off x="6796586" y="2142067"/>
            <a:ext cx="5322232" cy="3562697"/>
          </a:xfrm>
          <a:prstGeom prst="rect">
            <a:avLst/>
          </a:prstGeom>
        </p:spPr>
      </p:pic>
      <p:pic>
        <p:nvPicPr>
          <p:cNvPr id="5" name="Picture 4"/>
          <p:cNvPicPr>
            <a:picLocks noChangeAspect="1"/>
          </p:cNvPicPr>
          <p:nvPr/>
        </p:nvPicPr>
        <p:blipFill>
          <a:blip r:embed="rId3"/>
          <a:stretch>
            <a:fillRect/>
          </a:stretch>
        </p:blipFill>
        <p:spPr>
          <a:xfrm>
            <a:off x="11054291" y="340325"/>
            <a:ext cx="829128" cy="792549"/>
          </a:xfrm>
          <a:prstGeom prst="rect">
            <a:avLst/>
          </a:prstGeom>
        </p:spPr>
      </p:pic>
    </p:spTree>
    <p:extLst>
      <p:ext uri="{BB962C8B-B14F-4D97-AF65-F5344CB8AC3E}">
        <p14:creationId xmlns:p14="http://schemas.microsoft.com/office/powerpoint/2010/main" val="8885766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Optional Skills</a:t>
            </a:r>
            <a:endParaRPr lang="en-US" dirty="0"/>
          </a:p>
        </p:txBody>
      </p:sp>
      <p:sp>
        <p:nvSpPr>
          <p:cNvPr id="3" name="Content Placeholder 2"/>
          <p:cNvSpPr>
            <a:spLocks noGrp="1"/>
          </p:cNvSpPr>
          <p:nvPr>
            <p:ph idx="1"/>
          </p:nvPr>
        </p:nvSpPr>
        <p:spPr/>
        <p:txBody>
          <a:bodyPr>
            <a:normAutofit fontScale="92500"/>
          </a:bodyPr>
          <a:lstStyle/>
          <a:p>
            <a:pPr marL="0" indent="0">
              <a:buNone/>
            </a:pPr>
            <a:endParaRPr lang="en-US" sz="2400" dirty="0" smtClean="0"/>
          </a:p>
          <a:p>
            <a:r>
              <a:rPr lang="en-US" sz="2400" dirty="0" smtClean="0"/>
              <a:t>“Therapeutic Hypothermia” for post arrest was moved to the </a:t>
            </a:r>
            <a:r>
              <a:rPr lang="en-US" sz="2400" i="1" dirty="0"/>
              <a:t>Optional Skills M</a:t>
            </a:r>
            <a:r>
              <a:rPr lang="en-US" sz="2400" i="1" dirty="0" smtClean="0"/>
              <a:t>anual</a:t>
            </a:r>
            <a:r>
              <a:rPr lang="en-US" sz="2400" dirty="0" smtClean="0"/>
              <a:t>. Studies for prehospital are not showing the results they initially thought. However, cooling measures are still used in the hospital for post arrest patients. </a:t>
            </a:r>
          </a:p>
          <a:p>
            <a:r>
              <a:rPr lang="en-US" sz="2400" dirty="0" smtClean="0"/>
              <a:t>Not all department use “Sedate To Intubate” protocol and was therefore moved to the </a:t>
            </a:r>
            <a:r>
              <a:rPr lang="en-US" sz="2400" i="1" dirty="0"/>
              <a:t>Optional Skills </a:t>
            </a:r>
            <a:r>
              <a:rPr lang="en-US" sz="2400" i="1" dirty="0" smtClean="0"/>
              <a:t>Manual</a:t>
            </a:r>
            <a:r>
              <a:rPr lang="en-US" sz="2400" dirty="0" smtClean="0"/>
              <a:t>. </a:t>
            </a:r>
          </a:p>
          <a:p>
            <a:r>
              <a:rPr lang="en-US" sz="2400" dirty="0" smtClean="0"/>
              <a:t>The “12 </a:t>
            </a:r>
            <a:r>
              <a:rPr lang="en-US" sz="2400" dirty="0"/>
              <a:t>L</a:t>
            </a:r>
            <a:r>
              <a:rPr lang="en-US" sz="2400" dirty="0" smtClean="0"/>
              <a:t>ead Study Guide”  was moved to  the </a:t>
            </a:r>
            <a:r>
              <a:rPr lang="en-US" sz="2400" i="1" dirty="0" smtClean="0"/>
              <a:t>Optional </a:t>
            </a:r>
            <a:r>
              <a:rPr lang="en-US" sz="2400" i="1" dirty="0"/>
              <a:t>Skills </a:t>
            </a:r>
            <a:r>
              <a:rPr lang="en-US" sz="2400" i="1" dirty="0" smtClean="0"/>
              <a:t>Manual</a:t>
            </a:r>
            <a:r>
              <a:rPr lang="en-US" sz="2400" dirty="0" smtClean="0"/>
              <a:t> because, not all departments have 12 lead capability, or necessity to interpret 12 leads. However, the capability to transmit 12 leads will be required  by the State in the year 2021.</a:t>
            </a:r>
            <a:endParaRPr lang="en-US" sz="2400" dirty="0"/>
          </a:p>
          <a:p>
            <a:endParaRPr lang="en-US" dirty="0"/>
          </a:p>
        </p:txBody>
      </p:sp>
      <p:pic>
        <p:nvPicPr>
          <p:cNvPr id="4" name="Picture 3"/>
          <p:cNvPicPr>
            <a:picLocks noChangeAspect="1"/>
          </p:cNvPicPr>
          <p:nvPr/>
        </p:nvPicPr>
        <p:blipFill>
          <a:blip r:embed="rId2"/>
          <a:stretch>
            <a:fillRect/>
          </a:stretch>
        </p:blipFill>
        <p:spPr>
          <a:xfrm>
            <a:off x="10817226" y="331455"/>
            <a:ext cx="828675" cy="790575"/>
          </a:xfrm>
          <a:prstGeom prst="rect">
            <a:avLst/>
          </a:prstGeom>
        </p:spPr>
      </p:pic>
    </p:spTree>
    <p:extLst>
      <p:ext uri="{BB962C8B-B14F-4D97-AF65-F5344CB8AC3E}">
        <p14:creationId xmlns:p14="http://schemas.microsoft.com/office/powerpoint/2010/main" val="9800012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0"/>
            <a:ext cx="10131425" cy="1456267"/>
          </a:xfrm>
        </p:spPr>
        <p:txBody>
          <a:bodyPr/>
          <a:lstStyle/>
          <a:p>
            <a:r>
              <a:rPr lang="en-US" dirty="0" smtClean="0"/>
              <a:t>Quick review</a:t>
            </a:r>
            <a:endParaRPr lang="en-US" dirty="0"/>
          </a:p>
        </p:txBody>
      </p:sp>
      <p:sp>
        <p:nvSpPr>
          <p:cNvPr id="3" name="Content Placeholder 2"/>
          <p:cNvSpPr>
            <a:spLocks noGrp="1"/>
          </p:cNvSpPr>
          <p:nvPr>
            <p:ph idx="1"/>
          </p:nvPr>
        </p:nvSpPr>
        <p:spPr>
          <a:xfrm>
            <a:off x="516467" y="1295400"/>
            <a:ext cx="10131425" cy="5393267"/>
          </a:xfrm>
        </p:spPr>
        <p:txBody>
          <a:bodyPr>
            <a:noAutofit/>
          </a:bodyPr>
          <a:lstStyle/>
          <a:p>
            <a:pPr marL="342900" indent="-342900">
              <a:buAutoNum type="arabicPeriod"/>
            </a:pPr>
            <a:r>
              <a:rPr lang="en-US" sz="2000" dirty="0" smtClean="0"/>
              <a:t>If you bring in an intubated patient to the ER, what should you print off the cardiac monitor?</a:t>
            </a:r>
          </a:p>
          <a:p>
            <a:pPr lvl="1"/>
            <a:r>
              <a:rPr lang="en-US" sz="1800" dirty="0" smtClean="0"/>
              <a:t>Capnography readings, to confirm tube placement.</a:t>
            </a:r>
          </a:p>
          <a:p>
            <a:pPr marL="342900" indent="-342900">
              <a:buAutoNum type="arabicPeriod" startAt="2"/>
            </a:pPr>
            <a:r>
              <a:rPr lang="en-US" sz="2000" dirty="0" smtClean="0"/>
              <a:t>An EtCO2 reading of 10 mm/hg suggests what in an arrest patient?</a:t>
            </a:r>
          </a:p>
          <a:p>
            <a:pPr lvl="1"/>
            <a:r>
              <a:rPr lang="en-US" sz="1800" dirty="0" smtClean="0"/>
              <a:t>Check that you are doing good CPR. If you confirm good CPR, and  EtCO2 does not rise above 10 mm/hg you should strongly consider field termination.</a:t>
            </a:r>
          </a:p>
          <a:p>
            <a:pPr marL="342900" indent="-342900">
              <a:buAutoNum type="arabicPeriod" startAt="3"/>
            </a:pPr>
            <a:r>
              <a:rPr lang="en-US" sz="2000" dirty="0" smtClean="0"/>
              <a:t>Where should you transport your patient if they have an onset of stroke symptoms less than 4 hours?</a:t>
            </a:r>
          </a:p>
          <a:p>
            <a:pPr lvl="1"/>
            <a:r>
              <a:rPr lang="en-US" sz="1800" dirty="0" smtClean="0"/>
              <a:t>Telestroke, Primary Stroke Center or Comprehensive Stroke Center</a:t>
            </a:r>
          </a:p>
          <a:p>
            <a:pPr marL="0" indent="0">
              <a:buNone/>
            </a:pPr>
            <a:r>
              <a:rPr lang="en-US" sz="2000" dirty="0" smtClean="0"/>
              <a:t>4. What are the closest Telestroke facilities/Primary Stroke Center to your agency? </a:t>
            </a:r>
          </a:p>
          <a:p>
            <a:pPr lvl="1"/>
            <a:r>
              <a:rPr lang="en-US" sz="1800" dirty="0" smtClean="0"/>
              <a:t>Answer will vary for each department. Refer to capabilities chart in previous slide. </a:t>
            </a:r>
            <a:endParaRPr lang="en-US" sz="1800" dirty="0"/>
          </a:p>
          <a:p>
            <a:pPr marL="342900" indent="-342900">
              <a:buAutoNum type="arabicPeriod" startAt="5"/>
            </a:pPr>
            <a:r>
              <a:rPr lang="en-US" sz="2000" dirty="0" smtClean="0"/>
              <a:t>True or False </a:t>
            </a:r>
          </a:p>
          <a:p>
            <a:pPr marL="0" indent="0">
              <a:buNone/>
            </a:pPr>
            <a:r>
              <a:rPr lang="en-US" sz="2000" dirty="0" smtClean="0"/>
              <a:t>Sports equipment will be removed prior to transport?</a:t>
            </a:r>
          </a:p>
          <a:p>
            <a:pPr marL="0" indent="0">
              <a:buNone/>
            </a:pPr>
            <a:r>
              <a:rPr lang="en-US" sz="2000" dirty="0" smtClean="0"/>
              <a:t> True!</a:t>
            </a:r>
          </a:p>
        </p:txBody>
      </p:sp>
      <p:pic>
        <p:nvPicPr>
          <p:cNvPr id="4" name="Picture 3"/>
          <p:cNvPicPr>
            <a:picLocks noChangeAspect="1"/>
          </p:cNvPicPr>
          <p:nvPr/>
        </p:nvPicPr>
        <p:blipFill>
          <a:blip r:embed="rId3"/>
          <a:stretch>
            <a:fillRect/>
          </a:stretch>
        </p:blipFill>
        <p:spPr>
          <a:xfrm>
            <a:off x="10783358" y="331858"/>
            <a:ext cx="829128" cy="792549"/>
          </a:xfrm>
          <a:prstGeom prst="rect">
            <a:avLst/>
          </a:prstGeom>
        </p:spPr>
      </p:pic>
    </p:spTree>
    <p:extLst>
      <p:ext uri="{BB962C8B-B14F-4D97-AF65-F5344CB8AC3E}">
        <p14:creationId xmlns:p14="http://schemas.microsoft.com/office/powerpoint/2010/main" val="158148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34" y="-237066"/>
            <a:ext cx="10131425" cy="1456267"/>
          </a:xfrm>
        </p:spPr>
        <p:txBody>
          <a:bodyPr/>
          <a:lstStyle/>
          <a:p>
            <a:r>
              <a:rPr lang="en-US" dirty="0" smtClean="0"/>
              <a:t>Quick Review</a:t>
            </a:r>
            <a:endParaRPr lang="en-US" dirty="0"/>
          </a:p>
        </p:txBody>
      </p:sp>
      <p:sp>
        <p:nvSpPr>
          <p:cNvPr id="3" name="Content Placeholder 2"/>
          <p:cNvSpPr>
            <a:spLocks noGrp="1"/>
          </p:cNvSpPr>
          <p:nvPr>
            <p:ph idx="1"/>
          </p:nvPr>
        </p:nvSpPr>
        <p:spPr>
          <a:xfrm>
            <a:off x="414868" y="922867"/>
            <a:ext cx="11523132" cy="5782733"/>
          </a:xfrm>
        </p:spPr>
        <p:txBody>
          <a:bodyPr>
            <a:normAutofit/>
          </a:bodyPr>
          <a:lstStyle/>
          <a:p>
            <a:pPr marL="342900" indent="-342900">
              <a:buAutoNum type="arabicPeriod" startAt="6"/>
            </a:pPr>
            <a:r>
              <a:rPr lang="en-US" dirty="0" smtClean="0"/>
              <a:t>Where should pregnant trauma patients be transported to?</a:t>
            </a:r>
          </a:p>
          <a:p>
            <a:r>
              <a:rPr lang="en-US" dirty="0" smtClean="0"/>
              <a:t>Trauma Center that also has OB! Atrium, Kettering, Miami Valley, Soin, West Chester</a:t>
            </a:r>
          </a:p>
          <a:p>
            <a:pPr marL="342900" indent="-342900">
              <a:buAutoNum type="arabicPeriod" startAt="7"/>
            </a:pPr>
            <a:r>
              <a:rPr lang="en-US" dirty="0" smtClean="0"/>
              <a:t>True or False</a:t>
            </a:r>
          </a:p>
          <a:p>
            <a:pPr marL="0" indent="0">
              <a:buNone/>
            </a:pPr>
            <a:r>
              <a:rPr lang="en-US" dirty="0" smtClean="0"/>
              <a:t>AEMT &amp; PM must call for orders for Fentanyl for abdominal pain in pediatric patients?</a:t>
            </a:r>
          </a:p>
          <a:p>
            <a:pPr marL="0" indent="0">
              <a:buNone/>
            </a:pPr>
            <a:r>
              <a:rPr lang="en-US" dirty="0" smtClean="0"/>
              <a:t>True!</a:t>
            </a:r>
          </a:p>
          <a:p>
            <a:pPr marL="342900" indent="-342900">
              <a:buAutoNum type="arabicPeriod" startAt="8"/>
            </a:pPr>
            <a:r>
              <a:rPr lang="en-US" dirty="0" smtClean="0"/>
              <a:t>Where should you transport a mental health patient?</a:t>
            </a:r>
          </a:p>
          <a:p>
            <a:r>
              <a:rPr lang="en-US" dirty="0" smtClean="0"/>
              <a:t>Hospital where patient has previously been with MH/BH issues or closet hospital. </a:t>
            </a:r>
          </a:p>
          <a:p>
            <a:pPr marL="342900" indent="-342900">
              <a:buAutoNum type="arabicPeriod" startAt="9"/>
            </a:pPr>
            <a:r>
              <a:rPr lang="en-US" dirty="0" smtClean="0"/>
              <a:t>What should you use with a glass ampule?</a:t>
            </a:r>
          </a:p>
          <a:p>
            <a:r>
              <a:rPr lang="en-US" dirty="0" smtClean="0"/>
              <a:t>Filter Needle</a:t>
            </a:r>
          </a:p>
          <a:p>
            <a:pPr marL="0" indent="0">
              <a:buNone/>
            </a:pPr>
            <a:r>
              <a:rPr lang="en-US" dirty="0" smtClean="0"/>
              <a:t>10. You have a combative patient that you are going to give Ketamine. What is your initial IM dose?</a:t>
            </a:r>
          </a:p>
          <a:p>
            <a:r>
              <a:rPr lang="en-US" dirty="0" smtClean="0"/>
              <a:t>250 mg IM, wait 2 mins to see if you get desired affect. If you did not then give additional 250 mg IM in opposite leg.</a:t>
            </a:r>
          </a:p>
          <a:p>
            <a:pPr marL="0" indent="0">
              <a:buNone/>
            </a:pPr>
            <a:r>
              <a:rPr lang="en-US" dirty="0" smtClean="0"/>
              <a:t>11. What is the dose of Epi for ETT administration?</a:t>
            </a:r>
          </a:p>
          <a:p>
            <a:r>
              <a:rPr lang="en-US" dirty="0" smtClean="0"/>
              <a:t>None! No longer allowed to give medications via ETT.</a:t>
            </a:r>
          </a:p>
          <a:p>
            <a:pPr marL="342900" indent="-342900">
              <a:buAutoNum type="arabicPeriod" startAt="9"/>
            </a:pPr>
            <a:endParaRPr lang="en-US" dirty="0"/>
          </a:p>
        </p:txBody>
      </p:sp>
      <p:pic>
        <p:nvPicPr>
          <p:cNvPr id="4" name="Picture 3"/>
          <p:cNvPicPr>
            <a:picLocks noChangeAspect="1"/>
          </p:cNvPicPr>
          <p:nvPr/>
        </p:nvPicPr>
        <p:blipFill>
          <a:blip r:embed="rId2"/>
          <a:stretch>
            <a:fillRect/>
          </a:stretch>
        </p:blipFill>
        <p:spPr>
          <a:xfrm>
            <a:off x="10692115" y="426652"/>
            <a:ext cx="829128" cy="792549"/>
          </a:xfrm>
          <a:prstGeom prst="rect">
            <a:avLst/>
          </a:prstGeom>
        </p:spPr>
      </p:pic>
    </p:spTree>
    <p:extLst>
      <p:ext uri="{BB962C8B-B14F-4D97-AF65-F5344CB8AC3E}">
        <p14:creationId xmlns:p14="http://schemas.microsoft.com/office/powerpoint/2010/main" val="335091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pic>
        <p:nvPicPr>
          <p:cNvPr id="4" name="Picture 3"/>
          <p:cNvPicPr>
            <a:picLocks noChangeAspect="1"/>
          </p:cNvPicPr>
          <p:nvPr/>
        </p:nvPicPr>
        <p:blipFill>
          <a:blip r:embed="rId2"/>
          <a:stretch>
            <a:fillRect/>
          </a:stretch>
        </p:blipFill>
        <p:spPr>
          <a:xfrm>
            <a:off x="10817226" y="609600"/>
            <a:ext cx="829128" cy="792549"/>
          </a:xfrm>
          <a:prstGeom prst="rect">
            <a:avLst/>
          </a:prstGeom>
        </p:spPr>
      </p:pic>
      <p:pic>
        <p:nvPicPr>
          <p:cNvPr id="5" name="Picture 4"/>
          <p:cNvPicPr>
            <a:picLocks noChangeAspect="1"/>
          </p:cNvPicPr>
          <p:nvPr/>
        </p:nvPicPr>
        <p:blipFill>
          <a:blip r:embed="rId3"/>
          <a:stretch>
            <a:fillRect/>
          </a:stretch>
        </p:blipFill>
        <p:spPr>
          <a:xfrm>
            <a:off x="3014615" y="2065867"/>
            <a:ext cx="5914061" cy="4222750"/>
          </a:xfrm>
          <a:prstGeom prst="rect">
            <a:avLst/>
          </a:prstGeom>
        </p:spPr>
      </p:pic>
    </p:spTree>
    <p:extLst>
      <p:ext uri="{BB962C8B-B14F-4D97-AF65-F5344CB8AC3E}">
        <p14:creationId xmlns:p14="http://schemas.microsoft.com/office/powerpoint/2010/main" val="39901735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0365" y="955075"/>
            <a:ext cx="10131425" cy="5232400"/>
          </a:xfrm>
        </p:spPr>
        <p:txBody>
          <a:bodyPr/>
          <a:lstStyle/>
          <a:p>
            <a:pPr marL="0" indent="0" algn="ctr">
              <a:buNone/>
            </a:pPr>
            <a:r>
              <a:rPr lang="en-US" sz="4000" dirty="0" smtClean="0"/>
              <a:t>Thank You for Your Service &amp; Dedication! </a:t>
            </a:r>
          </a:p>
          <a:p>
            <a:pPr marL="0" indent="0" algn="ctr">
              <a:buNone/>
            </a:pPr>
            <a:endParaRPr lang="en-US" sz="4000" dirty="0" smtClean="0"/>
          </a:p>
          <a:p>
            <a:pPr marL="0" indent="0" algn="ctr">
              <a:buNone/>
            </a:pPr>
            <a:endParaRPr lang="en-US" sz="4000" dirty="0" smtClean="0"/>
          </a:p>
          <a:p>
            <a:pPr marL="0" indent="0" algn="ctr">
              <a:buNone/>
            </a:pPr>
            <a:r>
              <a:rPr lang="en-US" sz="4000" dirty="0" smtClean="0"/>
              <a:t>GMVEMSC is now on Facebook!</a:t>
            </a:r>
            <a:endParaRPr lang="en-US" sz="3600" dirty="0" smtClean="0"/>
          </a:p>
          <a:p>
            <a:pPr marL="0" indent="0">
              <a:buNone/>
            </a:pPr>
            <a:endParaRPr lang="en-US" dirty="0"/>
          </a:p>
          <a:p>
            <a:pPr marL="0" indent="0">
              <a:buNone/>
            </a:pPr>
            <a:endParaRPr lang="en-US" dirty="0"/>
          </a:p>
        </p:txBody>
      </p:sp>
      <p:pic>
        <p:nvPicPr>
          <p:cNvPr id="5" name="Picture 4"/>
          <p:cNvPicPr>
            <a:picLocks noChangeAspect="1"/>
          </p:cNvPicPr>
          <p:nvPr/>
        </p:nvPicPr>
        <p:blipFill>
          <a:blip r:embed="rId2"/>
          <a:stretch>
            <a:fillRect/>
          </a:stretch>
        </p:blipFill>
        <p:spPr>
          <a:xfrm>
            <a:off x="5582354" y="2727926"/>
            <a:ext cx="1167446" cy="1115941"/>
          </a:xfrm>
          <a:prstGeom prst="rect">
            <a:avLst/>
          </a:prstGeom>
        </p:spPr>
      </p:pic>
    </p:spTree>
    <p:extLst>
      <p:ext uri="{BB962C8B-B14F-4D97-AF65-F5344CB8AC3E}">
        <p14:creationId xmlns:p14="http://schemas.microsoft.com/office/powerpoint/2010/main" val="568998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10131425" cy="1456267"/>
          </a:xfrm>
        </p:spPr>
        <p:txBody>
          <a:bodyPr/>
          <a:lstStyle/>
          <a:p>
            <a:r>
              <a:rPr lang="en-US" dirty="0" smtClean="0"/>
              <a:t>Transferring Patients Into The ED</a:t>
            </a:r>
            <a:endParaRPr lang="en-US" dirty="0"/>
          </a:p>
        </p:txBody>
      </p:sp>
      <p:sp>
        <p:nvSpPr>
          <p:cNvPr id="3" name="Content Placeholder 2"/>
          <p:cNvSpPr>
            <a:spLocks noGrp="1"/>
          </p:cNvSpPr>
          <p:nvPr>
            <p:ph idx="1"/>
          </p:nvPr>
        </p:nvSpPr>
        <p:spPr>
          <a:xfrm>
            <a:off x="465669" y="2802467"/>
            <a:ext cx="10000396" cy="3649133"/>
          </a:xfrm>
        </p:spPr>
        <p:txBody>
          <a:bodyPr>
            <a:normAutofit/>
          </a:bodyPr>
          <a:lstStyle/>
          <a:p>
            <a:r>
              <a:rPr lang="en-US" sz="2400" dirty="0" smtClean="0"/>
              <a:t>For all patients, especially those who are intubated, provide a summary report. For any department whose monitors have summary capabilities, that summary report must be presented with the patient. </a:t>
            </a:r>
          </a:p>
          <a:p>
            <a:pPr lvl="1"/>
            <a:r>
              <a:rPr lang="en-US" sz="2000" dirty="0" smtClean="0"/>
              <a:t>Help to </a:t>
            </a:r>
            <a:r>
              <a:rPr lang="en-US" sz="2000" dirty="0"/>
              <a:t>e</a:t>
            </a:r>
            <a:r>
              <a:rPr lang="en-US" sz="2000" dirty="0" smtClean="0"/>
              <a:t>nsure adequate ventilation &amp; oxygenation.</a:t>
            </a:r>
          </a:p>
          <a:p>
            <a:pPr lvl="1"/>
            <a:r>
              <a:rPr lang="en-US" sz="2000" dirty="0" smtClean="0">
                <a:solidFill>
                  <a:srgbClr val="FFFF00"/>
                </a:solidFill>
              </a:rPr>
              <a:t>Help to </a:t>
            </a:r>
            <a:r>
              <a:rPr lang="en-US" sz="2000" dirty="0">
                <a:solidFill>
                  <a:srgbClr val="FFFF00"/>
                </a:solidFill>
              </a:rPr>
              <a:t>i</a:t>
            </a:r>
            <a:r>
              <a:rPr lang="en-US" sz="2000" dirty="0" smtClean="0">
                <a:solidFill>
                  <a:srgbClr val="FFFF00"/>
                </a:solidFill>
              </a:rPr>
              <a:t>dentify </a:t>
            </a:r>
            <a:r>
              <a:rPr lang="en-US" sz="2000" dirty="0">
                <a:solidFill>
                  <a:srgbClr val="FFFF00"/>
                </a:solidFill>
              </a:rPr>
              <a:t>t</a:t>
            </a:r>
            <a:r>
              <a:rPr lang="en-US" sz="2000" dirty="0" smtClean="0">
                <a:solidFill>
                  <a:srgbClr val="FFFF00"/>
                </a:solidFill>
              </a:rPr>
              <a:t>ube </a:t>
            </a:r>
            <a:r>
              <a:rPr lang="en-US" sz="2000" dirty="0">
                <a:solidFill>
                  <a:srgbClr val="FFFF00"/>
                </a:solidFill>
              </a:rPr>
              <a:t>d</a:t>
            </a:r>
            <a:r>
              <a:rPr lang="en-US" sz="2000" dirty="0" smtClean="0">
                <a:solidFill>
                  <a:srgbClr val="FFFF00"/>
                </a:solidFill>
              </a:rPr>
              <a:t>isplacement</a:t>
            </a:r>
            <a:r>
              <a:rPr lang="en-US" sz="2000" dirty="0" smtClean="0"/>
              <a:t> during patient transfer. </a:t>
            </a:r>
          </a:p>
          <a:p>
            <a:pPr lvl="1"/>
            <a:r>
              <a:rPr lang="en-US" sz="2000" dirty="0" smtClean="0"/>
              <a:t>Print a summary </a:t>
            </a:r>
            <a:r>
              <a:rPr lang="en-US" sz="2000" dirty="0"/>
              <a:t>r</a:t>
            </a:r>
            <a:r>
              <a:rPr lang="en-US" sz="2000" dirty="0" smtClean="0"/>
              <a:t>eport </a:t>
            </a:r>
            <a:r>
              <a:rPr lang="en-US" sz="2000" dirty="0"/>
              <a:t>t</a:t>
            </a:r>
            <a:r>
              <a:rPr lang="en-US" sz="2000" dirty="0" smtClean="0"/>
              <a:t>o include ETCO2 </a:t>
            </a:r>
            <a:r>
              <a:rPr lang="en-US" sz="2000" dirty="0"/>
              <a:t>r</a:t>
            </a:r>
            <a:r>
              <a:rPr lang="en-US" sz="2000" dirty="0" smtClean="0"/>
              <a:t>eadings. </a:t>
            </a:r>
          </a:p>
          <a:p>
            <a:pPr lvl="1"/>
            <a:r>
              <a:rPr lang="en-US" sz="2000" dirty="0" smtClean="0"/>
              <a:t>Attach summary report to EMS run sheet.</a:t>
            </a:r>
            <a:endParaRPr lang="en-US" sz="2000" dirty="0"/>
          </a:p>
          <a:p>
            <a:endParaRPr lang="en-US" sz="2000" dirty="0" smtClean="0"/>
          </a:p>
          <a:p>
            <a:pPr lvl="1"/>
            <a:endParaRPr lang="en-US" dirty="0"/>
          </a:p>
          <a:p>
            <a:pPr lvl="1"/>
            <a:endParaRPr lang="en-US" dirty="0" smtClean="0"/>
          </a:p>
          <a:p>
            <a:pPr lvl="1"/>
            <a:endParaRPr lang="en-US" dirty="0"/>
          </a:p>
          <a:p>
            <a:pPr lvl="1"/>
            <a:endParaRPr lang="en-US" dirty="0" smtClean="0"/>
          </a:p>
          <a:p>
            <a:pPr lvl="1"/>
            <a:endParaRPr lang="en-US" dirty="0"/>
          </a:p>
          <a:p>
            <a:pPr marL="457200" lvl="1" indent="0">
              <a:buNone/>
            </a:pPr>
            <a:endParaRPr lang="en-US" dirty="0" smtClean="0"/>
          </a:p>
          <a:p>
            <a:pPr marL="457200" lvl="1"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8914" y="3170594"/>
            <a:ext cx="4413250" cy="3504121"/>
          </a:xfrm>
          <a:prstGeom prst="rect">
            <a:avLst/>
          </a:prstGeom>
        </p:spPr>
      </p:pic>
      <p:pic>
        <p:nvPicPr>
          <p:cNvPr id="4" name="Picture 3"/>
          <p:cNvPicPr>
            <a:picLocks noChangeAspect="1"/>
          </p:cNvPicPr>
          <p:nvPr/>
        </p:nvPicPr>
        <p:blipFill>
          <a:blip r:embed="rId3"/>
          <a:stretch>
            <a:fillRect/>
          </a:stretch>
        </p:blipFill>
        <p:spPr>
          <a:xfrm>
            <a:off x="11074156" y="214312"/>
            <a:ext cx="828675" cy="790575"/>
          </a:xfrm>
          <a:prstGeom prst="rect">
            <a:avLst/>
          </a:prstGeom>
        </p:spPr>
      </p:pic>
    </p:spTree>
    <p:extLst>
      <p:ext uri="{BB962C8B-B14F-4D97-AF65-F5344CB8AC3E}">
        <p14:creationId xmlns:p14="http://schemas.microsoft.com/office/powerpoint/2010/main" val="33992065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Resuscitation On Scene</a:t>
            </a:r>
            <a:endParaRPr lang="en-US" dirty="0"/>
          </a:p>
        </p:txBody>
      </p:sp>
      <p:sp>
        <p:nvSpPr>
          <p:cNvPr id="3" name="Content Placeholder 2"/>
          <p:cNvSpPr>
            <a:spLocks noGrp="1"/>
          </p:cNvSpPr>
          <p:nvPr>
            <p:ph idx="1"/>
          </p:nvPr>
        </p:nvSpPr>
        <p:spPr>
          <a:xfrm>
            <a:off x="1136177" y="2077117"/>
            <a:ext cx="10131425" cy="3649133"/>
          </a:xfrm>
        </p:spPr>
        <p:txBody>
          <a:bodyPr>
            <a:normAutofit/>
          </a:bodyPr>
          <a:lstStyle/>
          <a:p>
            <a:r>
              <a:rPr lang="en-US" sz="2400" dirty="0" smtClean="0"/>
              <a:t>Providers are expected to provide resuscitative </a:t>
            </a:r>
            <a:r>
              <a:rPr lang="en-US" sz="2400" dirty="0"/>
              <a:t>care at the scene. The patient has the greatest chance for survival if resuscitation is performed at the scene, especially the efforts of CPR. In most cases, cardiac </a:t>
            </a:r>
            <a:r>
              <a:rPr lang="en-US" sz="2400" dirty="0" smtClean="0"/>
              <a:t>arrest patients </a:t>
            </a:r>
            <a:r>
              <a:rPr lang="en-US" sz="2400" dirty="0"/>
              <a:t>should not be transported if the patient has failed to respond to Advanced Life </a:t>
            </a:r>
            <a:r>
              <a:rPr lang="en-US" sz="2400" dirty="0" smtClean="0"/>
              <a:t>Support. </a:t>
            </a:r>
          </a:p>
          <a:p>
            <a:r>
              <a:rPr lang="en-US" sz="2400" dirty="0"/>
              <a:t>Patients in asystole with </a:t>
            </a:r>
            <a:r>
              <a:rPr lang="en-US" sz="2400" dirty="0" smtClean="0"/>
              <a:t>confirmed </a:t>
            </a:r>
            <a:r>
              <a:rPr lang="en-US" sz="2400" dirty="0"/>
              <a:t>correct tube placement &amp;</a:t>
            </a:r>
            <a:r>
              <a:rPr lang="en-US" sz="2400" dirty="0" smtClean="0"/>
              <a:t> </a:t>
            </a:r>
            <a:r>
              <a:rPr lang="en-US" sz="2400" dirty="0"/>
              <a:t>a capnography reading &lt; 10 mm/Hg, which does not improve during resuscitative </a:t>
            </a:r>
            <a:r>
              <a:rPr lang="en-US" sz="2400" dirty="0" smtClean="0"/>
              <a:t>efforts [with good chest compressions], </a:t>
            </a:r>
            <a:r>
              <a:rPr lang="en-US" sz="2400" dirty="0"/>
              <a:t>have essentially no probability of survival and field termination should be strongly </a:t>
            </a:r>
            <a:r>
              <a:rPr lang="en-US" sz="2400" dirty="0" smtClean="0"/>
              <a:t>considered.</a:t>
            </a:r>
          </a:p>
          <a:p>
            <a:pPr marL="0" lvl="1" indent="0">
              <a:spcBef>
                <a:spcPts val="1000"/>
              </a:spcBef>
              <a:buNone/>
            </a:pPr>
            <a:endParaRPr lang="en-US" sz="2000" dirty="0" smtClean="0"/>
          </a:p>
          <a:p>
            <a:pPr marL="0" indent="0">
              <a:buNone/>
            </a:pPr>
            <a:endParaRPr lang="en-US" dirty="0" smtClean="0"/>
          </a:p>
        </p:txBody>
      </p:sp>
      <p:pic>
        <p:nvPicPr>
          <p:cNvPr id="1026" name="Picture 2" descr="https://images-blogger-opensocial.googleusercontent.com/gadgets/proxy?url=http%3A%2F%2Fwww.lifebeatsfirstaid.ca%2F_RefFiles%2Flifeguard_giving_cpr.gif&amp;container=blogger&amp;gadget=a&amp;rewriteMime=image%2F*">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028114" y="4842943"/>
            <a:ext cx="1789112" cy="17891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10817226" y="380736"/>
            <a:ext cx="828675" cy="790575"/>
          </a:xfrm>
          <a:prstGeom prst="rect">
            <a:avLst/>
          </a:prstGeom>
        </p:spPr>
      </p:pic>
    </p:spTree>
    <p:extLst>
      <p:ext uri="{BB962C8B-B14F-4D97-AF65-F5344CB8AC3E}">
        <p14:creationId xmlns:p14="http://schemas.microsoft.com/office/powerpoint/2010/main" val="22966734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867" y="1025241"/>
            <a:ext cx="10131425" cy="1456267"/>
          </a:xfrm>
        </p:spPr>
        <p:txBody>
          <a:bodyPr/>
          <a:lstStyle/>
          <a:p>
            <a:r>
              <a:rPr lang="en-US" dirty="0" smtClean="0"/>
              <a:t>Changes with Stroke care</a:t>
            </a:r>
            <a:endParaRPr lang="en-US" dirty="0"/>
          </a:p>
        </p:txBody>
      </p:sp>
      <p:sp>
        <p:nvSpPr>
          <p:cNvPr id="3" name="Content Placeholder 2"/>
          <p:cNvSpPr>
            <a:spLocks noGrp="1"/>
          </p:cNvSpPr>
          <p:nvPr>
            <p:ph idx="1"/>
          </p:nvPr>
        </p:nvSpPr>
        <p:spPr>
          <a:xfrm>
            <a:off x="685801" y="2734892"/>
            <a:ext cx="10131425" cy="3649133"/>
          </a:xfrm>
        </p:spPr>
        <p:txBody>
          <a:bodyPr>
            <a:noAutofit/>
          </a:bodyPr>
          <a:lstStyle/>
          <a:p>
            <a:r>
              <a:rPr lang="en-US" sz="2000" dirty="0"/>
              <a:t>Deleted </a:t>
            </a:r>
            <a:r>
              <a:rPr lang="en-US" sz="2000" dirty="0" smtClean="0"/>
              <a:t>“Suspected </a:t>
            </a:r>
            <a:r>
              <a:rPr lang="en-US" sz="2000" dirty="0"/>
              <a:t>Stroke </a:t>
            </a:r>
            <a:r>
              <a:rPr lang="en-US" sz="2000" dirty="0" smtClean="0"/>
              <a:t>Checklist”. </a:t>
            </a:r>
            <a:r>
              <a:rPr lang="en-US" sz="2000" dirty="0"/>
              <a:t>Hospitals </a:t>
            </a:r>
            <a:r>
              <a:rPr lang="en-US" sz="2000" dirty="0" smtClean="0"/>
              <a:t>are not </a:t>
            </a:r>
            <a:r>
              <a:rPr lang="en-US" sz="2000" dirty="0"/>
              <a:t>asking for this </a:t>
            </a:r>
            <a:r>
              <a:rPr lang="en-US" sz="2000" dirty="0" smtClean="0"/>
              <a:t>form.</a:t>
            </a:r>
          </a:p>
          <a:p>
            <a:r>
              <a:rPr lang="en-US" sz="2000" dirty="0"/>
              <a:t>Changed Interventional Facility to Comprehensive Stroke Center </a:t>
            </a:r>
            <a:r>
              <a:rPr lang="en-US" sz="2000" dirty="0" smtClean="0"/>
              <a:t>matching AHA definitions. </a:t>
            </a:r>
          </a:p>
          <a:p>
            <a:r>
              <a:rPr lang="en-US" sz="2000" dirty="0"/>
              <a:t>Several definitions were listed for stroke center destinations. The verbiage for calling a stroke alert and destinations were modified</a:t>
            </a:r>
            <a:r>
              <a:rPr lang="en-US" sz="2000" dirty="0" smtClean="0"/>
              <a:t>. This part of protocol was unclear in previous </a:t>
            </a:r>
            <a:r>
              <a:rPr lang="en-US" sz="2000" dirty="0" err="1" smtClean="0"/>
              <a:t>publishings</a:t>
            </a:r>
            <a:r>
              <a:rPr lang="en-US" sz="2000" dirty="0" smtClean="0"/>
              <a:t>.</a:t>
            </a:r>
          </a:p>
          <a:p>
            <a:pPr lvl="1" fontAlgn="base" hangingPunct="0"/>
            <a:r>
              <a:rPr lang="en-US" sz="1800" dirty="0"/>
              <a:t>If patient’s symptoms occurred </a:t>
            </a:r>
            <a:r>
              <a:rPr lang="en-US" sz="1800" b="1" u="sng" dirty="0" smtClean="0"/>
              <a:t>less than 4 hours</a:t>
            </a:r>
            <a:r>
              <a:rPr lang="en-US" sz="1800" b="1" dirty="0" smtClean="0"/>
              <a:t> ago </a:t>
            </a:r>
            <a:r>
              <a:rPr lang="en-US" sz="1800" dirty="0" smtClean="0"/>
              <a:t>transport to Telemedicine Stroke Facility, Primary Stroke Facility or Comprehensive Stroke Facility.</a:t>
            </a:r>
          </a:p>
          <a:p>
            <a:pPr lvl="1" fontAlgn="base" hangingPunct="0"/>
            <a:r>
              <a:rPr lang="en-US" sz="1800" dirty="0" smtClean="0"/>
              <a:t>If patient’s symptoms occurred </a:t>
            </a:r>
            <a:r>
              <a:rPr lang="en-US" sz="1800" b="1" u="sng" dirty="0" smtClean="0"/>
              <a:t>more than 4 hours </a:t>
            </a:r>
            <a:r>
              <a:rPr lang="en-US" sz="1800" dirty="0" smtClean="0"/>
              <a:t>ago transport to Comprehensive Stroke Facility.</a:t>
            </a:r>
          </a:p>
        </p:txBody>
      </p:sp>
      <p:pic>
        <p:nvPicPr>
          <p:cNvPr id="5" name="Picture 4"/>
          <p:cNvPicPr>
            <a:picLocks noChangeAspect="1"/>
          </p:cNvPicPr>
          <p:nvPr/>
        </p:nvPicPr>
        <p:blipFill>
          <a:blip r:embed="rId3"/>
          <a:stretch>
            <a:fillRect/>
          </a:stretch>
        </p:blipFill>
        <p:spPr>
          <a:xfrm>
            <a:off x="11172826" y="5766697"/>
            <a:ext cx="828675" cy="790575"/>
          </a:xfrm>
          <a:prstGeom prst="rect">
            <a:avLst/>
          </a:prstGeom>
        </p:spPr>
      </p:pic>
      <p:pic>
        <p:nvPicPr>
          <p:cNvPr id="6" name="Picture 5"/>
          <p:cNvPicPr>
            <a:picLocks noChangeAspect="1"/>
          </p:cNvPicPr>
          <p:nvPr/>
        </p:nvPicPr>
        <p:blipFill rotWithShape="1">
          <a:blip r:embed="rId4"/>
          <a:srcRect t="-1" r="24813" b="618"/>
          <a:stretch/>
        </p:blipFill>
        <p:spPr>
          <a:xfrm>
            <a:off x="6795030" y="219604"/>
            <a:ext cx="5206471" cy="2811463"/>
          </a:xfrm>
          <a:prstGeom prst="rect">
            <a:avLst/>
          </a:prstGeom>
        </p:spPr>
      </p:pic>
    </p:spTree>
    <p:extLst>
      <p:ext uri="{BB962C8B-B14F-4D97-AF65-F5344CB8AC3E}">
        <p14:creationId xmlns:p14="http://schemas.microsoft.com/office/powerpoint/2010/main" val="1568482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135" y="-275235"/>
            <a:ext cx="10131425" cy="1456267"/>
          </a:xfrm>
        </p:spPr>
        <p:txBody>
          <a:bodyPr/>
          <a:lstStyle/>
          <a:p>
            <a:r>
              <a:rPr lang="en-US" dirty="0" smtClean="0"/>
              <a:t>Hospital stroke capabilities</a:t>
            </a:r>
            <a:endParaRPr lang="en-US" dirty="0"/>
          </a:p>
        </p:txBody>
      </p:sp>
      <p:sp>
        <p:nvSpPr>
          <p:cNvPr id="3" name="Content Placeholder 2"/>
          <p:cNvSpPr>
            <a:spLocks noGrp="1"/>
          </p:cNvSpPr>
          <p:nvPr>
            <p:ph idx="1"/>
          </p:nvPr>
        </p:nvSpPr>
        <p:spPr>
          <a:xfrm>
            <a:off x="455910" y="761991"/>
            <a:ext cx="3973517" cy="5676968"/>
          </a:xfrm>
        </p:spPr>
        <p:txBody>
          <a:bodyPr>
            <a:noAutofit/>
          </a:bodyPr>
          <a:lstStyle/>
          <a:p>
            <a:pPr marL="0" indent="0" algn="ctr">
              <a:buNone/>
            </a:pPr>
            <a:r>
              <a:rPr lang="en-US" sz="2400" b="1" u="sng" dirty="0">
                <a:solidFill>
                  <a:srgbClr val="FFFF00"/>
                </a:solidFill>
              </a:rPr>
              <a:t>Telemedicine </a:t>
            </a:r>
            <a:r>
              <a:rPr lang="en-US" sz="2400" b="1" u="sng" dirty="0" smtClean="0">
                <a:solidFill>
                  <a:srgbClr val="FFFF00"/>
                </a:solidFill>
              </a:rPr>
              <a:t>Stroke Center</a:t>
            </a:r>
          </a:p>
          <a:p>
            <a:r>
              <a:rPr lang="en-US" dirty="0" smtClean="0"/>
              <a:t>Has TPA capabilities, &amp; immediate </a:t>
            </a:r>
            <a:r>
              <a:rPr lang="en-US" dirty="0"/>
              <a:t>access to a </a:t>
            </a:r>
            <a:r>
              <a:rPr lang="en-US" dirty="0" smtClean="0"/>
              <a:t>Neurologist via telemedicine.</a:t>
            </a:r>
          </a:p>
          <a:p>
            <a:r>
              <a:rPr lang="en-US" dirty="0" smtClean="0"/>
              <a:t>Transport patients with </a:t>
            </a:r>
            <a:r>
              <a:rPr lang="en-US" b="1" u="sng" dirty="0" smtClean="0"/>
              <a:t>last known normal 0-4 hours</a:t>
            </a:r>
          </a:p>
          <a:p>
            <a:r>
              <a:rPr lang="en-US" dirty="0" smtClean="0"/>
              <a:t>Facilities Included:</a:t>
            </a:r>
          </a:p>
          <a:p>
            <a:pPr marL="0" indent="0">
              <a:buNone/>
            </a:pPr>
            <a:r>
              <a:rPr lang="en-US" dirty="0" smtClean="0"/>
              <a:t>Atrium, Fort Hamilton, Franklin, Good Sam, Good Sam North, Grandview, Greene, Huber, Jamestown, Kettering, Mason, Miami Valley, Miami Valley South, Preble, Reid, Springfield, </a:t>
            </a:r>
            <a:r>
              <a:rPr lang="en-US" dirty="0" err="1" smtClean="0"/>
              <a:t>Soin</a:t>
            </a:r>
            <a:r>
              <a:rPr lang="en-US" dirty="0" smtClean="0"/>
              <a:t>, </a:t>
            </a:r>
            <a:r>
              <a:rPr lang="en-US" dirty="0" err="1" smtClean="0"/>
              <a:t>Southview</a:t>
            </a:r>
            <a:r>
              <a:rPr lang="en-US" dirty="0" smtClean="0"/>
              <a:t>, Sycamore, Upper Valley, Urbana, Wayne, West Chester, Wilson</a:t>
            </a:r>
          </a:p>
          <a:p>
            <a:endParaRPr lang="en-US" dirty="0"/>
          </a:p>
          <a:p>
            <a:pPr marL="0" indent="0">
              <a:buNone/>
            </a:pPr>
            <a:endParaRPr lang="en-US" dirty="0"/>
          </a:p>
        </p:txBody>
      </p:sp>
      <p:sp>
        <p:nvSpPr>
          <p:cNvPr id="4" name="Content Placeholder 2"/>
          <p:cNvSpPr txBox="1">
            <a:spLocks/>
          </p:cNvSpPr>
          <p:nvPr/>
        </p:nvSpPr>
        <p:spPr>
          <a:xfrm>
            <a:off x="4522447" y="886627"/>
            <a:ext cx="3610969" cy="4671585"/>
          </a:xfrm>
          <a:prstGeom prst="rect">
            <a:avLst/>
          </a:prstGeom>
        </p:spPr>
        <p:txBody>
          <a:bodyPr vert="horz" lIns="91440" tIns="45720" rIns="91440" bIns="45720" rtlCol="0" anchor="ctr">
            <a:normAutofit fontScale="92500" lnSpcReduction="20000"/>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None/>
            </a:pPr>
            <a:r>
              <a:rPr lang="en-US" sz="2600" b="1" u="sng" dirty="0" smtClean="0">
                <a:solidFill>
                  <a:srgbClr val="FFFF00"/>
                </a:solidFill>
              </a:rPr>
              <a:t>Primary Stroke Center</a:t>
            </a:r>
          </a:p>
          <a:p>
            <a:r>
              <a:rPr lang="en-US" sz="2300" dirty="0" smtClean="0"/>
              <a:t>Has TPA capabilities, &amp; also has an ICU that can see neuro patients. They can either admit the patient or transfer them to the Comprehensive Stroke Center.</a:t>
            </a:r>
          </a:p>
          <a:p>
            <a:r>
              <a:rPr lang="en-US" sz="2300" dirty="0" smtClean="0"/>
              <a:t>Transport patients with </a:t>
            </a:r>
            <a:r>
              <a:rPr lang="en-US" sz="2300" b="1" u="sng" dirty="0" smtClean="0"/>
              <a:t>last known normal 0-4 hours</a:t>
            </a:r>
          </a:p>
          <a:p>
            <a:r>
              <a:rPr lang="en-US" sz="2300" dirty="0" smtClean="0"/>
              <a:t>Facilities </a:t>
            </a:r>
            <a:r>
              <a:rPr lang="en-US" sz="2300" dirty="0"/>
              <a:t>Included:</a:t>
            </a:r>
          </a:p>
          <a:p>
            <a:pPr marL="0" indent="0">
              <a:buNone/>
            </a:pPr>
            <a:r>
              <a:rPr lang="en-US" sz="2300" dirty="0"/>
              <a:t>Atrium, Fort Hamilton, Good Sam, Grandview, </a:t>
            </a:r>
            <a:r>
              <a:rPr lang="en-US" sz="2300" dirty="0" err="1" smtClean="0"/>
              <a:t>Soin</a:t>
            </a:r>
            <a:r>
              <a:rPr lang="en-US" sz="2300" dirty="0"/>
              <a:t>, Southview, Sycamore</a:t>
            </a:r>
          </a:p>
          <a:p>
            <a:endParaRPr lang="en-US" b="1" u="sng" dirty="0" smtClean="0"/>
          </a:p>
        </p:txBody>
      </p:sp>
      <p:sp>
        <p:nvSpPr>
          <p:cNvPr id="5" name="Content Placeholder 2"/>
          <p:cNvSpPr txBox="1">
            <a:spLocks/>
          </p:cNvSpPr>
          <p:nvPr/>
        </p:nvSpPr>
        <p:spPr>
          <a:xfrm>
            <a:off x="8130764" y="271941"/>
            <a:ext cx="3955179" cy="4384726"/>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ctr">
              <a:buNone/>
            </a:pPr>
            <a:r>
              <a:rPr lang="en-US" sz="2400" b="1" u="sng" dirty="0" smtClean="0">
                <a:solidFill>
                  <a:srgbClr val="FFFF00"/>
                </a:solidFill>
              </a:rPr>
              <a:t>Comprehensive Stroke Center   </a:t>
            </a:r>
          </a:p>
          <a:p>
            <a:r>
              <a:rPr lang="en-US" dirty="0" smtClean="0"/>
              <a:t>Has TPA, 24/7  endovascular capabilities </a:t>
            </a:r>
          </a:p>
          <a:p>
            <a:r>
              <a:rPr lang="en-US" dirty="0" smtClean="0"/>
              <a:t>Transport patients with </a:t>
            </a:r>
            <a:r>
              <a:rPr lang="en-US" b="1" u="sng" dirty="0" smtClean="0"/>
              <a:t>last known normal 0-8 hours.</a:t>
            </a:r>
          </a:p>
          <a:p>
            <a:r>
              <a:rPr lang="en-US" dirty="0" smtClean="0"/>
              <a:t>Facilities Included:</a:t>
            </a:r>
          </a:p>
          <a:p>
            <a:pPr marL="0" indent="0">
              <a:buNone/>
            </a:pPr>
            <a:r>
              <a:rPr lang="en-US" dirty="0" smtClean="0"/>
              <a:t>Kettering &amp; Miami </a:t>
            </a:r>
            <a:r>
              <a:rPr lang="en-US" dirty="0"/>
              <a:t>Valley Hospital</a:t>
            </a:r>
            <a:endParaRPr lang="en-US" dirty="0" smtClean="0"/>
          </a:p>
          <a:p>
            <a:endParaRPr lang="en-US" dirty="0"/>
          </a:p>
        </p:txBody>
      </p:sp>
      <p:pic>
        <p:nvPicPr>
          <p:cNvPr id="6" name="Picture 5"/>
          <p:cNvPicPr>
            <a:picLocks noChangeAspect="1"/>
          </p:cNvPicPr>
          <p:nvPr/>
        </p:nvPicPr>
        <p:blipFill>
          <a:blip r:embed="rId3"/>
          <a:stretch>
            <a:fillRect/>
          </a:stretch>
        </p:blipFill>
        <p:spPr>
          <a:xfrm>
            <a:off x="2940580" y="5507014"/>
            <a:ext cx="3512564" cy="1350986"/>
          </a:xfrm>
          <a:prstGeom prst="rect">
            <a:avLst/>
          </a:prstGeom>
        </p:spPr>
      </p:pic>
      <p:pic>
        <p:nvPicPr>
          <p:cNvPr id="7" name="Picture 6"/>
          <p:cNvPicPr>
            <a:picLocks noChangeAspect="1"/>
          </p:cNvPicPr>
          <p:nvPr/>
        </p:nvPicPr>
        <p:blipFill>
          <a:blip r:embed="rId4"/>
          <a:stretch>
            <a:fillRect/>
          </a:stretch>
        </p:blipFill>
        <p:spPr>
          <a:xfrm>
            <a:off x="11112913" y="5924151"/>
            <a:ext cx="829128" cy="792549"/>
          </a:xfrm>
          <a:prstGeom prst="rect">
            <a:avLst/>
          </a:prstGeom>
        </p:spPr>
      </p:pic>
    </p:spTree>
    <p:extLst>
      <p:ext uri="{BB962C8B-B14F-4D97-AF65-F5344CB8AC3E}">
        <p14:creationId xmlns:p14="http://schemas.microsoft.com/office/powerpoint/2010/main" val="323995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26534"/>
            <a:ext cx="10131425" cy="1456267"/>
          </a:xfrm>
        </p:spPr>
        <p:txBody>
          <a:bodyPr/>
          <a:lstStyle/>
          <a:p>
            <a:r>
              <a:rPr lang="en-US" dirty="0" smtClean="0"/>
              <a:t>Stroke care	</a:t>
            </a:r>
            <a:endParaRPr lang="en-US" dirty="0"/>
          </a:p>
        </p:txBody>
      </p:sp>
      <p:sp>
        <p:nvSpPr>
          <p:cNvPr id="3" name="Content Placeholder 2"/>
          <p:cNvSpPr>
            <a:spLocks noGrp="1"/>
          </p:cNvSpPr>
          <p:nvPr>
            <p:ph idx="1"/>
          </p:nvPr>
        </p:nvSpPr>
        <p:spPr>
          <a:xfrm>
            <a:off x="284833" y="2040468"/>
            <a:ext cx="8085666" cy="4478866"/>
          </a:xfrm>
        </p:spPr>
        <p:txBody>
          <a:bodyPr>
            <a:normAutofit/>
          </a:bodyPr>
          <a:lstStyle/>
          <a:p>
            <a:r>
              <a:rPr lang="en-US" sz="2400" dirty="0" smtClean="0"/>
              <a:t>Remember the standard for </a:t>
            </a:r>
            <a:r>
              <a:rPr lang="en-US" sz="2400" dirty="0"/>
              <a:t>s</a:t>
            </a:r>
            <a:r>
              <a:rPr lang="en-US" sz="2400" dirty="0" smtClean="0"/>
              <a:t>troke care as recommended by the AHA:</a:t>
            </a:r>
            <a:endParaRPr lang="en-US" sz="2400" dirty="0"/>
          </a:p>
          <a:p>
            <a:pPr lvl="1"/>
            <a:r>
              <a:rPr lang="en-US" sz="2000" dirty="0" smtClean="0"/>
              <a:t>If a patient presents with last known normal less than 4 hours, they need to get to the closest hospital where the patient can receive a head CT scan &amp; TPA. </a:t>
            </a:r>
          </a:p>
          <a:p>
            <a:pPr lvl="1"/>
            <a:r>
              <a:rPr lang="en-US" sz="2000" dirty="0" smtClean="0"/>
              <a:t>If the last known normal is in between 0-4 hours it does not matter if the patient is transport to a Telestroke Facility, Primary Stroke Center or Comprehensive Stroke Center, because the initial treatment will be the same at all facilities.</a:t>
            </a:r>
          </a:p>
          <a:p>
            <a:pPr lvl="1"/>
            <a:r>
              <a:rPr lang="en-US" sz="2000" dirty="0" smtClean="0"/>
              <a:t>Rural departments may consider a helicopter for transport to help meet the time frame of 0-4 hours.</a:t>
            </a:r>
            <a:endParaRPr lang="en-US" sz="2000" dirty="0"/>
          </a:p>
        </p:txBody>
      </p:sp>
      <p:pic>
        <p:nvPicPr>
          <p:cNvPr id="4" name="Picture 3"/>
          <p:cNvPicPr>
            <a:picLocks noChangeAspect="1"/>
          </p:cNvPicPr>
          <p:nvPr/>
        </p:nvPicPr>
        <p:blipFill>
          <a:blip r:embed="rId2"/>
          <a:stretch>
            <a:fillRect/>
          </a:stretch>
        </p:blipFill>
        <p:spPr>
          <a:xfrm>
            <a:off x="5751513" y="251355"/>
            <a:ext cx="5237973" cy="1890712"/>
          </a:xfrm>
          <a:prstGeom prst="rect">
            <a:avLst/>
          </a:prstGeom>
        </p:spPr>
      </p:pic>
      <p:pic>
        <p:nvPicPr>
          <p:cNvPr id="5" name="Picture 4"/>
          <p:cNvPicPr>
            <a:picLocks noChangeAspect="1"/>
          </p:cNvPicPr>
          <p:nvPr/>
        </p:nvPicPr>
        <p:blipFill>
          <a:blip r:embed="rId3"/>
          <a:stretch>
            <a:fillRect/>
          </a:stretch>
        </p:blipFill>
        <p:spPr>
          <a:xfrm>
            <a:off x="9067552" y="2517246"/>
            <a:ext cx="2978150" cy="3970867"/>
          </a:xfrm>
          <a:prstGeom prst="rect">
            <a:avLst/>
          </a:prstGeom>
        </p:spPr>
      </p:pic>
      <p:pic>
        <p:nvPicPr>
          <p:cNvPr id="6" name="Picture 5"/>
          <p:cNvPicPr>
            <a:picLocks noChangeAspect="1"/>
          </p:cNvPicPr>
          <p:nvPr/>
        </p:nvPicPr>
        <p:blipFill>
          <a:blip r:embed="rId4"/>
          <a:stretch>
            <a:fillRect/>
          </a:stretch>
        </p:blipFill>
        <p:spPr>
          <a:xfrm>
            <a:off x="11216574" y="800436"/>
            <a:ext cx="829128" cy="792549"/>
          </a:xfrm>
          <a:prstGeom prst="rect">
            <a:avLst/>
          </a:prstGeom>
        </p:spPr>
      </p:pic>
    </p:spTree>
    <p:extLst>
      <p:ext uri="{BB962C8B-B14F-4D97-AF65-F5344CB8AC3E}">
        <p14:creationId xmlns:p14="http://schemas.microsoft.com/office/powerpoint/2010/main" val="2007083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66" y="0"/>
            <a:ext cx="10131425" cy="1456267"/>
          </a:xfrm>
        </p:spPr>
        <p:txBody>
          <a:bodyPr/>
          <a:lstStyle/>
          <a:p>
            <a:r>
              <a:rPr lang="en-US" dirty="0" smtClean="0"/>
              <a:t>Hospital Capabilities Chart Updated</a:t>
            </a:r>
            <a:endParaRPr lang="en-US" dirty="0"/>
          </a:p>
        </p:txBody>
      </p:sp>
      <p:sp>
        <p:nvSpPr>
          <p:cNvPr id="5" name="Rectangle 1"/>
          <p:cNvSpPr>
            <a:spLocks noChangeArrowheads="1"/>
          </p:cNvSpPr>
          <p:nvPr/>
        </p:nvSpPr>
        <p:spPr bwMode="auto">
          <a:xfrm>
            <a:off x="-3629689" y="-193371"/>
            <a:ext cx="21230363"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HOSPITAL CAPABILITIES CHART</a:t>
            </a: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11139927" y="114749"/>
            <a:ext cx="828675" cy="790575"/>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364152457"/>
              </p:ext>
            </p:extLst>
          </p:nvPr>
        </p:nvGraphicFramePr>
        <p:xfrm>
          <a:off x="1341121" y="1264909"/>
          <a:ext cx="8808718" cy="4587250"/>
        </p:xfrm>
        <a:graphic>
          <a:graphicData uri="http://schemas.openxmlformats.org/drawingml/2006/table">
            <a:tbl>
              <a:tblPr firstRow="1" firstCol="1" bandRow="1"/>
              <a:tblGrid>
                <a:gridCol w="1390813"/>
                <a:gridCol w="1037088"/>
                <a:gridCol w="1059800"/>
                <a:gridCol w="1057045"/>
                <a:gridCol w="1034335"/>
                <a:gridCol w="1059800"/>
                <a:gridCol w="1110037"/>
                <a:gridCol w="1059800"/>
              </a:tblGrid>
              <a:tr h="602022">
                <a:tc>
                  <a:txBody>
                    <a:bodyPr/>
                    <a:lstStyle/>
                    <a:p>
                      <a:pPr marL="0" marR="0" algn="ctr">
                        <a:spcBef>
                          <a:spcPts val="0"/>
                        </a:spcBef>
                        <a:spcAft>
                          <a:spcPts val="0"/>
                        </a:spcAft>
                      </a:pPr>
                      <a:r>
                        <a:rPr lang="en-US" sz="600">
                          <a:effectLst/>
                          <a:latin typeface="Times New Roman"/>
                          <a:ea typeface="Times New Roman"/>
                        </a:rPr>
                        <a:t/>
                      </a:r>
                      <a:br>
                        <a:rPr lang="en-US" sz="600">
                          <a:effectLst/>
                          <a:latin typeface="Times New Roman"/>
                          <a:ea typeface="Times New Roman"/>
                        </a:rPr>
                      </a:br>
                      <a:r>
                        <a:rPr lang="en-US" sz="600" b="1">
                          <a:solidFill>
                            <a:srgbClr val="FF0000"/>
                          </a:solidFill>
                          <a:effectLst/>
                          <a:latin typeface="Calibri"/>
                          <a:ea typeface="Times New Roman"/>
                          <a:cs typeface="Times New Roman"/>
                        </a:rPr>
                        <a:t>RED = NO                                           </a:t>
                      </a:r>
                      <a:r>
                        <a:rPr lang="en-US" sz="600" b="1">
                          <a:solidFill>
                            <a:srgbClr val="00B050"/>
                          </a:solidFill>
                          <a:effectLst/>
                          <a:latin typeface="Calibri"/>
                          <a:ea typeface="Times New Roman"/>
                          <a:cs typeface="Times New Roman"/>
                        </a:rPr>
                        <a:t>GREEN = YES</a:t>
                      </a:r>
                      <a:endParaRPr lang="en-US" sz="700">
                        <a:effectLst/>
                        <a:latin typeface="Times New Roman"/>
                        <a:ea typeface="Times New Roman"/>
                      </a:endParaRPr>
                    </a:p>
                  </a:txBody>
                  <a:tcPr marL="39189" marR="39189"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 TRAUMA CENTER LEVEL   </a:t>
                      </a:r>
                      <a:r>
                        <a:rPr lang="en-US" sz="600">
                          <a:solidFill>
                            <a:srgbClr val="000000"/>
                          </a:solidFill>
                          <a:effectLst/>
                          <a:latin typeface="Calibri"/>
                          <a:ea typeface="Times New Roman"/>
                          <a:cs typeface="Times New Roman"/>
                        </a:rPr>
                        <a:t>        </a:t>
                      </a:r>
                      <a:r>
                        <a:rPr lang="en-US" sz="600" b="1">
                          <a:solidFill>
                            <a:srgbClr val="000000"/>
                          </a:solidFill>
                          <a:effectLst/>
                          <a:latin typeface="Calibri"/>
                          <a:ea typeface="Times New Roman"/>
                          <a:cs typeface="Times New Roman"/>
                        </a:rPr>
                        <a:t> A or P</a:t>
                      </a:r>
                      <a:endParaRPr lang="en-US" sz="700">
                        <a:effectLst/>
                        <a:latin typeface="Times New Roman"/>
                        <a:ea typeface="Times New Roman"/>
                      </a:endParaRPr>
                    </a:p>
                  </a:txBody>
                  <a:tcPr marL="39189" marR="39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BURN</a:t>
                      </a:r>
                      <a:endParaRPr lang="en-US" sz="700">
                        <a:effectLst/>
                        <a:latin typeface="Times New Roman"/>
                        <a:ea typeface="Times New Roman"/>
                      </a:endParaRPr>
                    </a:p>
                    <a:p>
                      <a:pPr marL="0" marR="0" algn="ctr">
                        <a:spcBef>
                          <a:spcPts val="0"/>
                        </a:spcBef>
                        <a:spcAft>
                          <a:spcPts val="0"/>
                        </a:spcAft>
                      </a:pPr>
                      <a:r>
                        <a:rPr lang="en-US" sz="600" b="1">
                          <a:solidFill>
                            <a:srgbClr val="000000"/>
                          </a:solidFill>
                          <a:effectLst/>
                          <a:latin typeface="Calibri"/>
                          <a:ea typeface="Times New Roman"/>
                          <a:cs typeface="Times New Roman"/>
                        </a:rPr>
                        <a:t>CENTER</a:t>
                      </a:r>
                      <a:endParaRPr lang="en-US" sz="700">
                        <a:effectLst/>
                        <a:latin typeface="Times New Roman"/>
                        <a:ea typeface="Times New Roman"/>
                      </a:endParaRPr>
                    </a:p>
                  </a:txBody>
                  <a:tcPr marL="39189" marR="39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CARDIAC </a:t>
                      </a:r>
                      <a:r>
                        <a:rPr lang="en-US" sz="600">
                          <a:solidFill>
                            <a:srgbClr val="000000"/>
                          </a:solidFill>
                          <a:effectLst/>
                          <a:latin typeface="Calibri"/>
                          <a:ea typeface="Times New Roman"/>
                          <a:cs typeface="Times New Roman"/>
                        </a:rPr>
                        <a:t>                 Interventional Cath 24/7</a:t>
                      </a:r>
                      <a:endParaRPr lang="en-US" sz="700">
                        <a:effectLst/>
                        <a:latin typeface="Times New Roman"/>
                        <a:ea typeface="Times New Roman"/>
                      </a:endParaRPr>
                    </a:p>
                  </a:txBody>
                  <a:tcPr marL="39189" marR="39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STROKE</a:t>
                      </a:r>
                      <a:r>
                        <a:rPr lang="en-US" sz="600">
                          <a:solidFill>
                            <a:srgbClr val="000000"/>
                          </a:solidFill>
                          <a:effectLst/>
                          <a:latin typeface="Calibri"/>
                          <a:ea typeface="Times New Roman"/>
                          <a:cs typeface="Times New Roman"/>
                        </a:rPr>
                        <a:t>                        0-4  Hours                    Telemedicine</a:t>
                      </a:r>
                      <a:endParaRPr lang="en-US" sz="700">
                        <a:effectLst/>
                        <a:latin typeface="Times New Roman"/>
                        <a:ea typeface="Times New Roman"/>
                      </a:endParaRPr>
                    </a:p>
                    <a:p>
                      <a:pPr marL="0" marR="0" algn="ctr">
                        <a:spcBef>
                          <a:spcPts val="0"/>
                        </a:spcBef>
                        <a:spcAft>
                          <a:spcPts val="0"/>
                        </a:spcAft>
                      </a:pPr>
                      <a:r>
                        <a:rPr lang="en-US" sz="600">
                          <a:solidFill>
                            <a:srgbClr val="000000"/>
                          </a:solidFill>
                          <a:effectLst/>
                          <a:latin typeface="Calibri"/>
                          <a:ea typeface="Times New Roman"/>
                          <a:cs typeface="Times New Roman"/>
                        </a:rPr>
                        <a:t>tPA Ready </a:t>
                      </a:r>
                      <a:endParaRPr lang="en-US" sz="700">
                        <a:effectLst/>
                        <a:latin typeface="Times New Roman"/>
                        <a:ea typeface="Times New Roman"/>
                      </a:endParaRPr>
                    </a:p>
                  </a:txBody>
                  <a:tcPr marL="39189" marR="39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STROKE   </a:t>
                      </a:r>
                      <a:r>
                        <a:rPr lang="en-US" sz="600">
                          <a:solidFill>
                            <a:srgbClr val="000000"/>
                          </a:solidFill>
                          <a:effectLst/>
                          <a:latin typeface="Calibri"/>
                          <a:ea typeface="Times New Roman"/>
                          <a:cs typeface="Times New Roman"/>
                        </a:rPr>
                        <a:t>                           0-4  Hours                    Primary  Center </a:t>
                      </a:r>
                      <a:endParaRPr lang="en-US" sz="700">
                        <a:effectLst/>
                        <a:latin typeface="Times New Roman"/>
                        <a:ea typeface="Times New Roman"/>
                      </a:endParaRPr>
                    </a:p>
                  </a:txBody>
                  <a:tcPr marL="39189" marR="39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STROKE</a:t>
                      </a:r>
                      <a:r>
                        <a:rPr lang="en-US" sz="600">
                          <a:solidFill>
                            <a:srgbClr val="000000"/>
                          </a:solidFill>
                          <a:effectLst/>
                          <a:latin typeface="Calibri"/>
                          <a:ea typeface="Times New Roman"/>
                          <a:cs typeface="Times New Roman"/>
                        </a:rPr>
                        <a:t> 24/7                         0-8 Hours  Comprehensive Endovascular Interventional </a:t>
                      </a:r>
                      <a:endParaRPr lang="en-US" sz="700">
                        <a:effectLst/>
                        <a:latin typeface="Times New Roman"/>
                        <a:ea typeface="Times New Roman"/>
                      </a:endParaRPr>
                    </a:p>
                  </a:txBody>
                  <a:tcPr marL="39189" marR="39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L &amp; D</a:t>
                      </a:r>
                      <a:endParaRPr lang="en-US" sz="700">
                        <a:effectLst/>
                        <a:latin typeface="Times New Roman"/>
                        <a:ea typeface="Times New Roman"/>
                      </a:endParaRPr>
                    </a:p>
                  </a:txBody>
                  <a:tcPr marL="39189" marR="39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HOSPITALS</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CCFF"/>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CCFF"/>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CCFF"/>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CCFF"/>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CCFF"/>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CCFF"/>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CCFF"/>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BCCFF"/>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Atrium</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A 3</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Children's</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P 2</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Fort Hamilton</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Franklin Emer Ctr</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Good Sam</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GSH North</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Grandview</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A 3</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Greene</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A 3</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Huber Emer Ctr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Jamestown</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Kettering</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A 2</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Mason</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McCullough-Hyde</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Mercy - Urbana</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Miami Valley</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A 1</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Miami Valley South</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Preble Emer Ctr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Reid</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Soin Medical</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A 3</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Southview</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Springfield RMC</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Sycamore</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Upper Valley</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VAMC</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Wayne Healthcare</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West Chester</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A 3</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Wilson Health</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24966">
                <a:tc>
                  <a:txBody>
                    <a:bodyPr/>
                    <a:lstStyle/>
                    <a:p>
                      <a:pPr marL="0" marR="0" algn="ctr">
                        <a:spcBef>
                          <a:spcPts val="0"/>
                        </a:spcBef>
                        <a:spcAft>
                          <a:spcPts val="0"/>
                        </a:spcAft>
                      </a:pPr>
                      <a:r>
                        <a:rPr lang="en-US" sz="600" b="1">
                          <a:solidFill>
                            <a:srgbClr val="000000"/>
                          </a:solidFill>
                          <a:effectLst/>
                          <a:latin typeface="Calibri"/>
                          <a:ea typeface="Times New Roman"/>
                          <a:cs typeface="Times New Roman"/>
                        </a:rPr>
                        <a:t>WPAFB</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endParaRPr lang="en-US" sz="600">
                        <a:effectLst/>
                        <a:latin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lgn="ctr">
                        <a:spcBef>
                          <a:spcPts val="0"/>
                        </a:spcBef>
                        <a:spcAft>
                          <a:spcPts val="0"/>
                        </a:spcAft>
                      </a:pPr>
                      <a:r>
                        <a:rPr lang="en-US" sz="600">
                          <a:solidFill>
                            <a:srgbClr val="000000"/>
                          </a:solidFill>
                          <a:effectLst/>
                          <a:latin typeface="Calibri"/>
                          <a:ea typeface="Times New Roman"/>
                          <a:cs typeface="Times New Roman"/>
                        </a:rPr>
                        <a:t> </a:t>
                      </a:r>
                      <a:endParaRPr lang="en-US" sz="700">
                        <a:effectLst/>
                        <a:latin typeface="Times New Roman"/>
                        <a:ea typeface="Times New Roman"/>
                      </a:endParaRPr>
                    </a:p>
                  </a:txBody>
                  <a:tcPr marL="39189" marR="391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61214">
                <a:tc gridSpan="8">
                  <a:txBody>
                    <a:bodyPr/>
                    <a:lstStyle/>
                    <a:p>
                      <a:pPr marL="0" marR="0" algn="ctr">
                        <a:spcBef>
                          <a:spcPts val="0"/>
                        </a:spcBef>
                        <a:spcAft>
                          <a:spcPts val="0"/>
                        </a:spcAft>
                        <a:tabLst>
                          <a:tab pos="4663440" algn="ctr"/>
                        </a:tabLst>
                      </a:pPr>
                      <a:r>
                        <a:rPr lang="en-US" sz="600" b="1" dirty="0">
                          <a:effectLst/>
                          <a:latin typeface="Times New Roman"/>
                          <a:ea typeface="Times New Roman"/>
                        </a:rPr>
                        <a:t>Notes: </a:t>
                      </a:r>
                      <a:r>
                        <a:rPr lang="en-US" sz="600" dirty="0">
                          <a:effectLst/>
                          <a:latin typeface="Times New Roman"/>
                          <a:ea typeface="Times New Roman"/>
                        </a:rPr>
                        <a:t>Comprehensive stroke centers have the capability of endovascular intervention 24/7.</a:t>
                      </a:r>
                      <a:endParaRPr lang="en-US" sz="700" dirty="0">
                        <a:effectLst/>
                        <a:latin typeface="Times New Roman"/>
                        <a:ea typeface="Times New Roman"/>
                      </a:endParaRPr>
                    </a:p>
                    <a:p>
                      <a:pPr marL="0" marR="0" algn="ctr">
                        <a:spcBef>
                          <a:spcPts val="0"/>
                        </a:spcBef>
                        <a:spcAft>
                          <a:spcPts val="0"/>
                        </a:spcAft>
                      </a:pPr>
                      <a:r>
                        <a:rPr lang="en-US" sz="600" dirty="0">
                          <a:effectLst/>
                          <a:latin typeface="Times New Roman"/>
                          <a:ea typeface="Times New Roman"/>
                        </a:rPr>
                        <a:t>Primary stroke centers have CT and </a:t>
                      </a:r>
                      <a:r>
                        <a:rPr lang="en-US" sz="600" dirty="0" err="1">
                          <a:effectLst/>
                          <a:latin typeface="Times New Roman"/>
                          <a:ea typeface="Times New Roman"/>
                        </a:rPr>
                        <a:t>tPA</a:t>
                      </a:r>
                      <a:r>
                        <a:rPr lang="en-US" sz="600" dirty="0">
                          <a:effectLst/>
                          <a:latin typeface="Times New Roman"/>
                          <a:ea typeface="Times New Roman"/>
                        </a:rPr>
                        <a:t> capabilities and focus on evaluating patients for intravenous </a:t>
                      </a:r>
                      <a:r>
                        <a:rPr lang="en-US" sz="600" dirty="0" err="1">
                          <a:effectLst/>
                          <a:latin typeface="Times New Roman"/>
                          <a:ea typeface="Times New Roman"/>
                        </a:rPr>
                        <a:t>tPA</a:t>
                      </a:r>
                      <a:r>
                        <a:rPr lang="en-US" sz="600" dirty="0">
                          <a:effectLst/>
                          <a:latin typeface="Times New Roman"/>
                          <a:ea typeface="Times New Roman"/>
                        </a:rPr>
                        <a:t>.</a:t>
                      </a:r>
                      <a:endParaRPr lang="en-US" sz="700" dirty="0">
                        <a:effectLst/>
                        <a:latin typeface="Times New Roman"/>
                        <a:ea typeface="Times New Roman"/>
                      </a:endParaRPr>
                    </a:p>
                    <a:p>
                      <a:pPr marL="0" marR="0" algn="ctr">
                        <a:spcBef>
                          <a:spcPts val="0"/>
                        </a:spcBef>
                        <a:spcAft>
                          <a:spcPts val="0"/>
                        </a:spcAft>
                      </a:pPr>
                      <a:r>
                        <a:rPr lang="en-US" sz="600" dirty="0">
                          <a:effectLst/>
                          <a:latin typeface="Times New Roman"/>
                          <a:ea typeface="Times New Roman"/>
                        </a:rPr>
                        <a:t>Telemedicine with </a:t>
                      </a:r>
                      <a:r>
                        <a:rPr lang="en-US" sz="600" dirty="0" err="1">
                          <a:effectLst/>
                          <a:latin typeface="Times New Roman"/>
                          <a:ea typeface="Times New Roman"/>
                        </a:rPr>
                        <a:t>tPA</a:t>
                      </a:r>
                      <a:r>
                        <a:rPr lang="en-US" sz="600" dirty="0">
                          <a:effectLst/>
                          <a:latin typeface="Times New Roman"/>
                          <a:ea typeface="Times New Roman"/>
                        </a:rPr>
                        <a:t> ready offers immediate access to a Neurologist.</a:t>
                      </a:r>
                      <a:endParaRPr lang="en-US" sz="700" dirty="0">
                        <a:effectLst/>
                        <a:latin typeface="Times New Roman"/>
                        <a:ea typeface="Times New Roman"/>
                      </a:endParaRPr>
                    </a:p>
                  </a:txBody>
                  <a:tcPr marL="39189" marR="391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1112043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335" y="0"/>
            <a:ext cx="10131425" cy="1456267"/>
          </a:xfrm>
        </p:spPr>
        <p:txBody>
          <a:bodyPr/>
          <a:lstStyle/>
          <a:p>
            <a:r>
              <a:rPr lang="en-US" dirty="0" smtClean="0"/>
              <a:t>Spinal Motion Restriction </a:t>
            </a:r>
            <a:endParaRPr lang="en-US" dirty="0"/>
          </a:p>
        </p:txBody>
      </p:sp>
      <p:sp>
        <p:nvSpPr>
          <p:cNvPr id="3" name="Content Placeholder 2"/>
          <p:cNvSpPr>
            <a:spLocks noGrp="1"/>
          </p:cNvSpPr>
          <p:nvPr>
            <p:ph idx="1"/>
          </p:nvPr>
        </p:nvSpPr>
        <p:spPr>
          <a:xfrm>
            <a:off x="903753" y="1691798"/>
            <a:ext cx="10131425" cy="3649133"/>
          </a:xfrm>
        </p:spPr>
        <p:txBody>
          <a:bodyPr>
            <a:normAutofit/>
          </a:bodyPr>
          <a:lstStyle/>
          <a:p>
            <a:r>
              <a:rPr lang="en-US" sz="2400" dirty="0"/>
              <a:t>Spinal Immobilization </a:t>
            </a:r>
            <a:r>
              <a:rPr lang="en-US" sz="2400" dirty="0" smtClean="0"/>
              <a:t>Protocol has been changed </a:t>
            </a:r>
            <a:r>
              <a:rPr lang="en-US" sz="2400" dirty="0"/>
              <a:t>to Spinal Motion </a:t>
            </a:r>
            <a:r>
              <a:rPr lang="en-US" sz="2400" dirty="0" smtClean="0"/>
              <a:t>Restriction </a:t>
            </a:r>
          </a:p>
          <a:p>
            <a:pPr lvl="1"/>
            <a:r>
              <a:rPr lang="en-US" sz="2000" dirty="0" smtClean="0"/>
              <a:t>Athletic </a:t>
            </a:r>
            <a:r>
              <a:rPr lang="en-US" sz="2000" dirty="0"/>
              <a:t>equipment </a:t>
            </a:r>
            <a:r>
              <a:rPr lang="en-US" sz="2000" dirty="0" smtClean="0"/>
              <a:t>should be removed from </a:t>
            </a:r>
            <a:r>
              <a:rPr lang="en-US" sz="2000" dirty="0"/>
              <a:t>the injured athlete prior to transport to any </a:t>
            </a:r>
            <a:r>
              <a:rPr lang="en-US" sz="2000" dirty="0" smtClean="0"/>
              <a:t>facility.</a:t>
            </a:r>
          </a:p>
          <a:p>
            <a:pPr lvl="1"/>
            <a:r>
              <a:rPr lang="en-US" sz="2000" dirty="0" smtClean="0"/>
              <a:t>This change is due to the most recent research.</a:t>
            </a:r>
          </a:p>
          <a:p>
            <a:pPr lvl="1"/>
            <a:r>
              <a:rPr lang="en-US" sz="2000" dirty="0" smtClean="0"/>
              <a:t>There is an additional PowerPoint located at the GMVEMSC website regarding this topic.</a:t>
            </a:r>
          </a:p>
          <a:p>
            <a:pPr lvl="1"/>
            <a:endParaRPr lang="en-US" dirty="0"/>
          </a:p>
          <a:p>
            <a:pPr lvl="1"/>
            <a:endParaRPr lang="en-US" dirty="0" smtClean="0"/>
          </a:p>
          <a:p>
            <a:pPr lvl="1"/>
            <a:endParaRPr lang="en-US" dirty="0"/>
          </a:p>
          <a:p>
            <a:pPr lvl="1"/>
            <a:endParaRPr lang="en-US" dirty="0" smtClean="0"/>
          </a:p>
        </p:txBody>
      </p:sp>
      <p:pic>
        <p:nvPicPr>
          <p:cNvPr id="4" name="Picture 3"/>
          <p:cNvPicPr>
            <a:picLocks noChangeAspect="1"/>
          </p:cNvPicPr>
          <p:nvPr/>
        </p:nvPicPr>
        <p:blipFill>
          <a:blip r:embed="rId3"/>
          <a:stretch>
            <a:fillRect/>
          </a:stretch>
        </p:blipFill>
        <p:spPr>
          <a:xfrm>
            <a:off x="4247722" y="4270398"/>
            <a:ext cx="3225535" cy="2376062"/>
          </a:xfrm>
          <a:prstGeom prst="rect">
            <a:avLst/>
          </a:prstGeom>
        </p:spPr>
      </p:pic>
      <p:pic>
        <p:nvPicPr>
          <p:cNvPr id="5" name="Picture 4"/>
          <p:cNvPicPr>
            <a:picLocks noChangeAspect="1"/>
          </p:cNvPicPr>
          <p:nvPr/>
        </p:nvPicPr>
        <p:blipFill>
          <a:blip r:embed="rId4"/>
          <a:stretch>
            <a:fillRect/>
          </a:stretch>
        </p:blipFill>
        <p:spPr>
          <a:xfrm>
            <a:off x="903753" y="4567841"/>
            <a:ext cx="2562225" cy="1781175"/>
          </a:xfrm>
          <a:prstGeom prst="rect">
            <a:avLst/>
          </a:prstGeom>
        </p:spPr>
      </p:pic>
      <p:pic>
        <p:nvPicPr>
          <p:cNvPr id="6" name="Picture 5"/>
          <p:cNvPicPr>
            <a:picLocks noChangeAspect="1"/>
          </p:cNvPicPr>
          <p:nvPr/>
        </p:nvPicPr>
        <p:blipFill>
          <a:blip r:embed="rId5"/>
          <a:stretch>
            <a:fillRect/>
          </a:stretch>
        </p:blipFill>
        <p:spPr>
          <a:xfrm>
            <a:off x="8360123" y="4618630"/>
            <a:ext cx="2847975" cy="1600200"/>
          </a:xfrm>
          <a:prstGeom prst="rect">
            <a:avLst/>
          </a:prstGeom>
        </p:spPr>
      </p:pic>
      <p:pic>
        <p:nvPicPr>
          <p:cNvPr id="7" name="Picture 6"/>
          <p:cNvPicPr>
            <a:picLocks noChangeAspect="1"/>
          </p:cNvPicPr>
          <p:nvPr/>
        </p:nvPicPr>
        <p:blipFill>
          <a:blip r:embed="rId6"/>
          <a:stretch>
            <a:fillRect/>
          </a:stretch>
        </p:blipFill>
        <p:spPr>
          <a:xfrm>
            <a:off x="10793760" y="331455"/>
            <a:ext cx="828675" cy="790575"/>
          </a:xfrm>
          <a:prstGeom prst="rect">
            <a:avLst/>
          </a:prstGeom>
        </p:spPr>
      </p:pic>
    </p:spTree>
    <p:extLst>
      <p:ext uri="{BB962C8B-B14F-4D97-AF65-F5344CB8AC3E}">
        <p14:creationId xmlns:p14="http://schemas.microsoft.com/office/powerpoint/2010/main" val="30444640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TM03457452[[fn=Celestial]]</Template>
  <TotalTime>1320</TotalTime>
  <Words>2368</Words>
  <Application>Microsoft Office PowerPoint</Application>
  <PresentationFormat>Custom</PresentationFormat>
  <Paragraphs>395</Paragraphs>
  <Slides>25</Slides>
  <Notes>10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Celestial</vt:lpstr>
      <vt:lpstr>2016 Protocol Changes</vt:lpstr>
      <vt:lpstr>PowerPoint Presentation</vt:lpstr>
      <vt:lpstr>Transferring Patients Into The ED</vt:lpstr>
      <vt:lpstr>Resuscitation On Scene</vt:lpstr>
      <vt:lpstr>Changes with Stroke care</vt:lpstr>
      <vt:lpstr>Hospital stroke capabilities</vt:lpstr>
      <vt:lpstr>Stroke care </vt:lpstr>
      <vt:lpstr>Hospital Capabilities Chart Updated</vt:lpstr>
      <vt:lpstr>Spinal Motion Restriction </vt:lpstr>
      <vt:lpstr>Carbon Monoxide poisoning </vt:lpstr>
      <vt:lpstr>Trauma</vt:lpstr>
      <vt:lpstr>Unconscious Unknown</vt:lpstr>
      <vt:lpstr>Arrest Protocol</vt:lpstr>
      <vt:lpstr>Medication Changes</vt:lpstr>
      <vt:lpstr>Medication Changes Continued</vt:lpstr>
      <vt:lpstr>Medication Changes Continued</vt:lpstr>
      <vt:lpstr>Glass Ampule</vt:lpstr>
      <vt:lpstr>Mental health protocol</vt:lpstr>
      <vt:lpstr>Mental Health Cont.</vt:lpstr>
      <vt:lpstr>Mental Health Cont.</vt:lpstr>
      <vt:lpstr>Optional Skills</vt:lpstr>
      <vt:lpstr>Quick review</vt:lpstr>
      <vt:lpstr>Quick Review</vt:lpstr>
      <vt:lpstr>Questions?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Protocol Changes</dc:title>
  <dc:creator>Evans, Elizabeth J</dc:creator>
  <cp:lastModifiedBy>Mangas, William</cp:lastModifiedBy>
  <cp:revision>70</cp:revision>
  <dcterms:created xsi:type="dcterms:W3CDTF">2015-10-07T17:32:10Z</dcterms:created>
  <dcterms:modified xsi:type="dcterms:W3CDTF">2015-11-06T15:17:13Z</dcterms:modified>
</cp:coreProperties>
</file>