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264" r:id="rId3"/>
    <p:sldId id="268" r:id="rId4"/>
    <p:sldId id="280" r:id="rId5"/>
    <p:sldId id="281" r:id="rId6"/>
    <p:sldId id="282" r:id="rId7"/>
    <p:sldId id="283" r:id="rId8"/>
    <p:sldId id="285" r:id="rId9"/>
    <p:sldId id="284" r:id="rId10"/>
    <p:sldId id="267" r:id="rId11"/>
    <p:sldId id="266" r:id="rId12"/>
    <p:sldId id="271" r:id="rId13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707" autoAdjust="0"/>
  </p:normalViewPr>
  <p:slideViewPr>
    <p:cSldViewPr snapToGrid="0" snapToObjects="1">
      <p:cViewPr varScale="1">
        <p:scale>
          <a:sx n="109" d="100"/>
          <a:sy n="109" d="100"/>
        </p:scale>
        <p:origin x="18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Sheet1!$A$2:$A$58</c:f>
              <c:numCache>
                <c:formatCode>d\-mmm</c:formatCode>
                <c:ptCount val="57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  <c:pt idx="56">
                  <c:v>43907</c:v>
                </c:pt>
              </c:numCache>
            </c:numRef>
          </c:cat>
          <c:val>
            <c:numRef>
              <c:f>Sheet1!$B$2:$B$58</c:f>
              <c:numCache>
                <c:formatCode>#,##0</c:formatCode>
                <c:ptCount val="5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3</c:v>
                </c:pt>
                <c:pt idx="49">
                  <c:v>3</c:v>
                </c:pt>
                <c:pt idx="50">
                  <c:v>4</c:v>
                </c:pt>
                <c:pt idx="51">
                  <c:v>5</c:v>
                </c:pt>
                <c:pt idx="52">
                  <c:v>13</c:v>
                </c:pt>
                <c:pt idx="53">
                  <c:v>26</c:v>
                </c:pt>
                <c:pt idx="54">
                  <c:v>37</c:v>
                </c:pt>
                <c:pt idx="55">
                  <c:v>50</c:v>
                </c:pt>
                <c:pt idx="56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Sheet1!$A$2:$A$58</c:f>
              <c:numCache>
                <c:formatCode>d\-mmm</c:formatCode>
                <c:ptCount val="57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  <c:pt idx="56">
                  <c:v>43907</c:v>
                </c:pt>
              </c:numCache>
            </c:numRef>
          </c:cat>
          <c:val>
            <c:numRef>
              <c:f>Sheet1!$C$2:$C$58</c:f>
              <c:numCache>
                <c:formatCode>#,##0</c:formatCode>
                <c:ptCount val="5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(6.11%)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821281952837627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15181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Sheet1!$A$2:$A$27</c:f>
              <c:numCache>
                <c:formatCode>d\-mmm</c:formatCode>
                <c:ptCount val="26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  <c:pt idx="25">
                  <c:v>43908</c:v>
                </c:pt>
              </c:numCache>
            </c:numRef>
          </c:cat>
          <c:val>
            <c:numRef>
              <c:f>Sheet1!$B$2:$B$27</c:f>
              <c:numCache>
                <c:formatCode>#,##0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32</c:v>
                </c:pt>
                <c:pt idx="14">
                  <c:v>114</c:v>
                </c:pt>
                <c:pt idx="15">
                  <c:v>257</c:v>
                </c:pt>
                <c:pt idx="16">
                  <c:v>589</c:v>
                </c:pt>
                <c:pt idx="17">
                  <c:v>1024</c:v>
                </c:pt>
                <c:pt idx="18">
                  <c:v>1639</c:v>
                </c:pt>
                <c:pt idx="19">
                  <c:v>2140</c:v>
                </c:pt>
                <c:pt idx="20">
                  <c:v>2965</c:v>
                </c:pt>
                <c:pt idx="21">
                  <c:v>4231</c:v>
                </c:pt>
                <c:pt idx="22">
                  <c:v>5753</c:v>
                </c:pt>
                <c:pt idx="23">
                  <c:v>7753</c:v>
                </c:pt>
                <c:pt idx="24">
                  <c:v>10687</c:v>
                </c:pt>
                <c:pt idx="25">
                  <c:v>13118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Sheet1!$A$2:$A$27</c:f>
              <c:numCache>
                <c:formatCode>d\-mmm</c:formatCode>
                <c:ptCount val="26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  <c:pt idx="25">
                  <c:v>43908</c:v>
                </c:pt>
              </c:numCache>
            </c:numRef>
          </c:cat>
          <c:val>
            <c:numRef>
              <c:f>Sheet1!$C$2:$C$27</c:f>
              <c:numCache>
                <c:formatCode>#,##0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3</c:v>
                </c:pt>
                <c:pt idx="16">
                  <c:v>10</c:v>
                </c:pt>
                <c:pt idx="17">
                  <c:v>28</c:v>
                </c:pt>
                <c:pt idx="18">
                  <c:v>36</c:v>
                </c:pt>
                <c:pt idx="19">
                  <c:v>48</c:v>
                </c:pt>
                <c:pt idx="20">
                  <c:v>84</c:v>
                </c:pt>
                <c:pt idx="21">
                  <c:v>120</c:v>
                </c:pt>
                <c:pt idx="22">
                  <c:v>136</c:v>
                </c:pt>
                <c:pt idx="23">
                  <c:v>288</c:v>
                </c:pt>
                <c:pt idx="24">
                  <c:v>491</c:v>
                </c:pt>
                <c:pt idx="25">
                  <c:v>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(4.36%)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8212819528374875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 *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-3.08641975308641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22577698396746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40-4210-ADC8-0B8897B56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13118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Sheet1!$A$2:$A$27</c:f>
              <c:numCache>
                <c:formatCode>d\-mmm</c:formatCode>
                <c:ptCount val="26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  <c:pt idx="25">
                  <c:v>43908</c:v>
                </c:pt>
              </c:numCache>
            </c:numRef>
          </c:cat>
          <c:val>
            <c:numRef>
              <c:f>Sheet1!$B$2:$B$27</c:f>
              <c:numCache>
                <c:formatCode>#,##0</c:formatCode>
                <c:ptCount val="26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15</c:v>
                </c:pt>
                <c:pt idx="5">
                  <c:v>18</c:v>
                </c:pt>
                <c:pt idx="6">
                  <c:v>24</c:v>
                </c:pt>
                <c:pt idx="7">
                  <c:v>28</c:v>
                </c:pt>
                <c:pt idx="8">
                  <c:v>28</c:v>
                </c:pt>
                <c:pt idx="9">
                  <c:v>30</c:v>
                </c:pt>
                <c:pt idx="10">
                  <c:v>103</c:v>
                </c:pt>
                <c:pt idx="11">
                  <c:v>597</c:v>
                </c:pt>
                <c:pt idx="12">
                  <c:v>1249</c:v>
                </c:pt>
                <c:pt idx="13">
                  <c:v>3133</c:v>
                </c:pt>
                <c:pt idx="14">
                  <c:v>4784</c:v>
                </c:pt>
                <c:pt idx="15">
                  <c:v>6242</c:v>
                </c:pt>
                <c:pt idx="16">
                  <c:v>7331</c:v>
                </c:pt>
                <c:pt idx="17">
                  <c:v>7459</c:v>
                </c:pt>
                <c:pt idx="18">
                  <c:v>7695</c:v>
                </c:pt>
                <c:pt idx="19">
                  <c:v>7803</c:v>
                </c:pt>
                <c:pt idx="20">
                  <c:v>7913</c:v>
                </c:pt>
                <c:pt idx="21">
                  <c:v>8014</c:v>
                </c:pt>
                <c:pt idx="22">
                  <c:v>8087</c:v>
                </c:pt>
                <c:pt idx="23">
                  <c:v>8161</c:v>
                </c:pt>
                <c:pt idx="24">
                  <c:v>8239</c:v>
                </c:pt>
                <c:pt idx="25">
                  <c:v>8329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Sheet1!$A$2:$A$27</c:f>
              <c:numCache>
                <c:formatCode>d\-mmm</c:formatCode>
                <c:ptCount val="26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  <c:pt idx="25">
                  <c:v>43908</c:v>
                </c:pt>
              </c:numCache>
            </c:numRef>
          </c:cat>
          <c:val>
            <c:numRef>
              <c:f>Sheet1!$C$2:$C$27</c:f>
              <c:numCache>
                <c:formatCode>#,##0</c:formatCode>
                <c:ptCount val="2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5</c:v>
                </c:pt>
                <c:pt idx="12">
                  <c:v>12</c:v>
                </c:pt>
                <c:pt idx="13">
                  <c:v>17</c:v>
                </c:pt>
                <c:pt idx="14">
                  <c:v>28</c:v>
                </c:pt>
                <c:pt idx="15">
                  <c:v>42</c:v>
                </c:pt>
                <c:pt idx="16">
                  <c:v>51</c:v>
                </c:pt>
                <c:pt idx="17">
                  <c:v>54</c:v>
                </c:pt>
                <c:pt idx="18">
                  <c:v>60</c:v>
                </c:pt>
                <c:pt idx="19">
                  <c:v>66</c:v>
                </c:pt>
                <c:pt idx="20">
                  <c:v>66</c:v>
                </c:pt>
                <c:pt idx="21">
                  <c:v>72</c:v>
                </c:pt>
                <c:pt idx="22">
                  <c:v>75</c:v>
                </c:pt>
                <c:pt idx="23">
                  <c:v>75</c:v>
                </c:pt>
                <c:pt idx="24">
                  <c:v>81</c:v>
                </c:pt>
                <c:pt idx="25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(1.00%)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8212819528374875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(18.31%)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-3.08641975308641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22577698396746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40-4210-ADC8-0B8897B56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1540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 (80.69%)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6789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876373836075451E-2"/>
          <c:y val="3.8453001968503937E-2"/>
          <c:w val="0.67581655846092603"/>
          <c:h val="0.71873252952755906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Sheet1!$A$2:$A$17</c:f>
              <c:numCache>
                <c:formatCode>d\-mmm</c:formatCode>
                <c:ptCount val="16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</c:numCache>
            </c:numRef>
          </c:cat>
          <c:val>
            <c:numRef>
              <c:f>Sheet1!$B$2:$B$17</c:f>
              <c:numCache>
                <c:formatCode>#,##0</c:formatCode>
                <c:ptCount val="16"/>
                <c:pt idx="0">
                  <c:v>278</c:v>
                </c:pt>
                <c:pt idx="1">
                  <c:v>4537</c:v>
                </c:pt>
                <c:pt idx="2">
                  <c:v>20471</c:v>
                </c:pt>
                <c:pt idx="3">
                  <c:v>42708</c:v>
                </c:pt>
                <c:pt idx="4">
                  <c:v>72528</c:v>
                </c:pt>
                <c:pt idx="5">
                  <c:v>77780</c:v>
                </c:pt>
                <c:pt idx="6">
                  <c:v>80304</c:v>
                </c:pt>
                <c:pt idx="7">
                  <c:v>80924</c:v>
                </c:pt>
                <c:pt idx="8">
                  <c:v>80955</c:v>
                </c:pt>
                <c:pt idx="9">
                  <c:v>80981</c:v>
                </c:pt>
                <c:pt idx="10">
                  <c:v>80991</c:v>
                </c:pt>
                <c:pt idx="11">
                  <c:v>81021</c:v>
                </c:pt>
                <c:pt idx="12">
                  <c:v>81048</c:v>
                </c:pt>
                <c:pt idx="13">
                  <c:v>81077</c:v>
                </c:pt>
                <c:pt idx="14">
                  <c:v>81116</c:v>
                </c:pt>
                <c:pt idx="15">
                  <c:v>81116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Italy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Sheet1!$A$2:$A$17</c:f>
              <c:numCache>
                <c:formatCode>d\-mmm</c:formatCode>
                <c:ptCount val="16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</c:numCache>
            </c:numRef>
          </c:cat>
          <c:val>
            <c:numRef>
              <c:f>Sheet1!$C$2:$C$17</c:f>
              <c:numCache>
                <c:formatCode>#,##0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229</c:v>
                </c:pt>
                <c:pt idx="6">
                  <c:v>2036</c:v>
                </c:pt>
                <c:pt idx="7">
                  <c:v>9172</c:v>
                </c:pt>
                <c:pt idx="8">
                  <c:v>10149</c:v>
                </c:pt>
                <c:pt idx="9">
                  <c:v>12462</c:v>
                </c:pt>
                <c:pt idx="10">
                  <c:v>15113</c:v>
                </c:pt>
                <c:pt idx="11">
                  <c:v>17660</c:v>
                </c:pt>
                <c:pt idx="12">
                  <c:v>21157</c:v>
                </c:pt>
                <c:pt idx="13">
                  <c:v>24747</c:v>
                </c:pt>
                <c:pt idx="14">
                  <c:v>31506</c:v>
                </c:pt>
                <c:pt idx="15">
                  <c:v>35713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9-4E2E-86FD-642C160F02C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Iran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Sheet1!$A$2:$A$17</c:f>
              <c:numCache>
                <c:formatCode>d\-mmm</c:formatCode>
                <c:ptCount val="16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</c:numCache>
            </c:numRef>
          </c:cat>
          <c:val>
            <c:numRef>
              <c:f>Sheet1!$D$2:$D$17</c:f>
              <c:numCache>
                <c:formatCode>#,##0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61</c:v>
                </c:pt>
                <c:pt idx="6">
                  <c:v>1501</c:v>
                </c:pt>
                <c:pt idx="7">
                  <c:v>7161</c:v>
                </c:pt>
                <c:pt idx="8">
                  <c:v>8042</c:v>
                </c:pt>
                <c:pt idx="9">
                  <c:v>9000</c:v>
                </c:pt>
                <c:pt idx="10">
                  <c:v>10075</c:v>
                </c:pt>
                <c:pt idx="11">
                  <c:v>11364</c:v>
                </c:pt>
                <c:pt idx="12">
                  <c:v>12729</c:v>
                </c:pt>
                <c:pt idx="13">
                  <c:v>14991</c:v>
                </c:pt>
                <c:pt idx="14">
                  <c:v>14991</c:v>
                </c:pt>
                <c:pt idx="15">
                  <c:v>16169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2B-4A99-B7F4-4CA07EBA6C2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Spain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Sheet1!$A$2:$A$17</c:f>
              <c:numCache>
                <c:formatCode>d\-mmm</c:formatCode>
                <c:ptCount val="16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</c:numCache>
            </c:numRef>
          </c:cat>
          <c:val>
            <c:numRef>
              <c:f>Sheet1!$E$2:$E$17</c:f>
              <c:numCache>
                <c:formatCode>#,##0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114</c:v>
                </c:pt>
                <c:pt idx="7">
                  <c:v>1024</c:v>
                </c:pt>
                <c:pt idx="8">
                  <c:v>1639</c:v>
                </c:pt>
                <c:pt idx="9">
                  <c:v>2140</c:v>
                </c:pt>
                <c:pt idx="10">
                  <c:v>2965</c:v>
                </c:pt>
                <c:pt idx="11">
                  <c:v>5753</c:v>
                </c:pt>
                <c:pt idx="12">
                  <c:v>7753</c:v>
                </c:pt>
                <c:pt idx="13">
                  <c:v>9191</c:v>
                </c:pt>
                <c:pt idx="14">
                  <c:v>11178</c:v>
                </c:pt>
                <c:pt idx="15">
                  <c:v>13716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2B-4A99-B7F4-4CA07EBA6C2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Rest of the World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Sheet1!$A$2:$A$17</c:f>
              <c:numCache>
                <c:formatCode>d\-mmm</c:formatCode>
                <c:ptCount val="16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</c:numCache>
            </c:numRef>
          </c:cat>
          <c:val>
            <c:numRef>
              <c:f>Sheet1!$F$2:$F$17</c:f>
              <c:numCache>
                <c:formatCode>General</c:formatCode>
                <c:ptCount val="16"/>
                <c:pt idx="0">
                  <c:v>4</c:v>
                </c:pt>
                <c:pt idx="1">
                  <c:v>56</c:v>
                </c:pt>
                <c:pt idx="2">
                  <c:v>156</c:v>
                </c:pt>
                <c:pt idx="3">
                  <c:v>360</c:v>
                </c:pt>
                <c:pt idx="4">
                  <c:v>799</c:v>
                </c:pt>
                <c:pt idx="5">
                  <c:v>2167</c:v>
                </c:pt>
                <c:pt idx="6">
                  <c:v>6914</c:v>
                </c:pt>
                <c:pt idx="7">
                  <c:v>15421</c:v>
                </c:pt>
                <c:pt idx="8">
                  <c:v>17534</c:v>
                </c:pt>
                <c:pt idx="9">
                  <c:v>20677</c:v>
                </c:pt>
                <c:pt idx="10">
                  <c:v>23614</c:v>
                </c:pt>
                <c:pt idx="11">
                  <c:v>26741</c:v>
                </c:pt>
                <c:pt idx="12">
                  <c:v>30830</c:v>
                </c:pt>
                <c:pt idx="13">
                  <c:v>37505</c:v>
                </c:pt>
                <c:pt idx="14" formatCode="#,##0">
                  <c:v>43847</c:v>
                </c:pt>
                <c:pt idx="15" formatCode="#,##0">
                  <c:v>51158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C9-4FA6-BD7C-5FB685FE84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Incidents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Sheet1!$A$2:$A$31</c:f>
              <c:numCache>
                <c:formatCode>m/d/yyyy</c:formatCode>
                <c:ptCount val="30"/>
                <c:pt idx="0">
                  <c:v>43878</c:v>
                </c:pt>
                <c:pt idx="1">
                  <c:v>43879</c:v>
                </c:pt>
                <c:pt idx="2">
                  <c:v>43880</c:v>
                </c:pt>
                <c:pt idx="3">
                  <c:v>43881</c:v>
                </c:pt>
                <c:pt idx="4">
                  <c:v>43882</c:v>
                </c:pt>
                <c:pt idx="5">
                  <c:v>43883</c:v>
                </c:pt>
                <c:pt idx="6">
                  <c:v>43884</c:v>
                </c:pt>
                <c:pt idx="7">
                  <c:v>43885</c:v>
                </c:pt>
                <c:pt idx="8">
                  <c:v>43886</c:v>
                </c:pt>
                <c:pt idx="9">
                  <c:v>43887</c:v>
                </c:pt>
                <c:pt idx="10">
                  <c:v>43888</c:v>
                </c:pt>
                <c:pt idx="11">
                  <c:v>43889</c:v>
                </c:pt>
                <c:pt idx="12">
                  <c:v>43890</c:v>
                </c:pt>
                <c:pt idx="13">
                  <c:v>43891</c:v>
                </c:pt>
                <c:pt idx="14">
                  <c:v>43892</c:v>
                </c:pt>
                <c:pt idx="15">
                  <c:v>43893</c:v>
                </c:pt>
                <c:pt idx="16">
                  <c:v>43894</c:v>
                </c:pt>
                <c:pt idx="17">
                  <c:v>43895</c:v>
                </c:pt>
                <c:pt idx="18">
                  <c:v>43896</c:v>
                </c:pt>
                <c:pt idx="19">
                  <c:v>43897</c:v>
                </c:pt>
                <c:pt idx="20">
                  <c:v>43898</c:v>
                </c:pt>
                <c:pt idx="21">
                  <c:v>43899</c:v>
                </c:pt>
                <c:pt idx="22">
                  <c:v>43900</c:v>
                </c:pt>
                <c:pt idx="23">
                  <c:v>43901</c:v>
                </c:pt>
                <c:pt idx="24">
                  <c:v>43902</c:v>
                </c:pt>
                <c:pt idx="25">
                  <c:v>43903</c:v>
                </c:pt>
                <c:pt idx="26">
                  <c:v>43904</c:v>
                </c:pt>
                <c:pt idx="27">
                  <c:v>43905</c:v>
                </c:pt>
                <c:pt idx="28">
                  <c:v>43906</c:v>
                </c:pt>
                <c:pt idx="29">
                  <c:v>43907</c:v>
                </c:pt>
              </c:numCache>
            </c:numRef>
          </c:cat>
          <c:val>
            <c:numRef>
              <c:f>Sheet1!$B$2:$B$31</c:f>
              <c:numCache>
                <c:formatCode>General</c:formatCode>
                <c:ptCount val="30"/>
                <c:pt idx="0">
                  <c:v>83</c:v>
                </c:pt>
                <c:pt idx="1">
                  <c:v>90</c:v>
                </c:pt>
                <c:pt idx="2">
                  <c:v>72</c:v>
                </c:pt>
                <c:pt idx="3">
                  <c:v>73</c:v>
                </c:pt>
                <c:pt idx="4">
                  <c:v>69</c:v>
                </c:pt>
                <c:pt idx="5">
                  <c:v>94</c:v>
                </c:pt>
                <c:pt idx="6">
                  <c:v>86</c:v>
                </c:pt>
                <c:pt idx="7">
                  <c:v>74</c:v>
                </c:pt>
                <c:pt idx="8">
                  <c:v>88</c:v>
                </c:pt>
                <c:pt idx="9">
                  <c:v>79</c:v>
                </c:pt>
                <c:pt idx="10">
                  <c:v>87</c:v>
                </c:pt>
                <c:pt idx="11">
                  <c:v>83</c:v>
                </c:pt>
                <c:pt idx="12">
                  <c:v>76</c:v>
                </c:pt>
                <c:pt idx="13">
                  <c:v>75</c:v>
                </c:pt>
                <c:pt idx="14">
                  <c:v>83</c:v>
                </c:pt>
                <c:pt idx="15">
                  <c:v>82</c:v>
                </c:pt>
                <c:pt idx="16">
                  <c:v>71</c:v>
                </c:pt>
                <c:pt idx="17">
                  <c:v>82</c:v>
                </c:pt>
                <c:pt idx="18">
                  <c:v>67</c:v>
                </c:pt>
                <c:pt idx="19">
                  <c:v>70</c:v>
                </c:pt>
                <c:pt idx="20">
                  <c:v>64</c:v>
                </c:pt>
                <c:pt idx="21">
                  <c:v>84</c:v>
                </c:pt>
                <c:pt idx="22">
                  <c:v>85</c:v>
                </c:pt>
                <c:pt idx="23">
                  <c:v>74</c:v>
                </c:pt>
                <c:pt idx="24">
                  <c:v>91</c:v>
                </c:pt>
                <c:pt idx="25">
                  <c:v>82</c:v>
                </c:pt>
                <c:pt idx="26">
                  <c:v>77</c:v>
                </c:pt>
                <c:pt idx="27">
                  <c:v>71</c:v>
                </c:pt>
                <c:pt idx="28">
                  <c:v>88</c:v>
                </c:pt>
                <c:pt idx="29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B-4143-A2AD-D4C3296C5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7079840"/>
        <c:axId val="1887079424"/>
      </c:barChart>
      <c:dateAx>
        <c:axId val="18870798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424"/>
        <c:crosses val="autoZero"/>
        <c:auto val="1"/>
        <c:lblOffset val="100"/>
        <c:baseTimeUnit val="days"/>
      </c:dateAx>
      <c:valAx>
        <c:axId val="188707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Hospitalized (29.55%)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0C-4096-816A-9F2FF4841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85175592419058022"/>
          <c:h val="0.215010693107805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Sheet1!$A$2:$A$58</c:f>
              <c:numCache>
                <c:formatCode>d\-mmm</c:formatCode>
                <c:ptCount val="57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  <c:pt idx="56">
                  <c:v>43907</c:v>
                </c:pt>
              </c:numCache>
            </c:numRef>
          </c:cat>
          <c:val>
            <c:numRef>
              <c:f>Sheet1!$B$2:$B$58</c:f>
              <c:numCache>
                <c:formatCode>#,##0</c:formatCode>
                <c:ptCount val="57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8</c:v>
                </c:pt>
                <c:pt idx="13">
                  <c:v>11</c:v>
                </c:pt>
                <c:pt idx="14">
                  <c:v>11</c:v>
                </c:pt>
                <c:pt idx="15">
                  <c:v>11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13</c:v>
                </c:pt>
                <c:pt idx="22">
                  <c:v>13</c:v>
                </c:pt>
                <c:pt idx="23">
                  <c:v>14</c:v>
                </c:pt>
                <c:pt idx="24">
                  <c:v>15</c:v>
                </c:pt>
                <c:pt idx="25">
                  <c:v>15</c:v>
                </c:pt>
                <c:pt idx="26">
                  <c:v>15</c:v>
                </c:pt>
                <c:pt idx="27">
                  <c:v>15</c:v>
                </c:pt>
                <c:pt idx="28">
                  <c:v>15</c:v>
                </c:pt>
                <c:pt idx="29">
                  <c:v>15</c:v>
                </c:pt>
                <c:pt idx="30">
                  <c:v>15</c:v>
                </c:pt>
                <c:pt idx="31">
                  <c:v>15</c:v>
                </c:pt>
                <c:pt idx="32">
                  <c:v>35</c:v>
                </c:pt>
                <c:pt idx="33">
                  <c:v>35</c:v>
                </c:pt>
                <c:pt idx="34">
                  <c:v>35</c:v>
                </c:pt>
                <c:pt idx="35">
                  <c:v>53</c:v>
                </c:pt>
                <c:pt idx="36">
                  <c:v>53</c:v>
                </c:pt>
                <c:pt idx="37">
                  <c:v>59</c:v>
                </c:pt>
                <c:pt idx="38">
                  <c:v>59</c:v>
                </c:pt>
                <c:pt idx="39">
                  <c:v>62</c:v>
                </c:pt>
                <c:pt idx="40">
                  <c:v>62</c:v>
                </c:pt>
                <c:pt idx="41">
                  <c:v>62</c:v>
                </c:pt>
                <c:pt idx="42">
                  <c:v>62</c:v>
                </c:pt>
                <c:pt idx="43">
                  <c:v>102</c:v>
                </c:pt>
                <c:pt idx="44">
                  <c:v>120</c:v>
                </c:pt>
                <c:pt idx="45">
                  <c:v>138</c:v>
                </c:pt>
                <c:pt idx="46">
                  <c:v>202</c:v>
                </c:pt>
                <c:pt idx="47">
                  <c:v>202</c:v>
                </c:pt>
                <c:pt idx="48">
                  <c:v>202</c:v>
                </c:pt>
                <c:pt idx="49">
                  <c:v>453</c:v>
                </c:pt>
                <c:pt idx="50">
                  <c:v>909</c:v>
                </c:pt>
                <c:pt idx="51">
                  <c:v>1179</c:v>
                </c:pt>
                <c:pt idx="52">
                  <c:v>1588</c:v>
                </c:pt>
                <c:pt idx="53">
                  <c:v>2498</c:v>
                </c:pt>
                <c:pt idx="54">
                  <c:v>3093</c:v>
                </c:pt>
                <c:pt idx="55">
                  <c:v>3419</c:v>
                </c:pt>
                <c:pt idx="56">
                  <c:v>6941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Sheet1!$A$2:$A$58</c:f>
              <c:numCache>
                <c:formatCode>d\-mmm</c:formatCode>
                <c:ptCount val="57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  <c:pt idx="56">
                  <c:v>43907</c:v>
                </c:pt>
              </c:numCache>
            </c:numRef>
          </c:cat>
          <c:val>
            <c:numRef>
              <c:f>Sheet1!$C$2:$C$58</c:f>
              <c:numCache>
                <c:formatCode>#,##0</c:formatCode>
                <c:ptCount val="5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2</c:v>
                </c:pt>
                <c:pt idx="43">
                  <c:v>6</c:v>
                </c:pt>
                <c:pt idx="44">
                  <c:v>9</c:v>
                </c:pt>
                <c:pt idx="45">
                  <c:v>10</c:v>
                </c:pt>
                <c:pt idx="46">
                  <c:v>11</c:v>
                </c:pt>
                <c:pt idx="47">
                  <c:v>11</c:v>
                </c:pt>
                <c:pt idx="48">
                  <c:v>11</c:v>
                </c:pt>
                <c:pt idx="49">
                  <c:v>19</c:v>
                </c:pt>
                <c:pt idx="50">
                  <c:v>29</c:v>
                </c:pt>
                <c:pt idx="51">
                  <c:v>36</c:v>
                </c:pt>
                <c:pt idx="52">
                  <c:v>41</c:v>
                </c:pt>
                <c:pt idx="53">
                  <c:v>50</c:v>
                </c:pt>
                <c:pt idx="54">
                  <c:v>62</c:v>
                </c:pt>
                <c:pt idx="55">
                  <c:v>68</c:v>
                </c:pt>
                <c:pt idx="56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(1.38%)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7.0056026508825546E-17"/>
                  <c:y val="3.0864197530864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6941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Sheet1!$A$2:$A$26</c:f>
              <c:numCache>
                <c:formatCode>d\-mmm</c:formatCode>
                <c:ptCount val="25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</c:numCache>
            </c:numRef>
          </c:cat>
          <c:val>
            <c:numRef>
              <c:f>Sheet1!$B$2:$B$26</c:f>
              <c:numCache>
                <c:formatCode>#,##0</c:formatCode>
                <c:ptCount val="25"/>
                <c:pt idx="0">
                  <c:v>275</c:v>
                </c:pt>
                <c:pt idx="1">
                  <c:v>805</c:v>
                </c:pt>
                <c:pt idx="2">
                  <c:v>2661</c:v>
                </c:pt>
                <c:pt idx="3">
                  <c:v>7566</c:v>
                </c:pt>
                <c:pt idx="4">
                  <c:v>14107</c:v>
                </c:pt>
                <c:pt idx="5">
                  <c:v>23872</c:v>
                </c:pt>
                <c:pt idx="6">
                  <c:v>33875</c:v>
                </c:pt>
                <c:pt idx="7">
                  <c:v>41691</c:v>
                </c:pt>
                <c:pt idx="8">
                  <c:v>47167</c:v>
                </c:pt>
                <c:pt idx="9">
                  <c:v>68863</c:v>
                </c:pt>
                <c:pt idx="10">
                  <c:v>72554</c:v>
                </c:pt>
                <c:pt idx="11">
                  <c:v>74597</c:v>
                </c:pt>
                <c:pt idx="12">
                  <c:v>75473</c:v>
                </c:pt>
                <c:pt idx="13">
                  <c:v>76556</c:v>
                </c:pt>
                <c:pt idx="14">
                  <c:v>77358</c:v>
                </c:pt>
                <c:pt idx="15">
                  <c:v>77666</c:v>
                </c:pt>
                <c:pt idx="16">
                  <c:v>77781</c:v>
                </c:pt>
                <c:pt idx="17">
                  <c:v>77784</c:v>
                </c:pt>
                <c:pt idx="18">
                  <c:v>77793</c:v>
                </c:pt>
                <c:pt idx="19">
                  <c:v>77808</c:v>
                </c:pt>
                <c:pt idx="20">
                  <c:v>77811</c:v>
                </c:pt>
                <c:pt idx="21">
                  <c:v>77827</c:v>
                </c:pt>
                <c:pt idx="22">
                  <c:v>77844</c:v>
                </c:pt>
                <c:pt idx="23">
                  <c:v>77859</c:v>
                </c:pt>
                <c:pt idx="24">
                  <c:v>77885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Sheet1!$A$2:$A$26</c:f>
              <c:numCache>
                <c:formatCode>d\-mmm</c:formatCode>
                <c:ptCount val="25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</c:numCache>
            </c:numRef>
          </c:cat>
          <c:val>
            <c:numRef>
              <c:f>Sheet1!$C$2:$C$26</c:f>
              <c:numCache>
                <c:formatCode>#,##0</c:formatCode>
                <c:ptCount val="25"/>
                <c:pt idx="0">
                  <c:v>3</c:v>
                </c:pt>
                <c:pt idx="1">
                  <c:v>25</c:v>
                </c:pt>
                <c:pt idx="2">
                  <c:v>80</c:v>
                </c:pt>
                <c:pt idx="3">
                  <c:v>170</c:v>
                </c:pt>
                <c:pt idx="4">
                  <c:v>304</c:v>
                </c:pt>
                <c:pt idx="5">
                  <c:v>491</c:v>
                </c:pt>
                <c:pt idx="6">
                  <c:v>723</c:v>
                </c:pt>
                <c:pt idx="7">
                  <c:v>1017</c:v>
                </c:pt>
                <c:pt idx="8">
                  <c:v>1381</c:v>
                </c:pt>
                <c:pt idx="9">
                  <c:v>1772</c:v>
                </c:pt>
                <c:pt idx="10">
                  <c:v>2121</c:v>
                </c:pt>
                <c:pt idx="11">
                  <c:v>2445</c:v>
                </c:pt>
                <c:pt idx="12">
                  <c:v>2718</c:v>
                </c:pt>
                <c:pt idx="13">
                  <c:v>2838</c:v>
                </c:pt>
                <c:pt idx="14">
                  <c:v>2946</c:v>
                </c:pt>
                <c:pt idx="15">
                  <c:v>3045</c:v>
                </c:pt>
                <c:pt idx="16">
                  <c:v>3123</c:v>
                </c:pt>
                <c:pt idx="17">
                  <c:v>3140</c:v>
                </c:pt>
                <c:pt idx="18">
                  <c:v>3162</c:v>
                </c:pt>
                <c:pt idx="19">
                  <c:v>3173</c:v>
                </c:pt>
                <c:pt idx="20">
                  <c:v>3180</c:v>
                </c:pt>
                <c:pt idx="21">
                  <c:v>3194</c:v>
                </c:pt>
                <c:pt idx="22">
                  <c:v>3204</c:v>
                </c:pt>
                <c:pt idx="23">
                  <c:v>3218</c:v>
                </c:pt>
                <c:pt idx="24">
                  <c:v>3231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(3.98%)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1.1463845858512742E-2"/>
                  <c:y val="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3231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77885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Sheet1!$A$2:$A$26</c:f>
              <c:numCache>
                <c:formatCode>d\-mmm</c:formatCode>
                <c:ptCount val="25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</c:numCache>
            </c:numRef>
          </c:cat>
          <c:val>
            <c:numRef>
              <c:f>Sheet1!$B$2:$B$26</c:f>
              <c:numCache>
                <c:formatCode>#,##0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74</c:v>
                </c:pt>
                <c:pt idx="11">
                  <c:v>311</c:v>
                </c:pt>
                <c:pt idx="12">
                  <c:v>867</c:v>
                </c:pt>
                <c:pt idx="13">
                  <c:v>1984</c:v>
                </c:pt>
                <c:pt idx="14">
                  <c:v>3710</c:v>
                </c:pt>
                <c:pt idx="15">
                  <c:v>7009</c:v>
                </c:pt>
                <c:pt idx="16">
                  <c:v>8709</c:v>
                </c:pt>
                <c:pt idx="17">
                  <c:v>9518</c:v>
                </c:pt>
                <c:pt idx="18">
                  <c:v>11635</c:v>
                </c:pt>
                <c:pt idx="19">
                  <c:v>14107</c:v>
                </c:pt>
                <c:pt idx="20">
                  <c:v>16392</c:v>
                </c:pt>
                <c:pt idx="21">
                  <c:v>18794</c:v>
                </c:pt>
                <c:pt idx="22">
                  <c:v>21157</c:v>
                </c:pt>
                <c:pt idx="23">
                  <c:v>24747</c:v>
                </c:pt>
                <c:pt idx="24">
                  <c:v>29003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Sheet1!$A$2:$A$26</c:f>
              <c:numCache>
                <c:formatCode>d\-mmm</c:formatCode>
                <c:ptCount val="25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</c:numCache>
            </c:numRef>
          </c:cat>
          <c:val>
            <c:numRef>
              <c:f>Sheet1!$C$2:$C$26</c:f>
              <c:numCache>
                <c:formatCode>#,##0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</c:v>
                </c:pt>
                <c:pt idx="12">
                  <c:v>11</c:v>
                </c:pt>
                <c:pt idx="13">
                  <c:v>21</c:v>
                </c:pt>
                <c:pt idx="14">
                  <c:v>52</c:v>
                </c:pt>
                <c:pt idx="15">
                  <c:v>148</c:v>
                </c:pt>
                <c:pt idx="16">
                  <c:v>366</c:v>
                </c:pt>
                <c:pt idx="17">
                  <c:v>463</c:v>
                </c:pt>
                <c:pt idx="18">
                  <c:v>631</c:v>
                </c:pt>
                <c:pt idx="19">
                  <c:v>827</c:v>
                </c:pt>
                <c:pt idx="20">
                  <c:v>1016</c:v>
                </c:pt>
                <c:pt idx="21">
                  <c:v>1268</c:v>
                </c:pt>
                <c:pt idx="22">
                  <c:v>1441</c:v>
                </c:pt>
                <c:pt idx="23">
                  <c:v>1809</c:v>
                </c:pt>
                <c:pt idx="24">
                  <c:v>2503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(8.34%)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821281952837627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2978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(11.27%)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15346870099282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40-4210-ADC8-0B8897B56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4025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 (80.39%)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28710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Sheet1!$A$2:$A$26</c:f>
              <c:numCache>
                <c:formatCode>d\-mmm</c:formatCode>
                <c:ptCount val="25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43908</c:v>
                </c:pt>
              </c:numCache>
            </c:numRef>
          </c:cat>
          <c:val>
            <c:numRef>
              <c:f>Sheet1!$B$2:$B$26</c:f>
              <c:numCache>
                <c:formatCode>#,##0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23</c:v>
                </c:pt>
                <c:pt idx="12">
                  <c:v>80</c:v>
                </c:pt>
                <c:pt idx="13">
                  <c:v>354</c:v>
                </c:pt>
                <c:pt idx="14">
                  <c:v>1435</c:v>
                </c:pt>
                <c:pt idx="15">
                  <c:v>3406</c:v>
                </c:pt>
                <c:pt idx="16">
                  <c:v>6372</c:v>
                </c:pt>
                <c:pt idx="17">
                  <c:v>6924</c:v>
                </c:pt>
                <c:pt idx="18">
                  <c:v>7751</c:v>
                </c:pt>
                <c:pt idx="19">
                  <c:v>8646</c:v>
                </c:pt>
                <c:pt idx="20">
                  <c:v>9646</c:v>
                </c:pt>
                <c:pt idx="21">
                  <c:v>10850</c:v>
                </c:pt>
                <c:pt idx="22">
                  <c:v>12121</c:v>
                </c:pt>
                <c:pt idx="23">
                  <c:v>14138</c:v>
                </c:pt>
                <c:pt idx="24">
                  <c:v>15181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Sheet1!$A$2:$A$26</c:f>
              <c:numCache>
                <c:formatCode>d\-mmm</c:formatCode>
                <c:ptCount val="25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43908</c:v>
                </c:pt>
              </c:numCache>
            </c:numRef>
          </c:cat>
          <c:val>
            <c:numRef>
              <c:f>Sheet1!$C$2:$C$26</c:f>
              <c:numCache>
                <c:formatCode>#,##0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  <c:pt idx="12">
                  <c:v>15</c:v>
                </c:pt>
                <c:pt idx="13">
                  <c:v>34</c:v>
                </c:pt>
                <c:pt idx="14">
                  <c:v>66</c:v>
                </c:pt>
                <c:pt idx="15">
                  <c:v>107</c:v>
                </c:pt>
                <c:pt idx="16">
                  <c:v>194</c:v>
                </c:pt>
                <c:pt idx="17">
                  <c:v>237</c:v>
                </c:pt>
                <c:pt idx="18">
                  <c:v>291</c:v>
                </c:pt>
                <c:pt idx="19">
                  <c:v>354</c:v>
                </c:pt>
                <c:pt idx="20">
                  <c:v>429</c:v>
                </c:pt>
                <c:pt idx="21">
                  <c:v>514</c:v>
                </c:pt>
                <c:pt idx="22">
                  <c:v>608</c:v>
                </c:pt>
                <c:pt idx="23">
                  <c:v>853</c:v>
                </c:pt>
                <c:pt idx="24">
                  <c:v>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F18B9513-A5E4-497C-8DE5-7B33E2FCEAE8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0C0B6448-5DA3-47D2-858E-72714C620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2B562-136D-9A46-955C-A93CF317556A}" type="datetimeFigureOut">
              <a:rPr lang="en-US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World 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(Countries Reporting Over 10,000 Cases)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548873324"/>
              </p:ext>
            </p:extLst>
          </p:nvPr>
        </p:nvGraphicFramePr>
        <p:xfrm>
          <a:off x="282803" y="1690688"/>
          <a:ext cx="863339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8203" cy="1371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1"/>
          <p:cNvSpPr txBox="1"/>
          <p:nvPr/>
        </p:nvSpPr>
        <p:spPr>
          <a:xfrm>
            <a:off x="7244861" y="1580050"/>
            <a:ext cx="1489085" cy="40470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 smtClean="0">
                <a:latin typeface="Century Gothic" panose="020B0502020202020204" pitchFamily="34" charset="0"/>
              </a:rPr>
              <a:t>China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81,116*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Italy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35,713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Iran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16,169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Spain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13,716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Rest of the World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51,158</a:t>
            </a:r>
            <a:endParaRPr lang="en-US" sz="1100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Cases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197,827</a:t>
            </a:r>
            <a:endParaRPr lang="en-US" sz="1100" dirty="0" smtClean="0">
              <a:latin typeface="Century Gothic" panose="020B0502020202020204" pitchFamily="34" charset="0"/>
            </a:endParaRPr>
          </a:p>
          <a:p>
            <a:endParaRPr lang="en-US" b="1" u="sng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Deaths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7,807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International Mortality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3.95%</a:t>
            </a:r>
            <a:endParaRPr lang="en-US" sz="1100" dirty="0"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190" y="6122466"/>
            <a:ext cx="6665263" cy="500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WHO Situation 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Report or Nations National Health Service</a:t>
            </a:r>
            <a:endParaRPr lang="en-US" sz="1600" b="1" u="sng" dirty="0">
              <a:latin typeface="Century Gothic" panose="020B0502020202020204" pitchFamily="34" charset="0"/>
            </a:endParaRPr>
          </a:p>
          <a:p>
            <a:r>
              <a:rPr lang="en-US" sz="1050" b="1" dirty="0" smtClean="0">
                <a:latin typeface="Century Gothic" panose="020B0502020202020204" pitchFamily="34" charset="0"/>
              </a:rPr>
              <a:t>NOTE:  </a:t>
            </a:r>
            <a:r>
              <a:rPr lang="en-US" sz="1050" b="1" dirty="0" smtClean="0">
                <a:latin typeface="Century Gothic" panose="020B0502020202020204" pitchFamily="34" charset="0"/>
              </a:rPr>
              <a:t>Some Counts are </a:t>
            </a:r>
            <a:r>
              <a:rPr lang="en-US" sz="1050" b="1" dirty="0" smtClean="0">
                <a:latin typeface="Century Gothic" panose="020B0502020202020204" pitchFamily="34" charset="0"/>
              </a:rPr>
              <a:t>Delayed at Least One Day</a:t>
            </a:r>
            <a:endParaRPr lang="en-US" sz="105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18085" y="5864469"/>
            <a:ext cx="28399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entury Gothic" panose="020B0502020202020204" pitchFamily="34" charset="0"/>
              </a:rPr>
              <a:t>* </a:t>
            </a:r>
            <a:r>
              <a:rPr lang="en-US" sz="900" dirty="0" smtClean="0">
                <a:latin typeface="Century Gothic" panose="020B0502020202020204" pitchFamily="34" charset="0"/>
              </a:rPr>
              <a:t>Did not </a:t>
            </a:r>
            <a:r>
              <a:rPr lang="en-US" sz="900" dirty="0" smtClean="0">
                <a:latin typeface="Century Gothic" panose="020B0502020202020204" pitchFamily="34" charset="0"/>
              </a:rPr>
              <a:t>report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3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u="sng" dirty="0" smtClean="0">
                <a:latin typeface="Century Gothic" panose="020B0502020202020204" pitchFamily="34" charset="0"/>
              </a:rPr>
              <a:t>Current Disease Prevalence and Estimated Mortality – Countries Over 500 Cases</a:t>
            </a:r>
            <a:endParaRPr lang="en-US" sz="1200" b="1" u="sng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094" y="5902709"/>
            <a:ext cx="5583114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 (Delayed One Day)</a:t>
            </a:r>
          </a:p>
          <a:p>
            <a:r>
              <a:rPr lang="en-US" sz="800" dirty="0">
                <a:latin typeface="Century Gothic" panose="020B0502020202020204" pitchFamily="34" charset="0"/>
              </a:rPr>
              <a:t>	</a:t>
            </a:r>
            <a:r>
              <a:rPr lang="en-US" sz="800" dirty="0" smtClean="0">
                <a:latin typeface="Century Gothic" panose="020B0502020202020204" pitchFamily="34" charset="0"/>
              </a:rPr>
              <a:t>	</a:t>
            </a:r>
            <a:r>
              <a:rPr lang="en-US" sz="800" b="1" u="sng" dirty="0" smtClean="0">
                <a:latin typeface="Century Gothic" panose="020B0502020202020204" pitchFamily="34" charset="0"/>
              </a:rPr>
              <a:t>* Reported from the Countries National Health Organization</a:t>
            </a:r>
          </a:p>
          <a:p>
            <a:r>
              <a:rPr lang="en-US" sz="800" dirty="0">
                <a:latin typeface="Century Gothic" panose="020B0502020202020204" pitchFamily="34" charset="0"/>
              </a:rPr>
              <a:t>	</a:t>
            </a:r>
            <a:r>
              <a:rPr lang="en-US" sz="800" dirty="0" smtClean="0">
                <a:latin typeface="Century Gothic" panose="020B0502020202020204" pitchFamily="34" charset="0"/>
              </a:rPr>
              <a:t>	</a:t>
            </a:r>
            <a:r>
              <a:rPr lang="en-US" sz="800" b="1" u="sng" dirty="0" smtClean="0">
                <a:latin typeface="Century Gothic" panose="020B0502020202020204" pitchFamily="34" charset="0"/>
              </a:rPr>
              <a:t>** Reported by the CDC or CNN Estimates</a:t>
            </a:r>
          </a:p>
          <a:p>
            <a:r>
              <a:rPr lang="en-US" sz="800" b="1" dirty="0">
                <a:latin typeface="Century Gothic" panose="020B0502020202020204" pitchFamily="34" charset="0"/>
              </a:rPr>
              <a:t>	</a:t>
            </a:r>
            <a:r>
              <a:rPr lang="en-US" sz="800" b="1" dirty="0" smtClean="0">
                <a:latin typeface="Century Gothic" panose="020B0502020202020204" pitchFamily="34" charset="0"/>
              </a:rPr>
              <a:t>	</a:t>
            </a:r>
            <a:r>
              <a:rPr lang="en-US" sz="800" b="1" u="sng" dirty="0" smtClean="0">
                <a:latin typeface="Century Gothic" panose="020B0502020202020204" pitchFamily="34" charset="0"/>
              </a:rPr>
              <a:t>*** Did not report</a:t>
            </a:r>
            <a:r>
              <a:rPr lang="en-US" sz="800" b="1" dirty="0">
                <a:latin typeface="Century Gothic" panose="020B0502020202020204" pitchFamily="34" charset="0"/>
              </a:rPr>
              <a:t>	</a:t>
            </a:r>
            <a:r>
              <a:rPr lang="en-US" sz="800" b="1" dirty="0" smtClean="0">
                <a:latin typeface="Century Gothic" panose="020B0502020202020204" pitchFamily="34" charset="0"/>
              </a:rPr>
              <a:t>	</a:t>
            </a:r>
            <a:endParaRPr lang="en-US" sz="800" b="1" u="sng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737391"/>
              </p:ext>
            </p:extLst>
          </p:nvPr>
        </p:nvGraphicFramePr>
        <p:xfrm>
          <a:off x="123094" y="1690681"/>
          <a:ext cx="8897815" cy="3723980"/>
        </p:xfrm>
        <a:graphic>
          <a:graphicData uri="http://schemas.openxmlformats.org/drawingml/2006/table">
            <a:tbl>
              <a:tblPr/>
              <a:tblGrid>
                <a:gridCol w="1291579">
                  <a:extLst>
                    <a:ext uri="{9D8B030D-6E8A-4147-A177-3AD203B41FA5}">
                      <a16:colId xmlns:a16="http://schemas.microsoft.com/office/drawing/2014/main" val="2181581387"/>
                    </a:ext>
                  </a:extLst>
                </a:gridCol>
                <a:gridCol w="808451">
                  <a:extLst>
                    <a:ext uri="{9D8B030D-6E8A-4147-A177-3AD203B41FA5}">
                      <a16:colId xmlns:a16="http://schemas.microsoft.com/office/drawing/2014/main" val="613505711"/>
                    </a:ext>
                  </a:extLst>
                </a:gridCol>
                <a:gridCol w="1041518">
                  <a:extLst>
                    <a:ext uri="{9D8B030D-6E8A-4147-A177-3AD203B41FA5}">
                      <a16:colId xmlns:a16="http://schemas.microsoft.com/office/drawing/2014/main" val="892072245"/>
                    </a:ext>
                  </a:extLst>
                </a:gridCol>
                <a:gridCol w="1041518">
                  <a:extLst>
                    <a:ext uri="{9D8B030D-6E8A-4147-A177-3AD203B41FA5}">
                      <a16:colId xmlns:a16="http://schemas.microsoft.com/office/drawing/2014/main" val="91321507"/>
                    </a:ext>
                  </a:extLst>
                </a:gridCol>
                <a:gridCol w="1291579">
                  <a:extLst>
                    <a:ext uri="{9D8B030D-6E8A-4147-A177-3AD203B41FA5}">
                      <a16:colId xmlns:a16="http://schemas.microsoft.com/office/drawing/2014/main" val="761067152"/>
                    </a:ext>
                  </a:extLst>
                </a:gridCol>
                <a:gridCol w="1041518">
                  <a:extLst>
                    <a:ext uri="{9D8B030D-6E8A-4147-A177-3AD203B41FA5}">
                      <a16:colId xmlns:a16="http://schemas.microsoft.com/office/drawing/2014/main" val="563060989"/>
                    </a:ext>
                  </a:extLst>
                </a:gridCol>
                <a:gridCol w="1099784">
                  <a:extLst>
                    <a:ext uri="{9D8B030D-6E8A-4147-A177-3AD203B41FA5}">
                      <a16:colId xmlns:a16="http://schemas.microsoft.com/office/drawing/2014/main" val="1106410153"/>
                    </a:ext>
                  </a:extLst>
                </a:gridCol>
                <a:gridCol w="1281868">
                  <a:extLst>
                    <a:ext uri="{9D8B030D-6E8A-4147-A177-3AD203B41FA5}">
                      <a16:colId xmlns:a16="http://schemas.microsoft.com/office/drawing/2014/main" val="2333215376"/>
                    </a:ext>
                  </a:extLst>
                </a:gridCol>
              </a:tblGrid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Country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Population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Confirmed Cases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Recovered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Recovery Percentage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Deaths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Mortality Estimate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Contact Percentage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586698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China ***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1,439,323,776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81,116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3,231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3.9832%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9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0.005636%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F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926766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Italy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60,461,826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35,713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4,025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11.27%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2,978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8.3387%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0.059067%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582317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Iran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83,992,949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16,169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988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6.1105%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2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0.019250%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429997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Spain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46,754,778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13,716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598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4.3599%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0.029336%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017863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South Korea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51,269,185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8,413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1,540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18.31%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0.9985%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0.016409%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718619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France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65,273,511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9,134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264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2.8903%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D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0.013993%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490087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Germany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83,783,942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7,156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0.1817%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0.008541%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511143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USA **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331,002,651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7,038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1.3782%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0.002126%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317883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Switzerland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8,654,622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2,650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0.5283%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0.030619%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A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200021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United Kingdom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67,886,011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1,954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2.8147%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E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0.002878%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075847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Netherlands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17,134,872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1,705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2.5220%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0.009950%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470364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Norway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5,421,241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1,308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0.2294%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0.024127%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D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214779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Austria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9,006,398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1,332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0.2252%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0.014789%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21782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Belgium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11,589,623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1,486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0.9421%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0.012822%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715697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Sweden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10,099,265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1,167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0.2571%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0.011555%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458576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Denmark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5,792,202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0.4094%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0.016868%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316706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Japan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126,476,461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826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3.3898%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3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0.000653%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451128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Malaysia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32,365,999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553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0.001709%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473099"/>
                  </a:ext>
                </a:extLst>
              </a:tr>
              <a:tr h="1861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Totals/Averages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2,456,289,312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192,413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Available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8,420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4.3760%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0.007833%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961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01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Century Gothic" panose="020B0502020202020204" pitchFamily="34" charset="0"/>
              </a:rPr>
              <a:t>EMS Unit Utilization – Last 30 Days</a:t>
            </a:r>
          </a:p>
          <a:p>
            <a:pPr algn="l"/>
            <a:r>
              <a:rPr lang="en-US" sz="2000" b="1" dirty="0" smtClean="0">
                <a:latin typeface="Century Gothic" panose="020B0502020202020204" pitchFamily="34" charset="0"/>
              </a:rPr>
              <a:t>(Includes Known Mutual Aid)</a:t>
            </a:r>
            <a:endParaRPr lang="en-US" sz="105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04312033"/>
              </p:ext>
            </p:extLst>
          </p:nvPr>
        </p:nvGraphicFramePr>
        <p:xfrm>
          <a:off x="211014" y="1906954"/>
          <a:ext cx="852853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18-Mar</a:t>
            </a:r>
          </a:p>
        </p:txBody>
      </p:sp>
    </p:spTree>
    <p:extLst>
      <p:ext uri="{BB962C8B-B14F-4D97-AF65-F5344CB8AC3E}">
        <p14:creationId xmlns:p14="http://schemas.microsoft.com/office/powerpoint/2010/main" val="249774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7432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Century Gothic" panose="020B0502020202020204" pitchFamily="34" charset="0"/>
              </a:rPr>
              <a:t>COVID-19</a:t>
            </a: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Running Statistics</a:t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Thru</a:t>
            </a:r>
            <a:r>
              <a:rPr lang="en-US" dirty="0">
                <a:latin typeface="Century Gothic" panose="020B0502020202020204" pitchFamily="34" charset="0"/>
              </a:rPr>
              <a:t/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18-Mar-2020</a:t>
            </a:r>
            <a:br>
              <a:rPr lang="en-US" dirty="0" smtClean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67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Ohio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87505750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471" y="6122466"/>
            <a:ext cx="3797068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Ohio Department of Health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21" y="192331"/>
            <a:ext cx="2227979" cy="1371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31629974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88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54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USA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88197162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471" y="6122466"/>
            <a:ext cx="477242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Mon-Fri – Centers for Disease Control</a:t>
            </a:r>
          </a:p>
          <a:p>
            <a:r>
              <a:rPr lang="en-US" sz="1600" b="1" u="sng" dirty="0">
                <a:latin typeface="Century Gothic" panose="020B0502020202020204" pitchFamily="34" charset="0"/>
              </a:rPr>
              <a:t>	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	Weekends – CNN Estimates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749395207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7400" cy="1371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7,038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27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China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116125622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17-Mar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040558488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81,116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pic>
        <p:nvPicPr>
          <p:cNvPr id="11" name="Picture 10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3148"/>
            <a:ext cx="2057400" cy="13710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97924" y="5893916"/>
            <a:ext cx="3207984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85960" y="88125"/>
            <a:ext cx="13979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DID NOT UPDATE</a:t>
            </a:r>
            <a:endParaRPr lang="en-US" sz="12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95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Italy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964052546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924570393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35,713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23" y="5893916"/>
            <a:ext cx="3462961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Italy’s Ministry of Health</a:t>
            </a:r>
          </a:p>
        </p:txBody>
      </p:sp>
      <p:pic>
        <p:nvPicPr>
          <p:cNvPr id="13" name="Picture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7400" cy="1371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501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Iran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81633789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425908440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16,169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24" y="5893916"/>
            <a:ext cx="3207984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</a:t>
            </a:r>
          </a:p>
        </p:txBody>
      </p:sp>
      <p:pic>
        <p:nvPicPr>
          <p:cNvPr id="11" name="Picture 10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80928"/>
            <a:ext cx="2057400" cy="11755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7077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Spain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68236640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511941868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13,716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23" y="5893916"/>
            <a:ext cx="3542091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Spain’s Ministry of Health</a:t>
            </a:r>
          </a:p>
        </p:txBody>
      </p:sp>
      <p:pic>
        <p:nvPicPr>
          <p:cNvPr id="13" name="Picture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904" y="183148"/>
            <a:ext cx="2055592" cy="1371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22555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South Korea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068549534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18-Mar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110206475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8,413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23" y="5893916"/>
            <a:ext cx="415755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South Korea’s Ministry of Health and </a:t>
            </a:r>
            <a:r>
              <a:rPr lang="en-US" sz="1600" b="1" u="sng" dirty="0" err="1" smtClean="0">
                <a:latin typeface="Century Gothic" panose="020B0502020202020204" pitchFamily="34" charset="0"/>
              </a:rPr>
              <a:t>Wellfare</a:t>
            </a:r>
            <a:endParaRPr lang="en-US" sz="1600" b="1" u="sng" dirty="0" smtClean="0">
              <a:latin typeface="Century Gothic" panose="020B0502020202020204" pitchFamily="34" charset="0"/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3148"/>
            <a:ext cx="2057400" cy="1371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683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3582</TotalTime>
  <Words>576</Words>
  <Application>Microsoft Office PowerPoint</Application>
  <PresentationFormat>On-screen Show (4:3)</PresentationFormat>
  <Paragraphs>255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Gothic</vt:lpstr>
      <vt:lpstr>Office Theme</vt:lpstr>
      <vt:lpstr>PowerPoint Presentation</vt:lpstr>
      <vt:lpstr>COVID-19  Running Statistics Thru 18-Mar-2020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Penny|Ohlmann|Neiman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Kittles</dc:creator>
  <cp:lastModifiedBy>Lotz, Robert</cp:lastModifiedBy>
  <cp:revision>137</cp:revision>
  <cp:lastPrinted>2020-03-13T11:28:59Z</cp:lastPrinted>
  <dcterms:created xsi:type="dcterms:W3CDTF">2016-07-25T16:07:48Z</dcterms:created>
  <dcterms:modified xsi:type="dcterms:W3CDTF">2020-03-18T21:59:21Z</dcterms:modified>
</cp:coreProperties>
</file>