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73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42E8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32E8F-DD5A-4B1E-B8FB-9B2B6350FDC6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4ECD28-1EDA-409C-A408-8671BB638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918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D0A8AD-A5F6-470E-9967-21A7E7582EF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8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86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095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894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4673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92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755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9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54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3507" y="1683271"/>
            <a:ext cx="11264984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4001219" y="3902455"/>
            <a:ext cx="418956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9776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1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01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45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65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38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018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839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6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C476B-19AF-4BA1-9E58-3D53CFFDDBEF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5F323-46E8-4FF4-8788-FE683B2EA0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629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7.png"/><Relationship Id="rId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3.m4a"/><Relationship Id="rId1" Type="http://schemas.microsoft.com/office/2007/relationships/media" Target="../media/media33.m4a"/><Relationship Id="rId4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4.m4a"/><Relationship Id="rId1" Type="http://schemas.microsoft.com/office/2007/relationships/media" Target="../media/media34.m4a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4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6.m4a"/><Relationship Id="rId1" Type="http://schemas.microsoft.com/office/2007/relationships/media" Target="../media/media36.m4a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38.m4a"/><Relationship Id="rId1" Type="http://schemas.microsoft.com/office/2007/relationships/media" Target="../media/media38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40.m4a"/><Relationship Id="rId1" Type="http://schemas.microsoft.com/office/2007/relationships/media" Target="../media/media40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7.png"/><Relationship Id="rId4" Type="http://schemas.openxmlformats.org/officeDocument/2006/relationships/image" Target="../media/image1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4a"/><Relationship Id="rId1" Type="http://schemas.microsoft.com/office/2007/relationships/media" Target="../media/media43.m4a"/><Relationship Id="rId4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4a"/><Relationship Id="rId1" Type="http://schemas.microsoft.com/office/2007/relationships/media" Target="../media/media44.m4a"/><Relationship Id="rId4" Type="http://schemas.openxmlformats.org/officeDocument/2006/relationships/image" Target="../media/image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4a"/><Relationship Id="rId1" Type="http://schemas.microsoft.com/office/2007/relationships/media" Target="../media/media45.m4a"/><Relationship Id="rId4" Type="http://schemas.openxmlformats.org/officeDocument/2006/relationships/image" Target="../media/image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4a"/><Relationship Id="rId1" Type="http://schemas.microsoft.com/office/2007/relationships/media" Target="../media/media46.m4a"/><Relationship Id="rId4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4a"/><Relationship Id="rId1" Type="http://schemas.microsoft.com/office/2007/relationships/media" Target="../media/media47.m4a"/><Relationship Id="rId4" Type="http://schemas.openxmlformats.org/officeDocument/2006/relationships/image" Target="../media/image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8.m4a"/><Relationship Id="rId1" Type="http://schemas.microsoft.com/office/2007/relationships/media" Target="../media/media48.m4a"/><Relationship Id="rId4" Type="http://schemas.openxmlformats.org/officeDocument/2006/relationships/image" Target="../media/image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4a"/><Relationship Id="rId1" Type="http://schemas.microsoft.com/office/2007/relationships/media" Target="../media/media49.m4a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0.m4a"/><Relationship Id="rId1" Type="http://schemas.microsoft.com/office/2007/relationships/media" Target="../media/media50.m4a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1.m4a"/><Relationship Id="rId1" Type="http://schemas.microsoft.com/office/2007/relationships/media" Target="../media/media51.m4a"/><Relationship Id="rId5" Type="http://schemas.openxmlformats.org/officeDocument/2006/relationships/image" Target="../media/image7.png"/><Relationship Id="rId4" Type="http://schemas.openxmlformats.org/officeDocument/2006/relationships/image" Target="../media/image1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2.m4a"/><Relationship Id="rId1" Type="http://schemas.microsoft.com/office/2007/relationships/media" Target="../media/media52.m4a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3.m4a"/><Relationship Id="rId1" Type="http://schemas.microsoft.com/office/2007/relationships/media" Target="../media/media53.m4a"/><Relationship Id="rId4" Type="http://schemas.openxmlformats.org/officeDocument/2006/relationships/image" Target="../media/image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4.m4a"/><Relationship Id="rId1" Type="http://schemas.microsoft.com/office/2007/relationships/media" Target="../media/media54.m4a"/><Relationship Id="rId4" Type="http://schemas.openxmlformats.org/officeDocument/2006/relationships/image" Target="../media/image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5.m4a"/><Relationship Id="rId1" Type="http://schemas.microsoft.com/office/2007/relationships/media" Target="../media/media55.m4a"/><Relationship Id="rId4" Type="http://schemas.openxmlformats.org/officeDocument/2006/relationships/image" Target="../media/image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6.m4a"/><Relationship Id="rId1" Type="http://schemas.microsoft.com/office/2007/relationships/media" Target="../media/media56.m4a"/><Relationship Id="rId4" Type="http://schemas.openxmlformats.org/officeDocument/2006/relationships/image" Target="../media/image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7.m4a"/><Relationship Id="rId1" Type="http://schemas.microsoft.com/office/2007/relationships/media" Target="../media/media57.m4a"/><Relationship Id="rId6" Type="http://schemas.openxmlformats.org/officeDocument/2006/relationships/image" Target="../media/image6.png"/><Relationship Id="rId5" Type="http://schemas.openxmlformats.org/officeDocument/2006/relationships/hyperlink" Target="https://www.fda.gov/emergency-preparedness-and-response/mcm-legal-regulatory-and-policy-framework/emergency-use-authorization" TargetMode="External"/><Relationship Id="rId4" Type="http://schemas.openxmlformats.org/officeDocument/2006/relationships/hyperlink" Target="https://www.fda.gov/safety/reporting-serious-problems-fda/what-serious-adverse-event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8.m4a"/><Relationship Id="rId1" Type="http://schemas.microsoft.com/office/2007/relationships/media" Target="../media/media58.m4a"/><Relationship Id="rId4" Type="http://schemas.openxmlformats.org/officeDocument/2006/relationships/image" Target="../media/image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9.m4a"/><Relationship Id="rId1" Type="http://schemas.microsoft.com/office/2007/relationships/media" Target="../media/media59.m4a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0.m4a"/><Relationship Id="rId1" Type="http://schemas.microsoft.com/office/2007/relationships/media" Target="../media/media60.m4a"/><Relationship Id="rId5" Type="http://schemas.openxmlformats.org/officeDocument/2006/relationships/image" Target="../media/image6.png"/><Relationship Id="rId4" Type="http://schemas.openxmlformats.org/officeDocument/2006/relationships/hyperlink" Target="https://www.immunize.org/catg.d/p7010.pdf" TargetMode="Externa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1.m4a"/><Relationship Id="rId1" Type="http://schemas.microsoft.com/office/2007/relationships/media" Target="../media/media61.m4a"/><Relationship Id="rId5" Type="http://schemas.openxmlformats.org/officeDocument/2006/relationships/image" Target="../media/image6.png"/><Relationship Id="rId4" Type="http://schemas.openxmlformats.org/officeDocument/2006/relationships/hyperlink" Target="https://www.cdc.gov/vaccines/pubs/pinkbook/flu.html" TargetMode="Externa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2.m4a"/><Relationship Id="rId1" Type="http://schemas.microsoft.com/office/2007/relationships/media" Target="../media/media62.m4a"/><Relationship Id="rId4" Type="http://schemas.openxmlformats.org/officeDocument/2006/relationships/image" Target="../media/image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3.m4a"/><Relationship Id="rId1" Type="http://schemas.microsoft.com/office/2007/relationships/media" Target="../media/media63.m4a"/><Relationship Id="rId4" Type="http://schemas.openxmlformats.org/officeDocument/2006/relationships/image" Target="../media/image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4.m4a"/><Relationship Id="rId1" Type="http://schemas.microsoft.com/office/2007/relationships/media" Target="../media/media64.m4a"/><Relationship Id="rId4" Type="http://schemas.openxmlformats.org/officeDocument/2006/relationships/image" Target="../media/image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5.m4a"/><Relationship Id="rId1" Type="http://schemas.microsoft.com/office/2007/relationships/media" Target="../media/media65.m4a"/><Relationship Id="rId4" Type="http://schemas.openxmlformats.org/officeDocument/2006/relationships/image" Target="../media/image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6.m4a"/><Relationship Id="rId1" Type="http://schemas.microsoft.com/office/2007/relationships/media" Target="../media/media66.m4a"/><Relationship Id="rId4" Type="http://schemas.openxmlformats.org/officeDocument/2006/relationships/image" Target="../media/image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7.m4a"/><Relationship Id="rId1" Type="http://schemas.microsoft.com/office/2007/relationships/media" Target="../media/media67.m4a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8.m4a"/><Relationship Id="rId1" Type="http://schemas.microsoft.com/office/2007/relationships/media" Target="../media/media68.m4a"/><Relationship Id="rId4" Type="http://schemas.openxmlformats.org/officeDocument/2006/relationships/image" Target="../media/image6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9.m4a"/><Relationship Id="rId1" Type="http://schemas.microsoft.com/office/2007/relationships/media" Target="../media/media69.m4a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6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0.m4a"/><Relationship Id="rId1" Type="http://schemas.microsoft.com/office/2007/relationships/media" Target="../media/media70.m4a"/><Relationship Id="rId6" Type="http://schemas.openxmlformats.org/officeDocument/2006/relationships/image" Target="../media/image6.png"/><Relationship Id="rId5" Type="http://schemas.openxmlformats.org/officeDocument/2006/relationships/hyperlink" Target="https://www.youtube.com/watch?v=PqSuCPnPeYE" TargetMode="External"/><Relationship Id="rId4" Type="http://schemas.openxmlformats.org/officeDocument/2006/relationships/hyperlink" Target="https://www.msn.com/en-us/video/peopleandplaces/what-s-inside-an-operation-warp-speed-vaccine-distribution-box/vi-BB1bdqqt?ocid=spartan-ntp-feeds" TargetMode="Externa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jpeg"/><Relationship Id="rId2" Type="http://schemas.openxmlformats.org/officeDocument/2006/relationships/audio" Target="../media/media71.m4a"/><Relationship Id="rId1" Type="http://schemas.microsoft.com/office/2007/relationships/media" Target="../media/media71.m4a"/><Relationship Id="rId6" Type="http://schemas.openxmlformats.org/officeDocument/2006/relationships/image" Target="../media/image21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372121" y="829168"/>
            <a:ext cx="11447756" cy="2475037"/>
          </a:xfrm>
          <a:prstGeom prst="rect">
            <a:avLst/>
          </a:prstGeom>
          <a:effectLst/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V</a:t>
            </a:r>
            <a:r>
              <a:rPr spc="-35" dirty="0" smtClean="0"/>
              <a:t>accinations </a:t>
            </a:r>
            <a:r>
              <a:rPr spc="-5" dirty="0" smtClean="0"/>
              <a:t>by </a:t>
            </a:r>
            <a:r>
              <a:rPr spc="-5" dirty="0"/>
              <a:t>EMS</a:t>
            </a:r>
            <a:r>
              <a:rPr spc="-70" dirty="0"/>
              <a:t> </a:t>
            </a:r>
            <a:r>
              <a:rPr spc="-5" dirty="0"/>
              <a:t>Providers</a:t>
            </a:r>
            <a:r>
              <a:rPr lang="en-US" spc="-5" dirty="0"/>
              <a:t/>
            </a:r>
            <a:br>
              <a:rPr lang="en-US" spc="-5" dirty="0"/>
            </a:br>
            <a:r>
              <a:rPr lang="en-US" spc="-5" dirty="0" smtClean="0"/>
              <a:t> </a:t>
            </a:r>
            <a:r>
              <a:rPr lang="en-US" sz="4000" spc="-5" dirty="0" smtClean="0"/>
              <a:t>Primarily </a:t>
            </a:r>
            <a:r>
              <a:rPr lang="en-US" sz="4000" spc="-5" dirty="0"/>
              <a:t>for AEMTs and Paramedics in the </a:t>
            </a:r>
            <a:r>
              <a:rPr lang="en-US" sz="4000" spc="-5" dirty="0" smtClean="0"/>
              <a:t>   </a:t>
            </a:r>
            <a:br>
              <a:rPr lang="en-US" sz="4000" spc="-5" dirty="0" smtClean="0"/>
            </a:br>
            <a:r>
              <a:rPr lang="en-US" sz="4000" spc="-5" dirty="0"/>
              <a:t> </a:t>
            </a:r>
            <a:r>
              <a:rPr lang="en-US" sz="4000" spc="-5" dirty="0" smtClean="0"/>
              <a:t>GMVEMSC </a:t>
            </a:r>
            <a:r>
              <a:rPr lang="en-US" sz="4000" spc="-5" dirty="0"/>
              <a:t>region</a:t>
            </a:r>
            <a:endParaRPr spc="-5" dirty="0"/>
          </a:p>
        </p:txBody>
      </p:sp>
      <p:sp>
        <p:nvSpPr>
          <p:cNvPr id="8" name="object 8"/>
          <p:cNvSpPr/>
          <p:nvPr/>
        </p:nvSpPr>
        <p:spPr>
          <a:xfrm>
            <a:off x="10600677" y="4874929"/>
            <a:ext cx="1219200" cy="13283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21" y="4290253"/>
            <a:ext cx="1913004" cy="1913004"/>
          </a:xfrm>
          <a:prstGeom prst="rect">
            <a:avLst/>
          </a:prstGeom>
        </p:spPr>
      </p:pic>
      <p:pic>
        <p:nvPicPr>
          <p:cNvPr id="13" name="Audio 2">
            <a:hlinkClick r:id="" action="ppaction://media"/>
            <a:extLst>
              <a:ext uri="{FF2B5EF4-FFF2-40B4-BE49-F238E27FC236}">
                <a16:creationId xmlns:a16="http://schemas.microsoft.com/office/drawing/2014/main" id="{16A6A93A-A64B-4ECA-9771-66B9FC1840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10277" y="60799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2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6083" y="946485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8495" y="2065423"/>
            <a:ext cx="7423150" cy="360162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Classic symptoms include rapid onset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Myalgia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Sore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throat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Nonproductive</a:t>
            </a:r>
            <a:r>
              <a:rPr sz="2800" b="1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Headache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E6E7B63-C603-4854-96AC-11A0BA762C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23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4000"/>
    </mc:Choice>
    <mc:Fallback>
      <p:transition advTm="3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8166" y="917411"/>
            <a:ext cx="3555476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1" name="object 21"/>
          <p:cNvSpPr txBox="1"/>
          <p:nvPr/>
        </p:nvSpPr>
        <p:spPr>
          <a:xfrm>
            <a:off x="188494" y="1949811"/>
            <a:ext cx="7423150" cy="47557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Classic symptoms include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 dirty="0"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Fever or chills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Shortness of breath or difficulty breathing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Fatigue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Muscle or body aches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Headache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New loss of taste or smell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Sore throat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Congestion or runny nose</a:t>
            </a: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Nausea or vomiting</a:t>
            </a:r>
            <a:endParaRPr lang="en-US" sz="28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13384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Diarrhea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418E995-C1CF-40B7-B2F2-191CA1556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029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5000"/>
    </mc:Choice>
    <mc:Fallback>
      <p:transition advTm="4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6" y="948964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16306" y="1904721"/>
            <a:ext cx="10399294" cy="4460837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Respiratory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transmission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Incubation period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(range of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1-4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days)</a:t>
            </a:r>
            <a:endParaRPr sz="3200" dirty="0">
              <a:latin typeface="Arial"/>
              <a:cs typeface="Arial"/>
            </a:endParaRPr>
          </a:p>
          <a:p>
            <a:pPr marL="469900" marR="25146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Infected persons can transmit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before onset of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  <a:p>
            <a:pPr marL="469900" marR="41211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Adults can be contagious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5</a:t>
            </a:r>
            <a:r>
              <a:rPr sz="3200" b="1" spc="-1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 after onset of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  <a:p>
            <a:pPr marL="469900" marR="83883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can be contagious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10 days after onset of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ED92DE9-D584-475D-AFD8-2031D87621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21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4000"/>
    </mc:Choice>
    <mc:Fallback>
      <p:transition advTm="2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284" y="911869"/>
            <a:ext cx="3505200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6" name="object 26"/>
          <p:cNvSpPr txBox="1"/>
          <p:nvPr/>
        </p:nvSpPr>
        <p:spPr>
          <a:xfrm>
            <a:off x="108284" y="1909012"/>
            <a:ext cx="8991600" cy="277832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Respiratory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transmission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Incubation period of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up to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14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days</a:t>
            </a:r>
            <a:r>
              <a:rPr lang="en-US" sz="3200" b="1" spc="-10" dirty="0">
                <a:solidFill>
                  <a:srgbClr val="FFFFFF"/>
                </a:solidFill>
                <a:latin typeface="Arial"/>
                <a:cs typeface="Arial"/>
              </a:rPr>
              <a:t> with highest rates of transmission in first 5 days</a:t>
            </a:r>
            <a:endParaRPr sz="3200" dirty="0">
              <a:latin typeface="Arial"/>
              <a:cs typeface="Arial"/>
            </a:endParaRPr>
          </a:p>
          <a:p>
            <a:pPr marL="469900" marR="25146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Infected persons can transmit virus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up to 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days before onset of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symptoms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2323102-6B40-4228-B76C-3CB002ACBC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276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7000"/>
    </mc:Choice>
    <mc:Fallback>
      <p:transition advTm="3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bject 31"/>
          <p:cNvSpPr txBox="1">
            <a:spLocks noGrp="1"/>
          </p:cNvSpPr>
          <p:nvPr>
            <p:ph idx="1"/>
          </p:nvPr>
        </p:nvSpPr>
        <p:spPr>
          <a:xfrm>
            <a:off x="68179" y="2037348"/>
            <a:ext cx="9372600" cy="39431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41375" marR="2530475" indent="-334010">
              <a:lnSpc>
                <a:spcPct val="120000"/>
              </a:lnSpc>
              <a:spcBef>
                <a:spcPts val="100"/>
              </a:spcBef>
            </a:pPr>
            <a:r>
              <a:rPr b="1" spc="-10" dirty="0"/>
              <a:t>1918: </a:t>
            </a:r>
            <a:r>
              <a:rPr b="1" spc="-5" dirty="0"/>
              <a:t>Spanish Flu </a:t>
            </a:r>
            <a:r>
              <a:rPr b="1" dirty="0"/>
              <a:t>–</a:t>
            </a:r>
            <a:r>
              <a:rPr b="1" spc="-195" dirty="0"/>
              <a:t> </a:t>
            </a:r>
            <a:r>
              <a:rPr b="1" spc="-5" dirty="0"/>
              <a:t>A/H1N1  Greater than</a:t>
            </a:r>
            <a:r>
              <a:rPr b="1" spc="-50" dirty="0"/>
              <a:t> </a:t>
            </a:r>
            <a:r>
              <a:rPr b="1" spc="-10" dirty="0"/>
              <a:t>500,000</a:t>
            </a:r>
          </a:p>
          <a:p>
            <a:pPr marL="939165" marR="2792730" indent="-431800">
              <a:lnSpc>
                <a:spcPct val="120000"/>
              </a:lnSpc>
            </a:pPr>
            <a:r>
              <a:rPr b="1" spc="-10" dirty="0"/>
              <a:t>1957: </a:t>
            </a:r>
            <a:r>
              <a:rPr b="1" spc="-5" dirty="0"/>
              <a:t>Asian Flu </a:t>
            </a:r>
            <a:r>
              <a:rPr b="1" dirty="0"/>
              <a:t>–</a:t>
            </a:r>
            <a:r>
              <a:rPr b="1" spc="-305" dirty="0"/>
              <a:t> </a:t>
            </a:r>
            <a:r>
              <a:rPr b="1" spc="-5" dirty="0"/>
              <a:t>A/H12N2  Approximately</a:t>
            </a:r>
            <a:r>
              <a:rPr b="1" spc="-45" dirty="0"/>
              <a:t> </a:t>
            </a:r>
            <a:r>
              <a:rPr b="1" spc="-10" dirty="0"/>
              <a:t>69,800</a:t>
            </a:r>
          </a:p>
          <a:p>
            <a:pPr marL="939165" marR="2313940" indent="-431800">
              <a:lnSpc>
                <a:spcPct val="120000"/>
              </a:lnSpc>
            </a:pPr>
            <a:r>
              <a:rPr b="1" spc="-10" dirty="0"/>
              <a:t>1968: </a:t>
            </a:r>
            <a:r>
              <a:rPr b="1" dirty="0"/>
              <a:t>Hong Kong </a:t>
            </a:r>
            <a:r>
              <a:rPr b="1" spc="-5" dirty="0"/>
              <a:t>Flu </a:t>
            </a:r>
            <a:r>
              <a:rPr b="1" dirty="0"/>
              <a:t>–</a:t>
            </a:r>
            <a:r>
              <a:rPr b="1" spc="-135" dirty="0"/>
              <a:t> </a:t>
            </a:r>
            <a:r>
              <a:rPr b="1" spc="-5" dirty="0"/>
              <a:t>H3N2  Approximately</a:t>
            </a:r>
            <a:r>
              <a:rPr b="1" spc="-45" dirty="0"/>
              <a:t> </a:t>
            </a:r>
            <a:r>
              <a:rPr b="1" spc="-10" dirty="0"/>
              <a:t>33,800</a:t>
            </a:r>
          </a:p>
          <a:p>
            <a:pPr marL="954405" marR="5080" indent="-447040">
              <a:lnSpc>
                <a:spcPct val="120000"/>
              </a:lnSpc>
            </a:pPr>
            <a:r>
              <a:rPr b="1" spc="-10" dirty="0"/>
              <a:t>2009: </a:t>
            </a:r>
            <a:r>
              <a:rPr b="1" spc="-5" dirty="0"/>
              <a:t>Swine Flu </a:t>
            </a:r>
            <a:r>
              <a:rPr b="1" dirty="0"/>
              <a:t>– </a:t>
            </a:r>
            <a:r>
              <a:rPr b="1" spc="-5" dirty="0"/>
              <a:t>Novel strain of</a:t>
            </a:r>
            <a:r>
              <a:rPr b="1" spc="-180" dirty="0"/>
              <a:t> </a:t>
            </a:r>
            <a:r>
              <a:rPr b="1" spc="-5" dirty="0"/>
              <a:t>A/H1N1  </a:t>
            </a:r>
            <a:r>
              <a:rPr b="1" dirty="0"/>
              <a:t>CDC </a:t>
            </a:r>
            <a:r>
              <a:rPr b="1" spc="-5" dirty="0"/>
              <a:t>data:</a:t>
            </a:r>
            <a:r>
              <a:rPr b="1" spc="-45" dirty="0"/>
              <a:t> </a:t>
            </a:r>
            <a:r>
              <a:rPr b="1" spc="-10" dirty="0"/>
              <a:t>12,469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8179" y="637675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Historic Influenza</a:t>
            </a:r>
            <a:r>
              <a:rPr lang="en-US" sz="4000" b="1" spc="-100" dirty="0"/>
              <a:t> </a:t>
            </a:r>
            <a:r>
              <a:rPr lang="en-US" sz="4000" b="1" dirty="0"/>
              <a:t>Pandemics  and Deaths in </a:t>
            </a:r>
            <a:r>
              <a:rPr lang="en-US" sz="4000" b="1" spc="-5" dirty="0"/>
              <a:t>the</a:t>
            </a:r>
            <a:r>
              <a:rPr lang="en-US" sz="4000" b="1" spc="-40" dirty="0"/>
              <a:t> </a:t>
            </a:r>
            <a:r>
              <a:rPr lang="en-US" sz="4000" b="1" dirty="0"/>
              <a:t>USA</a:t>
            </a:r>
            <a:endParaRPr lang="en-US" sz="40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1E1D851-36F7-4197-A5DC-54A328EAA4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301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7000"/>
    </mc:Choice>
    <mc:Fallback>
      <p:transition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52400" y="609601"/>
            <a:ext cx="8839200" cy="136704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356360" marR="5080" indent="450850" algn="ctr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Recent Impact </a:t>
            </a:r>
            <a:r>
              <a:rPr sz="4400" b="1" spc="-5" dirty="0"/>
              <a:t>of  </a:t>
            </a:r>
            <a:r>
              <a:rPr sz="4400" b="1" dirty="0"/>
              <a:t>Influenza in </a:t>
            </a:r>
            <a:r>
              <a:rPr sz="4400" b="1" spc="-5" dirty="0"/>
              <a:t>the</a:t>
            </a:r>
            <a:r>
              <a:rPr sz="4400" b="1" spc="-80" dirty="0"/>
              <a:t> </a:t>
            </a:r>
            <a:r>
              <a:rPr sz="4400" b="1" dirty="0"/>
              <a:t>USA</a:t>
            </a: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/>
          </p:nvPr>
        </p:nvGraphicFramePr>
        <p:xfrm>
          <a:off x="1676400" y="2514600"/>
          <a:ext cx="8382634" cy="38433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9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2154">
                <a:tc>
                  <a:txBody>
                    <a:bodyPr/>
                    <a:lstStyle/>
                    <a:p>
                      <a:pPr marL="64960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CDC</a:t>
                      </a:r>
                      <a:r>
                        <a:rPr sz="2000" b="1" spc="-25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00"/>
                          </a:solidFill>
                          <a:latin typeface="Arial"/>
                          <a:cs typeface="Arial"/>
                        </a:rPr>
                        <a:t>Data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2018-2019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October 1,</a:t>
                      </a:r>
                      <a:r>
                        <a:rPr sz="2000" b="1" spc="-7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2019</a:t>
                      </a:r>
                      <a:endParaRPr sz="2000">
                        <a:latin typeface="Arial"/>
                        <a:cs typeface="Arial"/>
                      </a:endParaRPr>
                    </a:p>
                    <a:p>
                      <a:pPr marL="139065" marR="130810" algn="ctr">
                        <a:lnSpc>
                          <a:spcPct val="10700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through April 4,</a:t>
                      </a:r>
                      <a:r>
                        <a:rPr sz="2000" b="1" spc="-204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2020 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(estimate)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8580">
                        <a:lnSpc>
                          <a:spcPts val="233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Illnesses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Greater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35.5</a:t>
                      </a:r>
                      <a:r>
                        <a:rPr sz="1800" b="1" spc="2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tc>
                  <a:txBody>
                    <a:bodyPr/>
                    <a:lstStyle/>
                    <a:p>
                      <a:pPr marL="38100" algn="ctr">
                        <a:lnSpc>
                          <a:spcPts val="2090"/>
                        </a:lnSpc>
                      </a:pP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39 million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56</a:t>
                      </a:r>
                      <a:r>
                        <a:rPr sz="1800" b="1" spc="-3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Medical</a:t>
                      </a:r>
                      <a:r>
                        <a:rPr sz="2000" b="1" spc="-4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visits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09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Greater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than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16.5</a:t>
                      </a:r>
                      <a:r>
                        <a:rPr sz="1800" b="1" spc="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2090"/>
                        </a:lnSpc>
                      </a:pP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18 million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26</a:t>
                      </a:r>
                      <a:r>
                        <a:rPr sz="1800" b="1" spc="-3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million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Hospitalizations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35560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490,600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tc>
                  <a:txBody>
                    <a:bodyPr/>
                    <a:lstStyle/>
                    <a:p>
                      <a:pPr marL="62865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410,00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</a:t>
                      </a:r>
                      <a:r>
                        <a:rPr sz="1800" b="1" spc="-5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740,000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DD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295">
                <a:tc>
                  <a:txBody>
                    <a:bodyPr/>
                    <a:lstStyle/>
                    <a:p>
                      <a:pPr marL="67945">
                        <a:lnSpc>
                          <a:spcPts val="2330"/>
                        </a:lnSpc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Deaths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61594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34,200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tc>
                  <a:txBody>
                    <a:bodyPr/>
                    <a:lstStyle/>
                    <a:p>
                      <a:pPr marL="61594" algn="ctr">
                        <a:lnSpc>
                          <a:spcPts val="2090"/>
                        </a:lnSpc>
                      </a:pP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24,000 </a:t>
                      </a:r>
                      <a:r>
                        <a:rPr sz="1800" b="1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to </a:t>
                      </a:r>
                      <a:r>
                        <a:rPr sz="1800" b="1" spc="-10" dirty="0">
                          <a:solidFill>
                            <a:srgbClr val="000080"/>
                          </a:solidFill>
                          <a:latin typeface="Arial"/>
                          <a:cs typeface="Arial"/>
                        </a:rPr>
                        <a:t>62,000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E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8EFF52F5-678E-41F1-9669-9D523A2F4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282989" y="614412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38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0000"/>
    </mc:Choice>
    <mc:Fallback>
      <p:transition advTm="4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0211" y="838201"/>
            <a:ext cx="5062220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Seasonal</a:t>
            </a:r>
            <a:r>
              <a:rPr sz="4400" spc="-70" dirty="0"/>
              <a:t> </a:t>
            </a:r>
            <a:r>
              <a:rPr sz="4400" dirty="0"/>
              <a:t>Influenza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80211" y="1997242"/>
            <a:ext cx="8458200" cy="42100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109855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Onset and duration of 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season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variable</a:t>
            </a:r>
            <a:endParaRPr sz="3200" dirty="0">
              <a:latin typeface="Arial"/>
              <a:cs typeface="Arial"/>
            </a:endParaRPr>
          </a:p>
          <a:p>
            <a:pPr marL="469900" marR="579755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Typically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begins in mid-October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Peaks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between December and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March  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3200" dirty="0">
              <a:latin typeface="Arial"/>
              <a:cs typeface="Arial"/>
            </a:endParaRPr>
          </a:p>
          <a:p>
            <a:pPr marL="870584" lvl="1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Ideally in the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fall</a:t>
            </a:r>
            <a:endParaRPr sz="2800" dirty="0">
              <a:latin typeface="Arial"/>
              <a:cs typeface="Arial"/>
            </a:endParaRPr>
          </a:p>
          <a:p>
            <a:pPr marL="870584" marR="5080" lvl="1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However encouraged throughout the entire  influenza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season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7C4165E-9BB3-412D-9923-07EC39A79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739783" y="989588"/>
            <a:ext cx="12255383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728470" marR="5080" indent="219075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Evolution </a:t>
            </a:r>
            <a:r>
              <a:rPr sz="4400" b="1" spc="-5" dirty="0"/>
              <a:t>of the  </a:t>
            </a:r>
            <a:r>
              <a:rPr sz="4400" b="1" dirty="0"/>
              <a:t>Influenza</a:t>
            </a:r>
            <a:r>
              <a:rPr sz="4400" b="1" spc="-80" dirty="0"/>
              <a:t>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4" name="object 24"/>
          <p:cNvSpPr txBox="1"/>
          <p:nvPr/>
        </p:nvSpPr>
        <p:spPr>
          <a:xfrm>
            <a:off x="192506" y="2017295"/>
            <a:ext cx="7863840" cy="247054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765"/>
              </a:spcBef>
            </a:pPr>
            <a:r>
              <a:rPr lang="en-US" sz="3200" b="1" spc="-45" dirty="0">
                <a:solidFill>
                  <a:srgbClr val="FFFFFF"/>
                </a:solidFill>
                <a:latin typeface="Arial"/>
                <a:cs typeface="Arial"/>
              </a:rPr>
              <a:t>Influenza v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accine</a:t>
            </a:r>
            <a:r>
              <a:rPr lang="en-US" sz="3200" b="1" spc="-3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protect against multiple  strains of influenza in one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dose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Trivalent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– A/H1N1, A/H3N2,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800" dirty="0">
              <a:latin typeface="Arial"/>
              <a:cs typeface="Arial"/>
            </a:endParaRPr>
          </a:p>
          <a:p>
            <a:pPr marL="413384" marR="333375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Quadrivalent – A/H1N1, A/H3N2, two</a:t>
            </a:r>
            <a:r>
              <a:rPr sz="2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types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6114322-CAFA-4E7C-8957-3E214FB920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388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9000"/>
    </mc:Choice>
    <mc:Fallback>
      <p:transition advTm="3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223" y="945750"/>
            <a:ext cx="710120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65" dirty="0"/>
              <a:t>Types </a:t>
            </a:r>
            <a:r>
              <a:rPr sz="4400" b="1" spc="-5" dirty="0"/>
              <a:t>of </a:t>
            </a:r>
            <a:r>
              <a:rPr sz="4400" b="1" dirty="0"/>
              <a:t>Influenza</a:t>
            </a:r>
            <a:r>
              <a:rPr sz="4400" b="1" spc="-5" dirty="0"/>
              <a:t>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2" name="object 22"/>
          <p:cNvSpPr txBox="1"/>
          <p:nvPr/>
        </p:nvSpPr>
        <p:spPr>
          <a:xfrm>
            <a:off x="103223" y="1957137"/>
            <a:ext cx="7296150" cy="371576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Inactivated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Intramuscular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Intradermal</a:t>
            </a:r>
            <a:endParaRPr sz="2800" dirty="0">
              <a:latin typeface="Arial"/>
              <a:cs typeface="Arial"/>
            </a:endParaRPr>
          </a:p>
          <a:p>
            <a:pPr marL="12700">
              <a:spcBef>
                <a:spcPts val="750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Live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attenuated</a:t>
            </a:r>
            <a:endParaRPr sz="3200" dirty="0">
              <a:latin typeface="Arial"/>
              <a:cs typeface="Arial"/>
            </a:endParaRPr>
          </a:p>
          <a:p>
            <a:pPr marL="413384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Intranasal</a:t>
            </a:r>
            <a:endParaRPr sz="2800" dirty="0">
              <a:latin typeface="Arial"/>
              <a:cs typeface="Arial"/>
            </a:endParaRPr>
          </a:p>
          <a:p>
            <a:pPr marL="413384" marR="5080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Approved only for 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healthy,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non-pregnant  patients age 2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years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through 49</a:t>
            </a:r>
            <a:r>
              <a:rPr sz="2800" b="1" spc="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2085BF-733C-4FDA-8E78-7DD82392E3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41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5000"/>
    </mc:Choice>
    <mc:Fallback>
      <p:transition advTm="3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3223" y="929708"/>
            <a:ext cx="710120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65" dirty="0"/>
              <a:t>Types </a:t>
            </a:r>
            <a:r>
              <a:rPr sz="4400" b="1" spc="-5" dirty="0"/>
              <a:t>of </a:t>
            </a:r>
            <a:r>
              <a:rPr lang="en-US" sz="4400" b="1" dirty="0"/>
              <a:t>COVID-19 </a:t>
            </a:r>
            <a:r>
              <a:rPr sz="4400" b="1" spc="-35" dirty="0"/>
              <a:t>Vaccine</a:t>
            </a:r>
            <a:endParaRPr sz="4400" b="1" dirty="0"/>
          </a:p>
        </p:txBody>
      </p:sp>
      <p:sp>
        <p:nvSpPr>
          <p:cNvPr id="22" name="object 22"/>
          <p:cNvSpPr txBox="1"/>
          <p:nvPr/>
        </p:nvSpPr>
        <p:spPr>
          <a:xfrm>
            <a:off x="266785" y="2000237"/>
            <a:ext cx="11155194" cy="3646510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Seven now in Phase 3 trials</a:t>
            </a: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Approval or Emergency Use Authorization expected soon </a:t>
            </a:r>
            <a:endParaRPr lang="en-US" sz="32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at least two</a:t>
            </a: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All COVID vaccines in Phase 3 trials as of November, </a:t>
            </a:r>
            <a:endParaRPr lang="en-US" sz="3200" b="1" spc="-5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2020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are administered IM except </a:t>
            </a:r>
            <a:r>
              <a:rPr lang="en-US" sz="3200" b="1" spc="-5" dirty="0" err="1">
                <a:solidFill>
                  <a:srgbClr val="FFFFFF"/>
                </a:solidFill>
                <a:latin typeface="Arial"/>
                <a:cs typeface="Arial"/>
              </a:rPr>
              <a:t>Inovio</a:t>
            </a:r>
            <a:endParaRPr lang="en-US" sz="32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>
              <a:spcBef>
                <a:spcPts val="894"/>
              </a:spcBef>
            </a:pP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3200" b="1" spc="-5" dirty="0" smtClean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US" sz="2800" b="1" spc="-5" dirty="0" err="1" smtClean="0">
                <a:solidFill>
                  <a:srgbClr val="FFFFFF"/>
                </a:solidFill>
                <a:latin typeface="Arial"/>
                <a:cs typeface="Arial"/>
              </a:rPr>
              <a:t>Inovio</a:t>
            </a:r>
            <a:r>
              <a:rPr lang="en-US" sz="2800" b="1" spc="-5" dirty="0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uses a proprietary device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771BD52-10DF-4A3E-8FD5-1086C847A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537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2000"/>
    </mc:Choice>
    <mc:Fallback>
      <p:transition advTm="5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63962" y="775458"/>
            <a:ext cx="11667089" cy="932948"/>
          </a:xfrm>
          <a:prstGeom prst="rect">
            <a:avLst/>
          </a:prstGeom>
          <a:effectLst/>
        </p:spPr>
        <p:txBody>
          <a:bodyPr vert="horz" wrap="square" lIns="0" tIns="9525" rIns="0" bIns="0" rtlCol="0" anchor="ctr">
            <a:spAutoFit/>
          </a:bodyPr>
          <a:lstStyle/>
          <a:p>
            <a:pPr marL="9525" marR="3810" indent="95726">
              <a:lnSpc>
                <a:spcPct val="100000"/>
              </a:lnSpc>
              <a:spcBef>
                <a:spcPts val="75"/>
              </a:spcBef>
            </a:pPr>
            <a:r>
              <a:rPr spc="-26" dirty="0"/>
              <a:t>Vaccinations  </a:t>
            </a:r>
            <a:r>
              <a:rPr spc="-4" dirty="0"/>
              <a:t>by EMS</a:t>
            </a:r>
            <a:r>
              <a:rPr spc="-53" dirty="0"/>
              <a:t> </a:t>
            </a:r>
            <a:r>
              <a:rPr spc="-4" dirty="0"/>
              <a:t>Providers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52" y="4451697"/>
            <a:ext cx="1434753" cy="14347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65706-2671-4725-BE43-AFA9A1C1E81B}"/>
              </a:ext>
            </a:extLst>
          </p:cNvPr>
          <p:cNvSpPr txBox="1"/>
          <p:nvPr/>
        </p:nvSpPr>
        <p:spPr>
          <a:xfrm>
            <a:off x="441152" y="1708406"/>
            <a:ext cx="634365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b="1" dirty="0"/>
              <a:t>Claire Hardman, RN</a:t>
            </a:r>
          </a:p>
          <a:p>
            <a:r>
              <a:rPr lang="en-US" sz="2100" b="1" dirty="0"/>
              <a:t>Candidate for MPH, Wright State University</a:t>
            </a:r>
          </a:p>
          <a:p>
            <a:endParaRPr lang="en-US" sz="2100" b="1" dirty="0"/>
          </a:p>
        </p:txBody>
      </p:sp>
      <p:pic>
        <p:nvPicPr>
          <p:cNvPr id="8" name="Audio 2">
            <a:hlinkClick r:id="" action="ppaction://media"/>
            <a:extLst>
              <a:ext uri="{FF2B5EF4-FFF2-40B4-BE49-F238E27FC236}">
                <a16:creationId xmlns:a16="http://schemas.microsoft.com/office/drawing/2014/main" id="{9ABD3100-9DEF-4AFA-8150-EEFC10A603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62774" y="608697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777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1000"/>
    </mc:Choice>
    <mc:Fallback>
      <p:transition advTm="4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>
            <a:spLocks noGrp="1"/>
          </p:cNvSpPr>
          <p:nvPr>
            <p:ph idx="1"/>
          </p:nvPr>
        </p:nvSpPr>
        <p:spPr>
          <a:xfrm>
            <a:off x="56147" y="2137741"/>
            <a:ext cx="10339137" cy="2693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marR="275590">
              <a:lnSpc>
                <a:spcPct val="100000"/>
              </a:lnSpc>
              <a:spcBef>
                <a:spcPts val="105"/>
              </a:spcBef>
            </a:pPr>
            <a:r>
              <a:rPr b="1" dirty="0"/>
              <a:t>Route </a:t>
            </a:r>
            <a:r>
              <a:rPr b="1" spc="-5" dirty="0"/>
              <a:t>of administration is within</a:t>
            </a:r>
            <a:r>
              <a:rPr b="1" spc="-130" dirty="0"/>
              <a:t> </a:t>
            </a:r>
            <a:r>
              <a:rPr b="1" dirty="0"/>
              <a:t>the </a:t>
            </a:r>
            <a:r>
              <a:rPr b="1" spc="-5" dirty="0"/>
              <a:t>EMS scope of practice </a:t>
            </a:r>
            <a:r>
              <a:rPr b="1" dirty="0"/>
              <a:t>for the  </a:t>
            </a:r>
            <a:r>
              <a:rPr b="1" spc="-5" dirty="0"/>
              <a:t>certificate</a:t>
            </a:r>
            <a:r>
              <a:rPr b="1" spc="-35" dirty="0"/>
              <a:t> </a:t>
            </a:r>
            <a:r>
              <a:rPr b="1" spc="-5" dirty="0"/>
              <a:t>holder</a:t>
            </a:r>
            <a:endParaRPr lang="en-US" b="1" spc="-5" dirty="0"/>
          </a:p>
          <a:p>
            <a:pPr marL="965200" marR="275590" lvl="1">
              <a:lnSpc>
                <a:spcPct val="100000"/>
              </a:lnSpc>
              <a:spcBef>
                <a:spcPts val="105"/>
              </a:spcBef>
            </a:pPr>
            <a:r>
              <a:rPr lang="en-US" b="1" spc="-5" dirty="0"/>
              <a:t>IM administration (except auto-injectors) limited to Advanced EMTs and Paramedics</a:t>
            </a:r>
            <a:endParaRPr b="1" spc="-5" dirty="0"/>
          </a:p>
          <a:p>
            <a:pPr marL="5080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Administration is pursuant </a:t>
            </a:r>
            <a:r>
              <a:rPr b="1" dirty="0"/>
              <a:t>to</a:t>
            </a:r>
            <a:r>
              <a:rPr b="1" spc="-114" dirty="0"/>
              <a:t> </a:t>
            </a:r>
            <a:r>
              <a:rPr b="1" spc="-5" dirty="0"/>
              <a:t>medical  direction and training </a:t>
            </a:r>
            <a:r>
              <a:rPr b="1" dirty="0"/>
              <a:t>on the </a:t>
            </a:r>
            <a:r>
              <a:rPr b="1" spc="-5" dirty="0"/>
              <a:t>specific  </a:t>
            </a:r>
            <a:r>
              <a:rPr b="1" spc="-10" dirty="0"/>
              <a:t>vaccine</a:t>
            </a:r>
          </a:p>
          <a:p>
            <a:pPr marL="508000" marR="360680">
              <a:lnSpc>
                <a:spcPct val="100000"/>
              </a:lnSpc>
              <a:spcBef>
                <a:spcPts val="770"/>
              </a:spcBef>
            </a:pPr>
            <a:r>
              <a:rPr b="1" spc="-5" dirty="0"/>
              <a:t>Adherence </a:t>
            </a:r>
            <a:r>
              <a:rPr b="1" dirty="0"/>
              <a:t>to the</a:t>
            </a:r>
            <a:r>
              <a:rPr b="1" spc="-114" dirty="0"/>
              <a:t> </a:t>
            </a:r>
            <a:r>
              <a:rPr b="1" spc="-5" dirty="0"/>
              <a:t>recommendations  and instructions of </a:t>
            </a:r>
            <a:r>
              <a:rPr b="1" dirty="0"/>
              <a:t>the</a:t>
            </a:r>
            <a:r>
              <a:rPr b="1" spc="-90" dirty="0"/>
              <a:t> </a:t>
            </a:r>
            <a:r>
              <a:rPr b="1" dirty="0"/>
              <a:t>FDA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6147" y="657726"/>
            <a:ext cx="104594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25" dirty="0"/>
              <a:t>Vaccination </a:t>
            </a:r>
            <a:r>
              <a:rPr lang="en-US" sz="4000" b="1" dirty="0"/>
              <a:t>Administration</a:t>
            </a:r>
            <a:r>
              <a:rPr lang="en-US" sz="4000" b="1" spc="-200" dirty="0"/>
              <a:t> </a:t>
            </a:r>
            <a:r>
              <a:rPr lang="en-US" sz="4000" b="1" spc="-5" dirty="0"/>
              <a:t>by </a:t>
            </a:r>
            <a:r>
              <a:rPr lang="en-US" sz="4000" b="1" dirty="0"/>
              <a:t>EMS</a:t>
            </a:r>
            <a:r>
              <a:rPr lang="en-US" sz="4000" b="1" spc="-25" dirty="0"/>
              <a:t> </a:t>
            </a:r>
            <a:r>
              <a:rPr lang="en-US" sz="4000" b="1" dirty="0"/>
              <a:t>Providers</a:t>
            </a:r>
            <a:endParaRPr lang="en-US" sz="4000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8531886-8711-4579-82DD-6F33BD606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204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77000"/>
    </mc:Choice>
    <mc:Fallback>
      <p:transition advTm="7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035" y="852608"/>
            <a:ext cx="375348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Re</a:t>
            </a:r>
            <a:r>
              <a:rPr sz="4400" b="1" spc="-5" dirty="0"/>
              <a:t>qu</a:t>
            </a:r>
            <a:r>
              <a:rPr sz="4400" b="1" dirty="0"/>
              <a:t>ire</a:t>
            </a:r>
            <a:r>
              <a:rPr sz="4400" b="1" spc="-5" dirty="0"/>
              <a:t>m</a:t>
            </a:r>
            <a:r>
              <a:rPr sz="4400" b="1" dirty="0"/>
              <a:t>e</a:t>
            </a:r>
            <a:r>
              <a:rPr sz="4400" b="1" spc="-5" dirty="0"/>
              <a:t>nt</a:t>
            </a:r>
            <a:r>
              <a:rPr sz="4400" b="1" dirty="0"/>
              <a:t>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9035" y="2054968"/>
            <a:ext cx="9067800" cy="46506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61468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Appropriate training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the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specified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prior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participating in its  administration</a:t>
            </a:r>
            <a:endParaRPr sz="3200" dirty="0">
              <a:latin typeface="Arial"/>
              <a:cs typeface="Arial"/>
            </a:endParaRPr>
          </a:p>
          <a:p>
            <a:pPr marL="46990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Physician medical</a:t>
            </a:r>
            <a:r>
              <a:rPr sz="3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direction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Certified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EMS providers may not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exceed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EMS scope of practice  authorized by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EMFTS Board regardless of any training and protocols provided by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EMS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medical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director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2515F80-0868-44A6-8109-8454DBF81C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867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2000"/>
    </mc:Choice>
    <mc:Fallback>
      <p:transition advTm="6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2295" y="1010171"/>
            <a:ext cx="537146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Liability</a:t>
            </a:r>
            <a:r>
              <a:rPr sz="4400" b="1" spc="-30" dirty="0"/>
              <a:t> </a:t>
            </a:r>
            <a:r>
              <a:rPr sz="4400" b="1" spc="-5" dirty="0"/>
              <a:t>Protections</a:t>
            </a:r>
            <a:endParaRPr sz="4400" b="1" dirty="0"/>
          </a:p>
        </p:txBody>
      </p:sp>
      <p:sp>
        <p:nvSpPr>
          <p:cNvPr id="19" name="object 19"/>
          <p:cNvSpPr txBox="1">
            <a:spLocks noGrp="1"/>
          </p:cNvSpPr>
          <p:nvPr>
            <p:ph idx="1"/>
          </p:nvPr>
        </p:nvSpPr>
        <p:spPr>
          <a:xfrm>
            <a:off x="0" y="2061410"/>
            <a:ext cx="6887389" cy="2238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0" marR="793115">
              <a:lnSpc>
                <a:spcPct val="100000"/>
              </a:lnSpc>
              <a:spcBef>
                <a:spcPts val="105"/>
              </a:spcBef>
            </a:pPr>
            <a:r>
              <a:rPr b="1" spc="-5" dirty="0"/>
              <a:t>Agent or employee of an</a:t>
            </a:r>
            <a:r>
              <a:rPr b="1" spc="-140" dirty="0"/>
              <a:t> </a:t>
            </a:r>
            <a:r>
              <a:rPr b="1" dirty="0"/>
              <a:t>EMS  </a:t>
            </a:r>
            <a:r>
              <a:rPr b="1" spc="-10" dirty="0"/>
              <a:t>agency</a:t>
            </a:r>
          </a:p>
          <a:p>
            <a:pPr marL="5080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Organization or employer that is not</a:t>
            </a:r>
            <a:r>
              <a:rPr b="1" spc="-105" dirty="0"/>
              <a:t> </a:t>
            </a:r>
            <a:r>
              <a:rPr b="1" spc="-5" dirty="0"/>
              <a:t>an</a:t>
            </a:r>
            <a:r>
              <a:rPr b="1" dirty="0"/>
              <a:t> </a:t>
            </a:r>
            <a:r>
              <a:rPr b="1" spc="-5" dirty="0"/>
              <a:t>EMS</a:t>
            </a:r>
            <a:r>
              <a:rPr b="1" spc="-40" dirty="0"/>
              <a:t> </a:t>
            </a:r>
            <a:r>
              <a:rPr b="1" spc="-5" dirty="0"/>
              <a:t>agency</a:t>
            </a:r>
          </a:p>
          <a:p>
            <a:pPr marL="508000" marR="1084580">
              <a:lnSpc>
                <a:spcPct val="120000"/>
              </a:lnSpc>
            </a:pPr>
            <a:r>
              <a:rPr b="1" spc="-5" dirty="0"/>
              <a:t>Federal declaration of</a:t>
            </a:r>
            <a:r>
              <a:rPr b="1" spc="-110" dirty="0"/>
              <a:t> </a:t>
            </a:r>
            <a:r>
              <a:rPr b="1" spc="-5" dirty="0"/>
              <a:t>emergency  Medical Reserve </a:t>
            </a:r>
            <a:r>
              <a:rPr b="1" dirty="0"/>
              <a:t>Corps</a:t>
            </a:r>
            <a:r>
              <a:rPr b="1" spc="-80" dirty="0"/>
              <a:t> </a:t>
            </a:r>
            <a:r>
              <a:rPr b="1" dirty="0"/>
              <a:t>(MRC)</a:t>
            </a: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492177-2D8F-463F-8CCE-31C3D73D93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65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64000"/>
    </mc:Choice>
    <mc:Fallback>
      <p:transition advTm="16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4222" y="1016367"/>
            <a:ext cx="8104505" cy="629018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000" b="1" dirty="0"/>
              <a:t>Partnership </a:t>
            </a:r>
            <a:r>
              <a:rPr sz="4000" b="1" spc="-5" dirty="0"/>
              <a:t>with </a:t>
            </a:r>
            <a:r>
              <a:rPr sz="4000" b="1" dirty="0"/>
              <a:t>Public</a:t>
            </a:r>
            <a:r>
              <a:rPr sz="4000" b="1" spc="-70" dirty="0"/>
              <a:t> </a:t>
            </a:r>
            <a:r>
              <a:rPr sz="4000" b="1" dirty="0"/>
              <a:t>Health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4222" y="1937084"/>
            <a:ext cx="8298180" cy="4072268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12700">
              <a:spcBef>
                <a:spcPts val="894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LHDs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are critical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determination</a:t>
            </a:r>
            <a:r>
              <a:rPr sz="32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of:</a:t>
            </a:r>
            <a:endParaRPr sz="3200" dirty="0">
              <a:latin typeface="Arial"/>
              <a:cs typeface="Arial"/>
            </a:endParaRPr>
          </a:p>
          <a:p>
            <a:pPr marL="413384" marR="144145" indent="-287020">
              <a:spcBef>
                <a:spcPts val="69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Data collection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identify geographic regions  of prevalence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severity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disease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Appropriate dosing of</a:t>
            </a:r>
            <a:r>
              <a:rPr sz="28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vaccines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Acquisition and storage of medical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records</a:t>
            </a:r>
            <a:endParaRPr sz="2800" dirty="0">
              <a:latin typeface="Arial"/>
              <a:cs typeface="Arial"/>
            </a:endParaRPr>
          </a:p>
          <a:p>
            <a:pPr marL="413384" marR="260350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Prioritization of available resources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at-risk  populations</a:t>
            </a:r>
            <a:endParaRPr sz="2800" dirty="0">
              <a:latin typeface="Arial"/>
              <a:cs typeface="Arial"/>
            </a:endParaRPr>
          </a:p>
          <a:p>
            <a:pPr marL="413384" indent="-287020">
              <a:spcBef>
                <a:spcPts val="670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Determine points of distribution of the</a:t>
            </a:r>
            <a:r>
              <a:rPr sz="2800" b="1" spc="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7239699F-4CBE-4D1B-B852-0B998453EB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405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7000"/>
    </mc:Choice>
    <mc:Fallback>
      <p:transition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2723547" y="2119376"/>
            <a:ext cx="67430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spc="-45" dirty="0">
                <a:solidFill>
                  <a:srgbClr val="FFFF00"/>
                </a:solidFill>
                <a:latin typeface="Arial"/>
                <a:cs typeface="Arial"/>
              </a:rPr>
              <a:t>Vaccine</a:t>
            </a:r>
            <a:r>
              <a:rPr sz="4800" b="1" spc="-18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b="1" spc="-5" dirty="0">
                <a:solidFill>
                  <a:srgbClr val="FFFF00"/>
                </a:solidFill>
                <a:latin typeface="Arial"/>
                <a:cs typeface="Arial"/>
              </a:rPr>
              <a:t>Administration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24406" y="3505200"/>
            <a:ext cx="314134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4800" b="1" spc="-5" dirty="0">
                <a:solidFill>
                  <a:srgbClr val="FFFFFF"/>
                </a:solidFill>
                <a:latin typeface="Arial"/>
                <a:cs typeface="Arial"/>
              </a:rPr>
              <a:t>Guidelines</a:t>
            </a:r>
            <a:endParaRPr sz="4800" dirty="0">
              <a:latin typeface="Arial"/>
              <a:cs typeface="Arial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621D2F68-2C58-E743-B655-D041DD5AF0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103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000"/>
    </mc:Choice>
    <mc:Fallback>
      <p:transition advTm="10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2348" y="942474"/>
            <a:ext cx="61893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235" dirty="0"/>
              <a:t> </a:t>
            </a:r>
            <a:r>
              <a:rPr sz="4400" b="1" dirty="0"/>
              <a:t>Administration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2348" y="1889332"/>
            <a:ext cx="10503568" cy="45377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8232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Appropriate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 is  </a:t>
            </a:r>
            <a:r>
              <a:rPr sz="3200" b="1" u="sng" spc="-5" dirty="0">
                <a:solidFill>
                  <a:srgbClr val="FFFFFF"/>
                </a:solidFill>
                <a:latin typeface="Arial"/>
                <a:cs typeface="Arial"/>
              </a:rPr>
              <a:t>critical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effectiveness</a:t>
            </a:r>
            <a:endParaRPr sz="3200" dirty="0">
              <a:latin typeface="Arial"/>
              <a:cs typeface="Arial"/>
            </a:endParaRPr>
          </a:p>
          <a:p>
            <a:pPr marL="12700">
              <a:spcBef>
                <a:spcPts val="76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Guidelines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32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3200" dirty="0">
              <a:latin typeface="Arial"/>
              <a:cs typeface="Arial"/>
            </a:endParaRPr>
          </a:p>
          <a:p>
            <a:pPr marL="527685" marR="1039494" indent="-457200">
              <a:spcBef>
                <a:spcPts val="69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Professional standards for medication  administration</a:t>
            </a:r>
            <a:endParaRPr sz="2800" dirty="0">
              <a:latin typeface="Arial"/>
              <a:cs typeface="Arial"/>
            </a:endParaRPr>
          </a:p>
          <a:p>
            <a:pPr marL="527685" indent="-457834">
              <a:spcBef>
                <a:spcPts val="67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manufacturers’</a:t>
            </a:r>
            <a:r>
              <a:rPr sz="28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recommendations</a:t>
            </a:r>
            <a:endParaRPr sz="2800" dirty="0">
              <a:latin typeface="Arial"/>
              <a:cs typeface="Arial"/>
            </a:endParaRPr>
          </a:p>
          <a:p>
            <a:pPr marL="527685" marR="5080" indent="-457200">
              <a:spcBef>
                <a:spcPts val="675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CDC's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Advisory Committee on Immunization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Practices 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(ACIP)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General Recommendations on  Immunization</a:t>
            </a:r>
            <a:endParaRPr sz="2800" dirty="0">
              <a:latin typeface="Arial"/>
              <a:cs typeface="Arial"/>
            </a:endParaRPr>
          </a:p>
          <a:p>
            <a:pPr marL="527685" indent="-457834">
              <a:spcBef>
                <a:spcPts val="670"/>
              </a:spcBef>
              <a:buFont typeface="Wingdings"/>
              <a:buChar char=""/>
              <a:tabLst>
                <a:tab pos="527685" algn="l"/>
                <a:tab pos="5283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State and agency policies and</a:t>
            </a:r>
            <a:r>
              <a:rPr sz="2800" b="1" spc="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5AA9F476-9A10-AB4E-A8F0-3453C989E2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19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4000"/>
    </mc:Choice>
    <mc:Fallback>
      <p:transition advTm="2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7" y="873856"/>
            <a:ext cx="61893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235" dirty="0"/>
              <a:t> </a:t>
            </a:r>
            <a:r>
              <a:rPr sz="4400" b="1" dirty="0"/>
              <a:t>Administration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6307" y="1999329"/>
            <a:ext cx="9129904" cy="43576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169035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There are multiple formulations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influenza vaccine</a:t>
            </a:r>
            <a:endParaRPr lang="en-US" sz="24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169035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Likely to be multiple formulations of COVID-19 vaccine</a:t>
            </a:r>
            <a:endParaRPr sz="2400" dirty="0">
              <a:latin typeface="Arial"/>
              <a:cs typeface="Arial"/>
            </a:endParaRPr>
          </a:p>
          <a:p>
            <a:pPr marL="469900" marR="11176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LHDs and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EMS providers should follow  the manufacturer’s recommendations for  vaccine dosing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2400" dirty="0">
              <a:latin typeface="Arial"/>
              <a:cs typeface="Arial"/>
            </a:endParaRPr>
          </a:p>
          <a:p>
            <a:pPr marL="469900" marR="508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All patients </a:t>
            </a:r>
            <a:r>
              <a:rPr lang="en-US" sz="2400" b="1" spc="-5" dirty="0">
                <a:solidFill>
                  <a:srgbClr val="FFFFFF"/>
                </a:solidFill>
                <a:latin typeface="Arial"/>
                <a:cs typeface="Arial"/>
              </a:rPr>
              <a:t>must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screened for contraindications prior to administration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of 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400" dirty="0">
              <a:latin typeface="Arial"/>
              <a:cs typeface="Arial"/>
            </a:endParaRPr>
          </a:p>
          <a:p>
            <a:pPr marL="469900" marR="68326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Epinephrine should always be readily  available to treat anaphylaxis if it occurs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900C242-1519-6746-96E9-11AE2844C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9354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8000"/>
    </mc:Choice>
    <mc:Fallback>
      <p:transition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1"/>
          <p:cNvSpPr txBox="1"/>
          <p:nvPr/>
        </p:nvSpPr>
        <p:spPr>
          <a:xfrm>
            <a:off x="299268" y="1975309"/>
            <a:ext cx="8184515" cy="532774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65150">
              <a:spcBef>
                <a:spcPts val="765"/>
              </a:spcBef>
            </a:pP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Contraindications:</a:t>
            </a:r>
          </a:p>
          <a:p>
            <a:pPr marL="469900" marR="56515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Severe allergic reaction or systemic  hypersensitivity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a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</a:t>
            </a:r>
            <a:r>
              <a:rPr sz="28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b="1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Known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allergy or previous systemic  hypersensitivity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egg or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chicken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protein,  neomycin or</a:t>
            </a:r>
            <a:r>
              <a:rPr sz="2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polymyxin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spcBef>
                <a:spcPts val="770"/>
              </a:spcBef>
            </a:pP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Precaution:</a:t>
            </a: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Persons who are already moderately or  severely ill</a:t>
            </a:r>
          </a:p>
          <a:p>
            <a:pPr marL="12700" marR="5080">
              <a:spcBef>
                <a:spcPts val="770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478CC3-D673-4724-805D-0835D1C21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11" y="745207"/>
            <a:ext cx="8622631" cy="1080938"/>
          </a:xfrm>
        </p:spPr>
        <p:txBody>
          <a:bodyPr>
            <a:normAutofit/>
          </a:bodyPr>
          <a:lstStyle/>
          <a:p>
            <a:r>
              <a:rPr lang="en-US" b="1" spc="-5" dirty="0"/>
              <a:t>Inactivated (Intramuscular) Influenza</a:t>
            </a:r>
            <a:br>
              <a:rPr lang="en-US" b="1" spc="-5" dirty="0"/>
            </a:br>
            <a:r>
              <a:rPr lang="en-US" b="1" spc="-5" dirty="0"/>
              <a:t>Vaccine Contraindications/Precautions</a:t>
            </a: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ACBD038-C0B5-3D41-847F-FD0585F5B4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498385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3000"/>
    </mc:Choice>
    <mc:Fallback>
      <p:transition advTm="2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56147" y="1993454"/>
            <a:ext cx="6896534" cy="135934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550545" marR="120650" indent="-457200">
              <a:lnSpc>
                <a:spcPts val="3460"/>
              </a:lnSpc>
              <a:spcBef>
                <a:spcPts val="965"/>
              </a:spcBef>
              <a:buFont typeface="Arial" panose="020B0604020202020204" pitchFamily="34" charset="0"/>
              <a:buChar char="•"/>
            </a:pPr>
            <a:r>
              <a:rPr sz="3200" b="1" spc="-5" dirty="0"/>
              <a:t>Immunocompromised persons may have  </a:t>
            </a:r>
            <a:r>
              <a:rPr sz="3200" b="1" dirty="0"/>
              <a:t>a </a:t>
            </a:r>
            <a:r>
              <a:rPr sz="3200" b="1" spc="-5" dirty="0"/>
              <a:t>reduced immune response </a:t>
            </a:r>
            <a:r>
              <a:rPr sz="3200" b="1" dirty="0"/>
              <a:t>to the  </a:t>
            </a:r>
            <a:r>
              <a:rPr sz="3200" b="1" spc="-10" dirty="0"/>
              <a:t>vaccine</a:t>
            </a:r>
            <a:endParaRPr sz="3200" b="1" dirty="0"/>
          </a:p>
        </p:txBody>
      </p:sp>
      <p:sp>
        <p:nvSpPr>
          <p:cNvPr id="23" name="object 23"/>
          <p:cNvSpPr txBox="1"/>
          <p:nvPr/>
        </p:nvSpPr>
        <p:spPr>
          <a:xfrm>
            <a:off x="56147" y="3352800"/>
            <a:ext cx="8305800" cy="321049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469900" marR="5080" indent="-457200">
              <a:lnSpc>
                <a:spcPts val="3460"/>
              </a:lnSpc>
              <a:spcBef>
                <a:spcPts val="53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If Guillain-Barré syndrome has occurred  within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weeks of receipt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prior  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vaccine,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decision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give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should be based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on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careful  consideration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potential benefits  and risks and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discussed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the  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patient’s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primary healthcare</a:t>
            </a:r>
            <a:r>
              <a:rPr sz="3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provider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147" y="650819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-5" dirty="0"/>
              <a:t>Inactivated (Intramuscular) Flu </a:t>
            </a:r>
            <a:r>
              <a:rPr lang="en-US" sz="3600" b="1" spc="-35" dirty="0"/>
              <a:t>Vaccines </a:t>
            </a:r>
            <a:r>
              <a:rPr lang="en-US" sz="3600" b="1" spc="-20" dirty="0">
                <a:solidFill>
                  <a:srgbClr val="FFFF00"/>
                </a:solidFill>
              </a:rPr>
              <a:t>Warnings </a:t>
            </a:r>
            <a:r>
              <a:rPr lang="en-US" sz="3600" b="1" dirty="0">
                <a:solidFill>
                  <a:srgbClr val="FFFF00"/>
                </a:solidFill>
              </a:rPr>
              <a:t>and</a:t>
            </a:r>
            <a:r>
              <a:rPr lang="en-US" sz="3600" b="1" spc="-20" dirty="0">
                <a:solidFill>
                  <a:srgbClr val="FFFF00"/>
                </a:solidFill>
              </a:rPr>
              <a:t> </a:t>
            </a:r>
            <a:r>
              <a:rPr lang="en-US" sz="3600" b="1" spc="-5" dirty="0">
                <a:solidFill>
                  <a:srgbClr val="FFFF00"/>
                </a:solidFill>
              </a:rPr>
              <a:t>Precautions</a:t>
            </a:r>
            <a:endParaRPr lang="en-US" sz="3600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50CA291-DABB-B54D-8485-7B8F6A339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46653" y="590082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43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0000"/>
    </mc:Choice>
    <mc:Fallback>
      <p:transition advTm="4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7" y="982580"/>
            <a:ext cx="508952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Patient</a:t>
            </a:r>
            <a:r>
              <a:rPr sz="4400" b="1" spc="-90" dirty="0"/>
              <a:t> </a:t>
            </a:r>
            <a:r>
              <a:rPr sz="4400" b="1" dirty="0"/>
              <a:t>Counseling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6307" y="2101515"/>
            <a:ext cx="7940040" cy="4301818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469900" marR="5715" indent="-457200">
              <a:lnSpc>
                <a:spcPts val="3070"/>
              </a:lnSpc>
              <a:spcBef>
                <a:spcPts val="844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The intramuscular </a:t>
            </a:r>
            <a:r>
              <a:rPr lang="en-US" sz="3200" b="1" spc="-5" dirty="0">
                <a:solidFill>
                  <a:srgbClr val="FFFFFF"/>
                </a:solidFill>
                <a:latin typeface="Arial"/>
                <a:cs typeface="Arial"/>
              </a:rPr>
              <a:t>influenza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an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inactivated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that cannot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cause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influenza and acts by stimulating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immune system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produce antibodies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prevent infection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from the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20"/>
              </a:spcBef>
            </a:pPr>
            <a:endParaRPr sz="4000" dirty="0">
              <a:latin typeface="Arial"/>
              <a:cs typeface="Arial"/>
            </a:endParaRPr>
          </a:p>
          <a:p>
            <a:pPr marL="469900" marR="5080" indent="-457200">
              <a:lnSpc>
                <a:spcPts val="3070"/>
              </a:lnSpc>
              <a:buFont typeface="Arial" panose="020B0604020202020204" pitchFamily="34" charset="0"/>
              <a:buChar char="•"/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severe or unusual adverse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reactions  should be reported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their healthcare  provider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D0278A74-A749-AE49-B2C8-6FE89F5CFB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38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9000"/>
    </mc:Choice>
    <mc:Fallback>
      <p:transition advTm="2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ctrTitle"/>
          </p:nvPr>
        </p:nvSpPr>
        <p:spPr>
          <a:xfrm>
            <a:off x="136357" y="435150"/>
            <a:ext cx="11919285" cy="936154"/>
          </a:xfrm>
          <a:prstGeom prst="rect">
            <a:avLst/>
          </a:prstGeom>
          <a:effectLst/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 indent="127635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Vaccinations  </a:t>
            </a:r>
            <a:r>
              <a:rPr spc="-5" dirty="0"/>
              <a:t>by EMS</a:t>
            </a:r>
            <a:r>
              <a:rPr spc="-70" dirty="0"/>
              <a:t> </a:t>
            </a:r>
            <a:r>
              <a:rPr spc="-5" dirty="0"/>
              <a:t>Providers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752" y="4182996"/>
            <a:ext cx="1913004" cy="191300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A65706-2671-4725-BE43-AFA9A1C1E81B}"/>
              </a:ext>
            </a:extLst>
          </p:cNvPr>
          <p:cNvSpPr txBox="1"/>
          <p:nvPr/>
        </p:nvSpPr>
        <p:spPr>
          <a:xfrm>
            <a:off x="286752" y="1371304"/>
            <a:ext cx="8458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David Gerstner</a:t>
            </a:r>
          </a:p>
          <a:p>
            <a:r>
              <a:rPr lang="en-US" sz="2800" b="1" dirty="0"/>
              <a:t>Regional MMRS Coordinator</a:t>
            </a:r>
          </a:p>
          <a:p>
            <a:r>
              <a:rPr lang="en-US" sz="2800" b="1" dirty="0"/>
              <a:t>Dayton Fire Department </a:t>
            </a:r>
          </a:p>
        </p:txBody>
      </p:sp>
      <p:pic>
        <p:nvPicPr>
          <p:cNvPr id="6" name="Audio 1">
            <a:hlinkClick r:id="" action="ppaction://media"/>
            <a:extLst>
              <a:ext uri="{FF2B5EF4-FFF2-40B4-BE49-F238E27FC236}">
                <a16:creationId xmlns:a16="http://schemas.microsoft.com/office/drawing/2014/main" id="{6AFF165D-8F6D-4758-90DE-94DFB41E00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37495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422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1000"/>
    </mc:Choice>
    <mc:Fallback>
      <p:transition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630" y="918412"/>
            <a:ext cx="515302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Patient</a:t>
            </a:r>
            <a:r>
              <a:rPr sz="4400" b="1" spc="-90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3630" y="2029326"/>
            <a:ext cx="6814184" cy="37465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Atraumatic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20000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Positioning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&amp;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Comforting Restraint  Pain</a:t>
            </a:r>
            <a:r>
              <a:rPr sz="3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endParaRPr sz="3200" dirty="0">
              <a:latin typeface="Arial"/>
              <a:cs typeface="Arial"/>
            </a:endParaRPr>
          </a:p>
          <a:p>
            <a:pPr marL="413384" indent="-343535">
              <a:spcBef>
                <a:spcPts val="15"/>
              </a:spcBef>
              <a:buFont typeface="Wingdings"/>
              <a:buChar char=""/>
              <a:tabLst>
                <a:tab pos="414020" algn="l"/>
              </a:tabLst>
            </a:pP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Topical</a:t>
            </a:r>
            <a:r>
              <a:rPr sz="2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Anesthetics</a:t>
            </a:r>
            <a:endParaRPr sz="2800" dirty="0">
              <a:latin typeface="Arial"/>
              <a:cs typeface="Arial"/>
            </a:endParaRPr>
          </a:p>
          <a:p>
            <a:pPr marL="413384" indent="-343535"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Analgesic</a:t>
            </a:r>
            <a:r>
              <a:rPr sz="28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Agents</a:t>
            </a:r>
            <a:endParaRPr sz="2800" dirty="0">
              <a:latin typeface="Arial"/>
              <a:cs typeface="Arial"/>
            </a:endParaRPr>
          </a:p>
          <a:p>
            <a:pPr marL="413384" indent="-343535">
              <a:buFont typeface="Wingdings"/>
              <a:buChar char=""/>
              <a:tabLst>
                <a:tab pos="414020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Diversionary</a:t>
            </a:r>
            <a:r>
              <a:rPr sz="2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Techniques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D908FB-67FD-CF49-BF3C-74BBEEB49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467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1000"/>
    </mc:Choice>
    <mc:Fallback>
      <p:transition advTm="6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548" y="1009849"/>
            <a:ext cx="4497070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/>
              <a:t>Infection</a:t>
            </a:r>
            <a:r>
              <a:rPr sz="4400" b="1" spc="-30" dirty="0"/>
              <a:t> </a:t>
            </a:r>
            <a:r>
              <a:rPr sz="4400" b="1" spc="-5" dirty="0"/>
              <a:t>Control</a:t>
            </a:r>
            <a:endParaRPr sz="44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62548" y="2017296"/>
            <a:ext cx="5614035" cy="45879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Handwashing</a:t>
            </a:r>
            <a:r>
              <a:rPr sz="3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procedures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52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Gloves</a:t>
            </a:r>
            <a:endParaRPr sz="3600" dirty="0">
              <a:latin typeface="Arial"/>
              <a:cs typeface="Arial"/>
            </a:endParaRPr>
          </a:p>
          <a:p>
            <a:pPr marL="12700" marR="1250315">
              <a:lnSpc>
                <a:spcPct val="240000"/>
              </a:lnSpc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Needlestick injuries  Equipment</a:t>
            </a:r>
            <a:r>
              <a:rPr sz="36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disposal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3236FF9-AD31-EC43-9CF9-BF5B5B1700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388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5000"/>
    </mc:Choice>
    <mc:Fallback>
      <p:transition advTm="6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A8AA5-673F-4FE1-9B0A-5B54F9B1F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639" y="533400"/>
            <a:ext cx="6896534" cy="1080938"/>
          </a:xfrm>
        </p:spPr>
        <p:txBody>
          <a:bodyPr/>
          <a:lstStyle/>
          <a:p>
            <a:r>
              <a:rPr lang="en-US" dirty="0"/>
              <a:t>PPE</a:t>
            </a:r>
          </a:p>
        </p:txBody>
      </p:sp>
      <p:pic>
        <p:nvPicPr>
          <p:cNvPr id="4" name="Picture 2" descr="PPE">
            <a:extLst>
              <a:ext uri="{FF2B5EF4-FFF2-40B4-BE49-F238E27FC236}">
                <a16:creationId xmlns:a16="http://schemas.microsoft.com/office/drawing/2014/main" id="{5EEAC726-68E6-42ED-A635-6EE1D423E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284" y="1493520"/>
            <a:ext cx="9144000" cy="536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F82734F-51D3-F341-B362-F1369CA05A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60284" y="586873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360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7000"/>
    </mc:Choice>
    <mc:Fallback>
      <p:transition advTm="2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296" y="952901"/>
            <a:ext cx="537273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75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2296" y="2045369"/>
            <a:ext cx="8194675" cy="2273699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12700">
              <a:spcBef>
                <a:spcPts val="53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Equipment</a:t>
            </a:r>
            <a:r>
              <a:rPr sz="3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3600" dirty="0">
              <a:latin typeface="Arial"/>
              <a:cs typeface="Arial"/>
            </a:endParaRPr>
          </a:p>
          <a:p>
            <a:pPr marL="512445" indent="-386080">
              <a:spcBef>
                <a:spcPts val="390"/>
              </a:spcBef>
              <a:buSzPct val="87500"/>
              <a:buFont typeface="Wingdings"/>
              <a:buChar char=""/>
              <a:tabLst>
                <a:tab pos="513080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Syringe Selection: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 mL to 3</a:t>
            </a:r>
            <a:r>
              <a:rPr sz="3200" b="1" spc="-1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mL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5"/>
              </a:spcBef>
              <a:buChar char=""/>
            </a:pPr>
            <a:endParaRPr sz="4000" dirty="0">
              <a:latin typeface="Arial"/>
              <a:cs typeface="Arial"/>
            </a:endParaRPr>
          </a:p>
          <a:p>
            <a:pPr marL="561340" indent="-434340">
              <a:buFont typeface="Wingdings"/>
              <a:buChar char=""/>
              <a:tabLst>
                <a:tab pos="561340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Needle Selection: 22 gauge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r>
              <a:rPr sz="3200" b="1" spc="-1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gauge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575359F-B0A5-5449-8466-A35080DCF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241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2000"/>
    </mc:Choice>
    <mc:Fallback>
      <p:transition advTm="2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9872" y="995404"/>
            <a:ext cx="537273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35" dirty="0"/>
              <a:t>Vaccine</a:t>
            </a:r>
            <a:r>
              <a:rPr sz="4400" b="1" spc="-75" dirty="0"/>
              <a:t> </a:t>
            </a:r>
            <a:r>
              <a:rPr sz="4400" b="1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9872" y="1961148"/>
            <a:ext cx="8991600" cy="4239302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spcBef>
                <a:spcPts val="635"/>
              </a:spcBef>
            </a:pP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Equipment</a:t>
            </a:r>
            <a:r>
              <a:rPr sz="3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Selection</a:t>
            </a:r>
            <a:endParaRPr sz="3600" dirty="0">
              <a:latin typeface="Arial"/>
              <a:cs typeface="Arial"/>
            </a:endParaRPr>
          </a:p>
          <a:p>
            <a:pPr marL="708660" indent="-582295">
              <a:spcBef>
                <a:spcPts val="370"/>
              </a:spcBef>
              <a:buFont typeface="Wingdings"/>
              <a:buChar char=""/>
              <a:tabLst>
                <a:tab pos="708660" algn="l"/>
                <a:tab pos="70929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Needle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Length</a:t>
            </a:r>
            <a:endParaRPr sz="2400" dirty="0">
              <a:latin typeface="Arial"/>
              <a:cs typeface="Arial"/>
            </a:endParaRPr>
          </a:p>
          <a:p>
            <a:pPr marL="911860" lvl="1" indent="-327660">
              <a:spcBef>
                <a:spcPts val="305"/>
              </a:spcBef>
              <a:buClr>
                <a:srgbClr val="7B46D0"/>
              </a:buClr>
              <a:buSzPct val="89583"/>
              <a:buFont typeface="Wingdings"/>
              <a:buChar char=""/>
              <a:tabLst>
                <a:tab pos="91186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Infants (1-12 months): 1</a:t>
            </a:r>
            <a:r>
              <a:rPr sz="2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lvl="1">
              <a:spcBef>
                <a:spcPts val="5"/>
              </a:spcBef>
              <a:buClr>
                <a:srgbClr val="7B46D0"/>
              </a:buClr>
              <a:buFont typeface="Wingdings"/>
              <a:buChar char=""/>
            </a:pPr>
            <a:endParaRPr sz="2800" b="1" dirty="0">
              <a:latin typeface="Arial"/>
              <a:cs typeface="Arial"/>
            </a:endParaRPr>
          </a:p>
          <a:p>
            <a:pPr marL="906780" lvl="1" indent="-323215">
              <a:buClr>
                <a:srgbClr val="7B46D0"/>
              </a:buClr>
              <a:buSzPct val="89583"/>
              <a:buFont typeface="Wingdings"/>
              <a:buChar char=""/>
              <a:tabLst>
                <a:tab pos="907415" algn="l"/>
              </a:tabLst>
            </a:pPr>
            <a:r>
              <a:rPr sz="2000" b="1" spc="-40" dirty="0">
                <a:solidFill>
                  <a:srgbClr val="FFFFFF"/>
                </a:solidFill>
                <a:latin typeface="Arial"/>
                <a:cs typeface="Arial"/>
              </a:rPr>
              <a:t>Toddlers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and Children (1-18 years): 1 inch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1¼</a:t>
            </a:r>
            <a:r>
              <a:rPr sz="20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lvl="1">
              <a:spcBef>
                <a:spcPts val="5"/>
              </a:spcBef>
              <a:buClr>
                <a:srgbClr val="7B46D0"/>
              </a:buClr>
              <a:buFont typeface="Wingdings"/>
              <a:buChar char=""/>
            </a:pPr>
            <a:endParaRPr sz="2800" b="1" dirty="0">
              <a:latin typeface="Arial"/>
              <a:cs typeface="Arial"/>
            </a:endParaRPr>
          </a:p>
          <a:p>
            <a:pPr marL="911860" lvl="1" indent="-327660">
              <a:buClr>
                <a:srgbClr val="7B46D0"/>
              </a:buClr>
              <a:buSzPct val="89583"/>
              <a:buFont typeface="Wingdings"/>
              <a:buChar char=""/>
              <a:tabLst>
                <a:tab pos="91186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Adults (Greater than 18 years and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older)</a:t>
            </a:r>
            <a:endParaRPr sz="2000" b="1" dirty="0">
              <a:latin typeface="Arial"/>
              <a:cs typeface="Arial"/>
            </a:endParaRPr>
          </a:p>
          <a:p>
            <a:pPr marL="1040765" lvl="2">
              <a:spcBef>
                <a:spcPts val="290"/>
              </a:spcBef>
              <a:tabLst>
                <a:tab pos="1481455" algn="l"/>
                <a:tab pos="1482090" algn="l"/>
              </a:tabLst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&lt;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 pounds: 1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marL="1040766" marR="5080" lvl="2">
              <a:lnSpc>
                <a:spcPct val="108600"/>
              </a:lnSpc>
              <a:spcBef>
                <a:spcPts val="10"/>
              </a:spcBef>
              <a:buClr>
                <a:srgbClr val="FFFFFF"/>
              </a:buClr>
              <a:buSzPct val="75000"/>
              <a:tabLst>
                <a:tab pos="1481455" algn="l"/>
                <a:tab pos="1482090" algn="l"/>
              </a:tabLst>
            </a:pPr>
            <a:r>
              <a:rPr sz="2800" b="1" dirty="0">
                <a:solidFill>
                  <a:srgbClr val="FF33CC"/>
                </a:solidFill>
                <a:latin typeface="Times New Roman"/>
                <a:cs typeface="Times New Roman"/>
              </a:rPr>
              <a:t>♀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130-200 pounds or </a:t>
            </a:r>
            <a:r>
              <a:rPr sz="2800" b="1" dirty="0">
                <a:solidFill>
                  <a:srgbClr val="FFFF00"/>
                </a:solidFill>
                <a:latin typeface="Times New Roman"/>
                <a:cs typeface="Times New Roman"/>
              </a:rPr>
              <a:t>♂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130-260 pounds: 1</a:t>
            </a:r>
            <a:r>
              <a:rPr sz="2000" b="1" spc="-2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 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1½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  <a:p>
            <a:pPr marL="1040765" lvl="2">
              <a:spcBef>
                <a:spcPts val="350"/>
              </a:spcBef>
              <a:buClr>
                <a:srgbClr val="FFFFFF"/>
              </a:buClr>
              <a:buSzPct val="75000"/>
              <a:tabLst>
                <a:tab pos="1481455" algn="l"/>
                <a:tab pos="1482090" algn="l"/>
              </a:tabLst>
            </a:pPr>
            <a:r>
              <a:rPr sz="2800" b="1" dirty="0">
                <a:solidFill>
                  <a:srgbClr val="FF3399"/>
                </a:solidFill>
                <a:latin typeface="Arial"/>
                <a:cs typeface="Arial"/>
              </a:rPr>
              <a:t>♀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200 pounds or </a:t>
            </a:r>
            <a:r>
              <a:rPr sz="2800" b="1" dirty="0">
                <a:solidFill>
                  <a:srgbClr val="FFFF00"/>
                </a:solidFill>
                <a:latin typeface="Arial"/>
                <a:cs typeface="Arial"/>
              </a:rPr>
              <a:t>♂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&gt;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260 pounds: 1½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4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inch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5C9EFF9-B0E7-E44C-9DBD-375C2E6254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88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7000"/>
    </mc:Choice>
    <mc:Fallback>
      <p:transition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189" y="980894"/>
            <a:ext cx="4878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40" dirty="0"/>
              <a:t>Vaccine</a:t>
            </a:r>
            <a:r>
              <a:rPr b="1" spc="-45" dirty="0"/>
              <a:t> </a:t>
            </a:r>
            <a:r>
              <a:rPr b="1" spc="-5" dirty="0"/>
              <a:t>Preparation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2189" y="2001252"/>
            <a:ext cx="6160770" cy="4180632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spcBef>
                <a:spcPts val="96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Inspection of the </a:t>
            </a: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600" dirty="0">
              <a:latin typeface="Arial"/>
              <a:cs typeface="Arial"/>
            </a:endParaRPr>
          </a:p>
          <a:p>
            <a:pPr marL="441959" indent="-386080">
              <a:spcBef>
                <a:spcPts val="775"/>
              </a:spcBef>
              <a:buSzPct val="87500"/>
              <a:buFont typeface="Wingdings"/>
              <a:buChar char=""/>
              <a:tabLst>
                <a:tab pos="442595" algn="l"/>
              </a:tabLst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Expiration</a:t>
            </a:r>
            <a:r>
              <a:rPr sz="3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25"/>
              </a:spcBef>
              <a:buChar char=""/>
            </a:pPr>
            <a:endParaRPr sz="4650" b="1" dirty="0">
              <a:latin typeface="Arial"/>
              <a:cs typeface="Arial"/>
            </a:endParaRPr>
          </a:p>
          <a:p>
            <a:pPr marL="490855" indent="-434975">
              <a:buFont typeface="Wingdings"/>
              <a:buChar char=""/>
              <a:tabLst>
                <a:tab pos="491490" algn="l"/>
              </a:tabLst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Visual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inspection of the</a:t>
            </a:r>
            <a:r>
              <a:rPr sz="3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vial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30"/>
              </a:spcBef>
              <a:buChar char=""/>
            </a:pPr>
            <a:endParaRPr sz="4650" b="1" dirty="0">
              <a:latin typeface="Arial"/>
              <a:cs typeface="Arial"/>
            </a:endParaRPr>
          </a:p>
          <a:p>
            <a:pPr marL="490855" indent="-434975">
              <a:buFont typeface="Wingdings"/>
              <a:buChar char=""/>
              <a:tabLst>
                <a:tab pos="491490" algn="l"/>
              </a:tabLst>
            </a:pP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Visual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inspection of the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200" b="1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7389436-C653-2E45-BA85-AEDA21CA7F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7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2000"/>
    </mc:Choice>
    <mc:Fallback>
      <p:transition advTm="4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222" y="943065"/>
            <a:ext cx="494093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/>
              <a:t>V</a:t>
            </a:r>
            <a:r>
              <a:rPr b="1" spc="-5" dirty="0"/>
              <a:t>accine</a:t>
            </a:r>
            <a:r>
              <a:rPr b="1" spc="-65" dirty="0"/>
              <a:t> </a:t>
            </a:r>
            <a:r>
              <a:rPr b="1" spc="-5" dirty="0"/>
              <a:t>Preparation</a:t>
            </a:r>
            <a:endParaRPr sz="4400" b="1" dirty="0"/>
          </a:p>
        </p:txBody>
      </p:sp>
      <p:sp>
        <p:nvSpPr>
          <p:cNvPr id="18" name="object 18"/>
          <p:cNvSpPr txBox="1"/>
          <p:nvPr/>
        </p:nvSpPr>
        <p:spPr>
          <a:xfrm>
            <a:off x="84222" y="2033337"/>
            <a:ext cx="8534400" cy="44909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Shake the</a:t>
            </a:r>
            <a:r>
              <a:rPr sz="3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solution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Labeling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Storage</a:t>
            </a: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considerations</a:t>
            </a:r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r>
              <a:rPr lang="en-US" sz="3600" b="1" spc="-5" dirty="0">
                <a:solidFill>
                  <a:srgbClr val="FFFFFF"/>
                </a:solidFill>
                <a:latin typeface="Arial"/>
                <a:cs typeface="Arial"/>
              </a:rPr>
              <a:t>May be other requirements with COVID vaccine</a:t>
            </a:r>
            <a:endParaRPr sz="36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268655-4D63-6F4A-831D-1F316E2A82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706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6000"/>
    </mc:Choice>
    <mc:Fallback>
      <p:transition advTm="5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88231" y="2145633"/>
            <a:ext cx="6122670" cy="16979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Prefilling</a:t>
            </a:r>
            <a:r>
              <a:rPr sz="3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syringes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5"/>
              </a:spcBef>
            </a:pPr>
            <a:endParaRPr sz="37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High volume vaccine</a:t>
            </a:r>
            <a:r>
              <a:rPr sz="3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clinics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8231" y="745207"/>
            <a:ext cx="9613861" cy="1080938"/>
          </a:xfrm>
        </p:spPr>
        <p:txBody>
          <a:bodyPr/>
          <a:lstStyle/>
          <a:p>
            <a:r>
              <a:rPr lang="en-US" b="1" spc="-40" dirty="0"/>
              <a:t>Vaccine </a:t>
            </a:r>
            <a:r>
              <a:rPr lang="en-US" b="1" spc="-5" dirty="0"/>
              <a:t>Preparation:  Precautions</a:t>
            </a:r>
            <a:endParaRPr lang="en-US" dirty="0"/>
          </a:p>
        </p:txBody>
      </p:sp>
      <p:pic>
        <p:nvPicPr>
          <p:cNvPr id="4" name="Audio 5">
            <a:hlinkClick r:id="" action="ppaction://media"/>
            <a:extLst>
              <a:ext uri="{FF2B5EF4-FFF2-40B4-BE49-F238E27FC236}">
                <a16:creationId xmlns:a16="http://schemas.microsoft.com/office/drawing/2014/main" id="{9F4470F4-2B58-4335-94B8-AFF26DF40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363200" y="58553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42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4000"/>
    </mc:Choice>
    <mc:Fallback>
      <p:transition advTm="5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034716" y="901357"/>
            <a:ext cx="9753600" cy="675665"/>
          </a:xfrm>
          <a:prstGeom prst="rect">
            <a:avLst/>
          </a:prstGeom>
        </p:spPr>
        <p:txBody>
          <a:bodyPr vert="horz" wrap="square" lIns="0" tIns="120491" rIns="0" bIns="0" rtlCol="0" anchor="ctr">
            <a:spAutoFit/>
          </a:bodyPr>
          <a:lstStyle/>
          <a:p>
            <a:pPr marL="2371090" marR="5080" indent="-1202690">
              <a:lnSpc>
                <a:spcPct val="100000"/>
              </a:lnSpc>
              <a:spcBef>
                <a:spcPts val="95"/>
              </a:spcBef>
            </a:pPr>
            <a:r>
              <a:rPr b="1" spc="-40" dirty="0"/>
              <a:t>Vaccine</a:t>
            </a:r>
            <a:r>
              <a:rPr b="1" spc="-200" dirty="0"/>
              <a:t> </a:t>
            </a:r>
            <a:r>
              <a:rPr b="1" spc="-5" dirty="0"/>
              <a:t>Administration:  Intramuscular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85935" y="2055048"/>
            <a:ext cx="3048000" cy="17139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Angle</a:t>
            </a:r>
            <a:endParaRPr sz="3200" dirty="0">
              <a:latin typeface="Arial"/>
              <a:cs typeface="Arial"/>
            </a:endParaRPr>
          </a:p>
          <a:p>
            <a:pPr>
              <a:spcBef>
                <a:spcPts val="25"/>
              </a:spcBef>
            </a:pPr>
            <a:endParaRPr sz="4650" dirty="0">
              <a:latin typeface="Arial"/>
              <a:cs typeface="Arial"/>
            </a:endParaRPr>
          </a:p>
          <a:p>
            <a:pPr marL="12700"/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Site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32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injection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953349" y="3768979"/>
            <a:ext cx="2156447" cy="220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5638801" y="2084324"/>
            <a:ext cx="4708525" cy="4291257"/>
            <a:chOff x="2657855" y="1636776"/>
            <a:chExt cx="5851525" cy="4561840"/>
          </a:xfrm>
        </p:grpSpPr>
        <p:sp>
          <p:nvSpPr>
            <p:cNvPr id="17" name="object 17"/>
            <p:cNvSpPr/>
            <p:nvPr/>
          </p:nvSpPr>
          <p:spPr>
            <a:xfrm>
              <a:off x="2657855" y="1636776"/>
              <a:ext cx="1904999" cy="15239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83408" y="4038600"/>
              <a:ext cx="2248483" cy="21336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172200" y="3886200"/>
              <a:ext cx="2336578" cy="231189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0AA76F01-955E-4CEB-8A37-6ED55A7A3E2E}"/>
              </a:ext>
            </a:extLst>
          </p:cNvPr>
          <p:cNvSpPr/>
          <p:nvPr/>
        </p:nvSpPr>
        <p:spPr>
          <a:xfrm>
            <a:off x="4885690" y="3646447"/>
            <a:ext cx="4572000" cy="685059"/>
          </a:xfrm>
          <a:prstGeom prst="rect">
            <a:avLst/>
          </a:prstGeom>
          <a:gradFill>
            <a:gsLst>
              <a:gs pos="0">
                <a:schemeClr val="bg2">
                  <a:tint val="96000"/>
                  <a:shade val="100000"/>
                  <a:hueMod val="92000"/>
                  <a:satMod val="200000"/>
                  <a:lumMod val="128000"/>
                </a:schemeClr>
              </a:gs>
              <a:gs pos="50000">
                <a:schemeClr val="bg2">
                  <a:shade val="100000"/>
                  <a:hueMod val="100000"/>
                  <a:satMod val="110000"/>
                  <a:lumMod val="130000"/>
                </a:schemeClr>
              </a:gs>
              <a:gs pos="100000">
                <a:schemeClr val="bg2">
                  <a:shade val="78000"/>
                  <a:hueMod val="118000"/>
                  <a:satMod val="120000"/>
                  <a:lumMod val="69000"/>
                </a:schemeClr>
              </a:gs>
            </a:gsLst>
            <a:lin ang="2520000" scaled="0"/>
          </a:gradFill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Toddlers (ages 1-2 years) anterolateral thigh or deltoid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5201B2-5C5D-46E8-B436-B447EE98BBCE}"/>
              </a:ext>
            </a:extLst>
          </p:cNvPr>
          <p:cNvSpPr/>
          <p:nvPr/>
        </p:nvSpPr>
        <p:spPr>
          <a:xfrm>
            <a:off x="1716235" y="6078557"/>
            <a:ext cx="4572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Infants:  use anterolateral thigh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EEF6FE8-A327-4F5F-809F-D4574068D11D}"/>
              </a:ext>
            </a:extLst>
          </p:cNvPr>
          <p:cNvSpPr/>
          <p:nvPr/>
        </p:nvSpPr>
        <p:spPr>
          <a:xfrm>
            <a:off x="5774841" y="6375089"/>
            <a:ext cx="4572000" cy="388696"/>
          </a:xfrm>
          <a:prstGeom prst="rect">
            <a:avLst/>
          </a:prstGeom>
        </p:spPr>
        <p:txBody>
          <a:bodyPr>
            <a:spAutoFit/>
          </a:bodyPr>
          <a:lstStyle/>
          <a:p>
            <a:pPr marR="99060">
              <a:lnSpc>
                <a:spcPct val="107000"/>
              </a:lnSpc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</a:rPr>
              <a:t>&gt;age 2, preferred site deltoid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23345ED-DEA9-8442-9C17-F3B7DEC607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8000"/>
    </mc:Choice>
    <mc:Fallback>
      <p:transition advTm="3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658" y="0"/>
            <a:ext cx="9112684" cy="6858000"/>
          </a:xfrm>
          <a:prstGeom prst="rect">
            <a:avLst/>
          </a:prstGeom>
        </p:spPr>
      </p:pic>
      <p:pic>
        <p:nvPicPr>
          <p:cNvPr id="3" name="Audio 1">
            <a:hlinkClick r:id="" action="ppaction://media"/>
            <a:extLst>
              <a:ext uri="{FF2B5EF4-FFF2-40B4-BE49-F238E27FC236}">
                <a16:creationId xmlns:a16="http://schemas.microsoft.com/office/drawing/2014/main" id="{9BF003CD-B54F-4D1E-B0AD-084135FAF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836442" y="612808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48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5000"/>
    </mc:Choice>
    <mc:Fallback>
      <p:transition advTm="4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632" y="946485"/>
            <a:ext cx="2108200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dirty="0"/>
              <a:t>Missi</a:t>
            </a:r>
            <a:r>
              <a:rPr sz="4400" b="1" spc="-5" dirty="0"/>
              <a:t>o</a:t>
            </a:r>
            <a:r>
              <a:rPr sz="4400" b="1" dirty="0"/>
              <a:t>n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idx="1"/>
          </p:nvPr>
        </p:nvSpPr>
        <p:spPr>
          <a:xfrm>
            <a:off x="104386" y="1643080"/>
            <a:ext cx="8378189" cy="2144587"/>
          </a:xfrm>
          <a:prstGeom prst="rect">
            <a:avLst/>
          </a:prstGeom>
        </p:spPr>
        <p:txBody>
          <a:bodyPr vert="horz" wrap="square" lIns="0" tIns="599846" rIns="0" bIns="0" rtlCol="0">
            <a:spAutoFit/>
          </a:bodyPr>
          <a:lstStyle/>
          <a:p>
            <a:pPr marL="50800" marR="5080" indent="0">
              <a:lnSpc>
                <a:spcPts val="3020"/>
              </a:lnSpc>
              <a:spcBef>
                <a:spcPts val="480"/>
              </a:spcBef>
              <a:buNone/>
            </a:pPr>
            <a:r>
              <a:rPr sz="2800" b="1" spc="-5" dirty="0"/>
              <a:t>Provision of a foundation of knowledge based  </a:t>
            </a:r>
            <a:r>
              <a:rPr sz="2800" b="1" spc="-10" dirty="0"/>
              <a:t>upon </a:t>
            </a:r>
            <a:r>
              <a:rPr sz="2800" b="1" spc="-5" dirty="0"/>
              <a:t>the </a:t>
            </a:r>
            <a:r>
              <a:rPr sz="2800" b="1" spc="-10" dirty="0"/>
              <a:t>EMS </a:t>
            </a:r>
            <a:r>
              <a:rPr sz="2800" b="1" spc="-5" dirty="0"/>
              <a:t>scope of practice and the  recommendations from </a:t>
            </a:r>
            <a:r>
              <a:rPr sz="2800" b="1" spc="-10" dirty="0"/>
              <a:t>our </a:t>
            </a:r>
            <a:r>
              <a:rPr sz="2800" b="1" dirty="0"/>
              <a:t>federal </a:t>
            </a:r>
            <a:r>
              <a:rPr sz="2800" b="1" spc="-5" dirty="0"/>
              <a:t>and </a:t>
            </a:r>
            <a:r>
              <a:rPr sz="2800" b="1" dirty="0"/>
              <a:t>state  </a:t>
            </a:r>
            <a:r>
              <a:rPr sz="2800" b="1" spc="-5" dirty="0"/>
              <a:t>public health</a:t>
            </a:r>
            <a:r>
              <a:rPr sz="2800" b="1" spc="20" dirty="0"/>
              <a:t> </a:t>
            </a:r>
            <a:r>
              <a:rPr sz="2800" b="1" spc="-5" dirty="0"/>
              <a:t>organizations</a:t>
            </a:r>
            <a:endParaRPr sz="2800" b="1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57B7A84-695E-442E-BFBA-BFFEE00AEB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20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3000"/>
    </mc:Choice>
    <mc:Fallback>
      <p:transition advTm="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524000" y="0"/>
            <a:ext cx="9144000" cy="6858000"/>
            <a:chOff x="0" y="0"/>
            <a:chExt cx="9144000" cy="6858000"/>
          </a:xfrm>
        </p:grpSpPr>
        <p:sp>
          <p:nvSpPr>
            <p:cNvPr id="4" name="object 4"/>
            <p:cNvSpPr/>
            <p:nvPr/>
          </p:nvSpPr>
          <p:spPr>
            <a:xfrm>
              <a:off x="3962400" y="0"/>
              <a:ext cx="5181599" cy="685799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026547" cy="68580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B113CD33-A452-984A-9018-B4AE796F7C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26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7000"/>
    </mc:Choice>
    <mc:Fallback>
      <p:transition advTm="1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0ADFE9C-13DC-D04D-9C39-2267D6CD8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11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3000"/>
    </mc:Choice>
    <mc:Fallback>
      <p:transition advTm="4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22307-6BAA-41EF-8B0F-69A5543A6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39" y="785312"/>
            <a:ext cx="9613861" cy="1080938"/>
          </a:xfrm>
        </p:spPr>
        <p:txBody>
          <a:bodyPr/>
          <a:lstStyle/>
          <a:p>
            <a:r>
              <a:rPr lang="en-US" b="1" dirty="0"/>
              <a:t>IM Injections in Deltoid Muscle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57FE8-1B32-499C-8D9A-9AFC03656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06673"/>
            <a:ext cx="5422232" cy="4292527"/>
          </a:xfrm>
        </p:spPr>
        <p:txBody>
          <a:bodyPr>
            <a:normAutofit/>
          </a:bodyPr>
          <a:lstStyle/>
          <a:p>
            <a:r>
              <a:rPr lang="en-US" sz="2800" b="1" dirty="0"/>
              <a:t>Use proper landmarks and technique to identify the injection site</a:t>
            </a:r>
          </a:p>
          <a:p>
            <a:r>
              <a:rPr lang="en-US" sz="2800" b="1" dirty="0"/>
              <a:t>Use proper needle length based on age and size of the patient and injection technique</a:t>
            </a:r>
          </a:p>
          <a:p>
            <a:r>
              <a:rPr lang="en-US" sz="2800" b="1" dirty="0"/>
              <a:t>Aspiration is not recommended when administering vaccines</a:t>
            </a:r>
          </a:p>
          <a:p>
            <a:endParaRPr lang="en-US" sz="2800" dirty="0"/>
          </a:p>
        </p:txBody>
      </p:sp>
      <p:pic>
        <p:nvPicPr>
          <p:cNvPr id="4" name="Picture 2" descr="IM Injections - Nursing Needles">
            <a:extLst>
              <a:ext uri="{FF2B5EF4-FFF2-40B4-BE49-F238E27FC236}">
                <a16:creationId xmlns:a16="http://schemas.microsoft.com/office/drawing/2014/main" id="{E43DC7C3-8313-4F9B-9582-0F3947399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004" y="1717170"/>
            <a:ext cx="4508997" cy="5140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CCC012D-E9A8-4044-ACD4-45F5081BF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55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2000"/>
    </mc:Choice>
    <mc:Fallback>
      <p:transition advTm="3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2624" y="1031242"/>
            <a:ext cx="439674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Special</a:t>
            </a:r>
            <a:r>
              <a:rPr b="1" spc="-75" dirty="0"/>
              <a:t> </a:t>
            </a:r>
            <a:r>
              <a:rPr b="1" spc="-5" dirty="0"/>
              <a:t>Situations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624" y="2217822"/>
            <a:ext cx="8040021" cy="24827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Latex</a:t>
            </a:r>
            <a:r>
              <a:rPr sz="3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allergy</a:t>
            </a:r>
            <a:endParaRPr sz="3600" dirty="0">
              <a:latin typeface="Arial"/>
              <a:cs typeface="Arial"/>
            </a:endParaRPr>
          </a:p>
          <a:p>
            <a:pPr>
              <a:spcBef>
                <a:spcPts val="10"/>
              </a:spcBef>
            </a:pPr>
            <a:endParaRPr sz="5250" dirty="0">
              <a:latin typeface="Arial"/>
              <a:cs typeface="Arial"/>
            </a:endParaRPr>
          </a:p>
          <a:p>
            <a:pPr marL="12700"/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Bleeding</a:t>
            </a:r>
            <a:r>
              <a:rPr sz="3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b="1" spc="-5" dirty="0">
                <a:solidFill>
                  <a:srgbClr val="FFFFFF"/>
                </a:solidFill>
                <a:latin typeface="Arial"/>
                <a:cs typeface="Arial"/>
              </a:rPr>
              <a:t>disorders</a:t>
            </a:r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/>
            <a:endParaRPr lang="en-US" sz="3600" b="1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2E633AB-449A-9744-BC67-4AE533E9A3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4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3000"/>
    </mc:Choice>
    <mc:Fallback>
      <p:transition advTm="6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8231" y="610270"/>
            <a:ext cx="8478253" cy="1320233"/>
          </a:xfrm>
          <a:prstGeom prst="rect">
            <a:avLst/>
          </a:prstGeom>
        </p:spPr>
        <p:txBody>
          <a:bodyPr vert="horz" wrap="square" lIns="0" tIns="210185" rIns="0" bIns="0" rtlCol="0" anchor="ctr">
            <a:spAutoFit/>
          </a:bodyPr>
          <a:lstStyle/>
          <a:p>
            <a:pPr marL="1621790" marR="5080" indent="-158242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Intramuscular Influenza </a:t>
            </a:r>
            <a:r>
              <a:rPr b="1" spc="-40" dirty="0"/>
              <a:t>Vaccine  </a:t>
            </a:r>
            <a:r>
              <a:rPr b="1" spc="-10" dirty="0">
                <a:solidFill>
                  <a:srgbClr val="FFFF00"/>
                </a:solidFill>
              </a:rPr>
              <a:t>Adverse</a:t>
            </a:r>
            <a:r>
              <a:rPr b="1" spc="20" dirty="0">
                <a:solidFill>
                  <a:srgbClr val="FFFF00"/>
                </a:solidFill>
              </a:rPr>
              <a:t> </a:t>
            </a:r>
            <a:r>
              <a:rPr b="1" spc="-10" dirty="0">
                <a:solidFill>
                  <a:srgbClr val="FFFF00"/>
                </a:solidFill>
              </a:rPr>
              <a:t>Reactions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88231" y="2045370"/>
            <a:ext cx="8753857" cy="35024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Fear and/or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vasovagal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syncope</a:t>
            </a:r>
            <a:endParaRPr lang="en-US" sz="32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Local</a:t>
            </a:r>
            <a:endParaRPr lang="en-US" sz="3200" dirty="0">
              <a:latin typeface="Arial"/>
              <a:cs typeface="Arial"/>
            </a:endParaRPr>
          </a:p>
          <a:p>
            <a:pPr marL="469900" marR="142684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Systemic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ph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ax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endParaRPr lang="en-US" sz="3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1426845">
              <a:lnSpc>
                <a:spcPct val="120000"/>
              </a:lnSpc>
              <a:spcBef>
                <a:spcPts val="100"/>
              </a:spcBef>
            </a:pPr>
            <a:endParaRPr sz="3200" dirty="0">
              <a:latin typeface="Arial"/>
              <a:cs typeface="Arial"/>
            </a:endParaRPr>
          </a:p>
          <a:p>
            <a:pPr marL="12700" marR="5080" algn="just">
              <a:spcBef>
                <a:spcPts val="765"/>
              </a:spcBef>
            </a:pP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Follow </a:t>
            </a:r>
            <a:r>
              <a:rPr sz="3200" b="1" dirty="0">
                <a:solidFill>
                  <a:srgbClr val="FFFF00"/>
                </a:solidFill>
                <a:latin typeface="Arial"/>
                <a:cs typeface="Arial"/>
              </a:rPr>
              <a:t>the EMS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protocols provided by  your medical director </a:t>
            </a:r>
            <a:r>
              <a:rPr sz="3200" b="1" dirty="0">
                <a:solidFill>
                  <a:srgbClr val="FFFF00"/>
                </a:solidFill>
                <a:latin typeface="Arial"/>
                <a:cs typeface="Arial"/>
              </a:rPr>
              <a:t>to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address</a:t>
            </a:r>
            <a:r>
              <a:rPr sz="3200" b="1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00"/>
                </a:solidFill>
                <a:latin typeface="Arial"/>
                <a:cs typeface="Arial"/>
              </a:rPr>
              <a:t>these  conditions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13272A33-3F98-124D-83A3-36F20E293A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808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1000"/>
    </mc:Choice>
    <mc:Fallback>
      <p:transition advTm="6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243" y="1046850"/>
            <a:ext cx="6798945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</a:t>
            </a:r>
          </a:p>
        </p:txBody>
      </p:sp>
      <p:sp>
        <p:nvSpPr>
          <p:cNvPr id="23" name="object 23"/>
          <p:cNvSpPr txBox="1"/>
          <p:nvPr/>
        </p:nvSpPr>
        <p:spPr>
          <a:xfrm>
            <a:off x="92243" y="2061411"/>
            <a:ext cx="8915400" cy="376833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508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Live attenuated intranasal</a:t>
            </a:r>
            <a:r>
              <a:rPr sz="32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influenza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(LAIV) contains live virus  material</a:t>
            </a:r>
            <a:endParaRPr sz="3200" dirty="0">
              <a:latin typeface="Arial"/>
              <a:cs typeface="Arial"/>
            </a:endParaRPr>
          </a:p>
          <a:p>
            <a:pPr marL="46990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Quadrivalent</a:t>
            </a:r>
            <a:endParaRPr sz="3200" dirty="0">
              <a:latin typeface="Arial"/>
              <a:cs typeface="Arial"/>
            </a:endParaRPr>
          </a:p>
          <a:p>
            <a:pPr marL="469900" marR="18478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Indicated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healthy</a:t>
            </a:r>
            <a:r>
              <a:rPr sz="3200" b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non-pregnant  individuals of ages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to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49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sz="3200" dirty="0">
              <a:latin typeface="Arial"/>
              <a:cs typeface="Arial"/>
            </a:endParaRPr>
          </a:p>
          <a:p>
            <a:pPr marL="469900" marR="116839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May be preferable in small</a:t>
            </a:r>
            <a:r>
              <a:rPr sz="3200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because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of their fears of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injection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A35CBC6-52A1-7448-A8C1-7707591353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06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3000"/>
    </mc:Choice>
    <mc:Fallback>
      <p:transition advTm="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05326" y="608842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140368" y="2037348"/>
            <a:ext cx="9067800" cy="40062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Children younger than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2800" b="1" spc="-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years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Adults 50 years and</a:t>
            </a:r>
            <a:r>
              <a:rPr sz="28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endParaRPr lang="en-US" sz="2800" dirty="0">
              <a:latin typeface="Arial"/>
              <a:cs typeface="Arial"/>
            </a:endParaRPr>
          </a:p>
          <a:p>
            <a:pPr marL="469900" marR="1765935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History of severe allergic reaction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any ingredient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a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dose of any influenza</a:t>
            </a:r>
            <a:r>
              <a:rPr sz="2800" b="1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Children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years through 17 years old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are receiving aspirin- or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salicylate-containing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medications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BB8BB49-DAF4-734D-B9E0-64528FAD42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458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8000"/>
    </mc:Choice>
    <mc:Fallback>
      <p:transition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13347" y="604168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211555" y="2046626"/>
            <a:ext cx="8900144" cy="4252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34925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Children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2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through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4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old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asthma or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history of wheezing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3200" b="1" spc="-1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past  12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months</a:t>
            </a:r>
            <a:endParaRPr sz="3200" dirty="0">
              <a:latin typeface="Arial"/>
              <a:cs typeface="Arial"/>
            </a:endParaRPr>
          </a:p>
          <a:p>
            <a:pPr marL="469900" marR="1270635" indent="-4572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Immunosuppression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from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any</a:t>
            </a:r>
            <a:r>
              <a:rPr sz="3200" b="1" spc="-1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cause  Absent or non-functioning</a:t>
            </a:r>
            <a:r>
              <a:rPr sz="3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spleen</a:t>
            </a:r>
            <a:endParaRPr sz="3200" dirty="0">
              <a:latin typeface="Arial"/>
              <a:cs typeface="Arial"/>
            </a:endParaRPr>
          </a:p>
          <a:p>
            <a:pPr marL="469900" marR="5080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Caregivers of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severely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immunocompromised persons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require 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protected</a:t>
            </a:r>
            <a:r>
              <a:rPr sz="3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environment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9AC0393-5227-7145-BC22-D2E6B72975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151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8000"/>
    </mc:Choice>
    <mc:Fallback>
      <p:transition advTm="3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09337" y="624221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1903730" marR="5080" indent="-12319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Contraindications</a:t>
            </a:r>
          </a:p>
        </p:txBody>
      </p:sp>
      <p:sp>
        <p:nvSpPr>
          <p:cNvPr id="37" name="object 37"/>
          <p:cNvSpPr txBox="1"/>
          <p:nvPr/>
        </p:nvSpPr>
        <p:spPr>
          <a:xfrm>
            <a:off x="212624" y="2008792"/>
            <a:ext cx="8452485" cy="47120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2600" marR="4898390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Pregnant women</a:t>
            </a:r>
            <a:endParaRPr lang="en-US" sz="28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82600" marR="4898390" indent="-457200">
              <a:lnSpc>
                <a:spcPct val="12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Cochlear</a:t>
            </a:r>
            <a:r>
              <a:rPr sz="28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implants</a:t>
            </a:r>
            <a:endParaRPr sz="2800" dirty="0">
              <a:latin typeface="Arial"/>
              <a:cs typeface="Arial"/>
            </a:endParaRPr>
          </a:p>
          <a:p>
            <a:pPr marL="482600" marR="100965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Active leak between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cerebrospinal</a:t>
            </a:r>
            <a:r>
              <a:rPr sz="28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fluid 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mouth, nose, 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ear,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other place  within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skull</a:t>
            </a:r>
            <a:endParaRPr sz="2800" dirty="0">
              <a:latin typeface="Arial"/>
              <a:cs typeface="Arial"/>
            </a:endParaRPr>
          </a:p>
          <a:p>
            <a:pPr marL="482600" marR="177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Receipt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flu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antiviral drugs within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48 hours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oseltamivir 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(Tamiflu</a:t>
            </a:r>
            <a:r>
              <a:rPr sz="2800" b="1" spc="-37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spc="-25" dirty="0">
                <a:solidFill>
                  <a:srgbClr val="FFFFFF"/>
                </a:solidFill>
                <a:latin typeface="Arial"/>
                <a:cs typeface="Arial"/>
              </a:rPr>
              <a:t>)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zanamivir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(Relenza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previous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days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peramivir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(Rapivab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),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previous 17  days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for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baloxavir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(Xofluza</a:t>
            </a:r>
            <a:r>
              <a:rPr sz="2800" b="1" baseline="25132" dirty="0">
                <a:solidFill>
                  <a:srgbClr val="FFFFFF"/>
                </a:solidFill>
                <a:latin typeface="Arial"/>
                <a:cs typeface="Arial"/>
              </a:rPr>
              <a:t>®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330BBD8-2D27-A544-8C61-959FB9AF9C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5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6000"/>
    </mc:Choice>
    <mc:Fallback>
      <p:transition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549442" y="611474"/>
            <a:ext cx="6896534" cy="1308370"/>
          </a:xfrm>
          <a:prstGeom prst="rect">
            <a:avLst/>
          </a:prstGeom>
        </p:spPr>
        <p:txBody>
          <a:bodyPr vert="horz" wrap="square" lIns="0" tIns="198437" rIns="0" bIns="0" rtlCol="0" anchor="ctr">
            <a:spAutoFit/>
          </a:bodyPr>
          <a:lstStyle/>
          <a:p>
            <a:pPr marL="2607310" marR="5080" indent="-193548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Intranasal Influenza </a:t>
            </a:r>
            <a:r>
              <a:rPr b="1" spc="-40" dirty="0"/>
              <a:t>Vaccine  </a:t>
            </a:r>
            <a:r>
              <a:rPr b="1" spc="-5" dirty="0">
                <a:solidFill>
                  <a:srgbClr val="FFFF00"/>
                </a:solidFill>
              </a:rPr>
              <a:t>Precautions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96252" y="2029326"/>
            <a:ext cx="8839200" cy="435824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469900" indent="-457200">
              <a:spcBef>
                <a:spcPts val="8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Asthma in people aged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5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years and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endParaRPr sz="3200" dirty="0">
              <a:latin typeface="Arial"/>
              <a:cs typeface="Arial"/>
            </a:endParaRPr>
          </a:p>
          <a:p>
            <a:pPr marL="469900" marR="29209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Other underlying medical conditions 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associated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higher risk of serious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flu 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complications</a:t>
            </a:r>
            <a:endParaRPr sz="3200" dirty="0">
              <a:latin typeface="Arial"/>
              <a:cs typeface="Arial"/>
            </a:endParaRPr>
          </a:p>
          <a:p>
            <a:pPr marL="469900" marR="187325" indent="-457200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Moderate or severe acute illness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with</a:t>
            </a:r>
            <a:r>
              <a:rPr sz="3200" b="1" spc="-1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or  without</a:t>
            </a:r>
            <a:r>
              <a:rPr sz="3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fever</a:t>
            </a:r>
            <a:endParaRPr sz="3200" dirty="0">
              <a:latin typeface="Arial"/>
              <a:cs typeface="Arial"/>
            </a:endParaRPr>
          </a:p>
          <a:p>
            <a:pPr marL="469900" marR="158115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Guillain-Barré Syndrome within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6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weeks  following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previous dose of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flu</a:t>
            </a:r>
            <a:r>
              <a:rPr sz="32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F6F1D512-D7F2-1B4E-B23A-11E5C5B137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348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8000"/>
    </mc:Choice>
    <mc:Fallback>
      <p:transition advTm="4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4484" y="976515"/>
            <a:ext cx="2592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Ob</a:t>
            </a:r>
            <a:r>
              <a:rPr b="1" dirty="0"/>
              <a:t>j</a:t>
            </a:r>
            <a:r>
              <a:rPr b="1" spc="-10" dirty="0"/>
              <a:t>ec</a:t>
            </a:r>
            <a:r>
              <a:rPr b="1" spc="-5" dirty="0"/>
              <a:t>t</a:t>
            </a:r>
            <a:r>
              <a:rPr b="1" dirty="0"/>
              <a:t>i</a:t>
            </a:r>
            <a:r>
              <a:rPr b="1" spc="-10" dirty="0"/>
              <a:t>ve</a:t>
            </a:r>
            <a:r>
              <a:rPr b="1" spc="-5" dirty="0"/>
              <a:t>s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84484" y="1999422"/>
            <a:ext cx="8686800" cy="45903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9563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Understand the transmission, signs, and 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symptoms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 and </a:t>
            </a:r>
            <a:r>
              <a:rPr lang="en-US" sz="2800" b="1" spc="-5" dirty="0" smtClean="0">
                <a:solidFill>
                  <a:srgbClr val="FFFFFF"/>
                </a:solidFill>
                <a:latin typeface="Arial"/>
                <a:cs typeface="Arial"/>
              </a:rPr>
              <a:t>COVID-19</a:t>
            </a:r>
            <a:endParaRPr sz="2800" dirty="0">
              <a:latin typeface="Arial"/>
              <a:cs typeface="Arial"/>
            </a:endParaRPr>
          </a:p>
          <a:p>
            <a:pPr marL="469900" marR="158115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types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 vaccine available and their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respective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indications, contraindications,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adverse  effects</a:t>
            </a:r>
            <a:r>
              <a:rPr lang="en-US"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marL="927100" marR="158115" lvl="1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To the degree known at this moment</a:t>
            </a:r>
            <a:endParaRPr sz="2400" dirty="0">
              <a:latin typeface="Arial"/>
              <a:cs typeface="Arial"/>
            </a:endParaRPr>
          </a:p>
          <a:p>
            <a:pPr marL="469900" marR="5080" indent="-457200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Understand legal authorization,  requirements, limitations, and liability  protections regarding administration of  immunizations by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EMS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providers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A0F4B2F9-2868-4149-BB9A-7823E378B0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96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4000"/>
    </mc:Choice>
    <mc:Fallback>
      <p:transition advTm="4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53979"/>
            <a:ext cx="6896534" cy="1080938"/>
          </a:xfrm>
        </p:spPr>
        <p:txBody>
          <a:bodyPr/>
          <a:lstStyle/>
          <a:p>
            <a:r>
              <a:rPr lang="en-US" b="1" dirty="0"/>
              <a:t>Adverse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2173705"/>
            <a:ext cx="6887389" cy="3599316"/>
          </a:xfrm>
        </p:spPr>
        <p:txBody>
          <a:bodyPr>
            <a:normAutofit lnSpcReduction="10000"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Runny</a:t>
            </a:r>
            <a:r>
              <a:rPr lang="en-US" b="1" spc="-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nose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Wheezing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Headache  </a:t>
            </a:r>
          </a:p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lang="en-US" b="1" spc="-35" dirty="0">
                <a:solidFill>
                  <a:srgbClr val="FFFFFF"/>
                </a:solidFill>
                <a:latin typeface="Arial"/>
                <a:cs typeface="Arial"/>
              </a:rPr>
              <a:t>Vomiting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Muscle </a:t>
            </a: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aches  </a:t>
            </a:r>
          </a:p>
          <a:p>
            <a:pPr marL="12700" marR="5080" algn="just">
              <a:lnSpc>
                <a:spcPct val="120000"/>
              </a:lnSpc>
              <a:spcBef>
                <a:spcPts val="100"/>
              </a:spcBef>
            </a:pP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Fever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(low</a:t>
            </a:r>
            <a:r>
              <a:rPr lang="en-US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grade)</a:t>
            </a:r>
            <a:endParaRPr lang="en-US" dirty="0">
              <a:latin typeface="Arial"/>
              <a:cs typeface="Arial"/>
            </a:endParaRPr>
          </a:p>
          <a:p>
            <a:pPr marL="12700" marR="545465" algn="just">
              <a:lnSpc>
                <a:spcPct val="110000"/>
              </a:lnSpc>
              <a:spcBef>
                <a:spcPts val="380"/>
              </a:spcBef>
            </a:pP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Sore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throat </a:t>
            </a:r>
            <a:r>
              <a:rPr lang="en-US" b="1" dirty="0">
                <a:solidFill>
                  <a:srgbClr val="FFFFFF"/>
                </a:solidFill>
                <a:latin typeface="Arial"/>
                <a:cs typeface="Arial"/>
              </a:rPr>
              <a:t>(in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older</a:t>
            </a:r>
            <a:r>
              <a:rPr lang="en-US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children)  </a:t>
            </a:r>
          </a:p>
          <a:p>
            <a:pPr marL="12700" marR="545465" algn="just">
              <a:lnSpc>
                <a:spcPct val="110000"/>
              </a:lnSpc>
              <a:spcBef>
                <a:spcPts val="380"/>
              </a:spcBef>
            </a:pP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Cough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18853BC-FFEF-024D-9D77-92EDCB7EC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27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6000"/>
    </mc:Choice>
    <mc:Fallback>
      <p:transition advTm="2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977739"/>
            <a:ext cx="8401050" cy="5137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/>
              <a:t>Intranasal Influenza </a:t>
            </a:r>
            <a:r>
              <a:rPr sz="3200" b="1" spc="-35" dirty="0"/>
              <a:t>Vaccine</a:t>
            </a:r>
            <a:r>
              <a:rPr sz="3200" b="1" spc="-175" dirty="0"/>
              <a:t> </a:t>
            </a:r>
            <a:r>
              <a:rPr sz="3200" b="1" spc="-5" dirty="0"/>
              <a:t>Administration</a:t>
            </a:r>
            <a:endParaRPr sz="3200" b="1" dirty="0"/>
          </a:p>
        </p:txBody>
      </p:sp>
      <p:sp>
        <p:nvSpPr>
          <p:cNvPr id="3" name="object 3"/>
          <p:cNvSpPr/>
          <p:nvPr/>
        </p:nvSpPr>
        <p:spPr>
          <a:xfrm>
            <a:off x="2181727" y="2128307"/>
            <a:ext cx="7318824" cy="41708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811DC36-D134-4749-B0A3-AC23D12F2F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1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4000"/>
    </mc:Choice>
    <mc:Fallback>
      <p:transition advTm="4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6358" y="1041052"/>
            <a:ext cx="3716654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Documentation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0527" y="1968341"/>
            <a:ext cx="8839200" cy="47372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vaccines administered should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be fully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documented 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in the patient’s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permanent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medical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record  </a:t>
            </a:r>
            <a:endParaRPr lang="en-US" sz="24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spcBef>
                <a:spcPts val="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Documentation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should</a:t>
            </a:r>
            <a:r>
              <a:rPr sz="2400" b="1" spc="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include:</a:t>
            </a:r>
            <a:endParaRPr sz="2400" b="1" dirty="0">
              <a:latin typeface="Arial"/>
              <a:cs typeface="Arial"/>
            </a:endParaRPr>
          </a:p>
          <a:p>
            <a:pPr marL="413384" indent="-287020">
              <a:spcBef>
                <a:spcPts val="30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1. Date of administration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8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2. Name or common abbreviation of</a:t>
            </a:r>
            <a:r>
              <a:rPr sz="20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9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3. 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lot</a:t>
            </a:r>
            <a:r>
              <a:rPr sz="20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number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8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4. </a:t>
            </a:r>
            <a:r>
              <a:rPr sz="2000" b="1" spc="-30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20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manufacturer</a:t>
            </a:r>
            <a:endParaRPr sz="2000" b="1" dirty="0">
              <a:latin typeface="Arial"/>
              <a:cs typeface="Arial"/>
            </a:endParaRPr>
          </a:p>
          <a:p>
            <a:pPr marL="413384" indent="-287020">
              <a:spcBef>
                <a:spcPts val="29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5. Administration</a:t>
            </a:r>
            <a:r>
              <a:rPr sz="2000" b="1" spc="-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site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, route, and dosage</a:t>
            </a:r>
            <a:endParaRPr sz="2000" b="1" dirty="0">
              <a:latin typeface="Arial"/>
              <a:cs typeface="Arial"/>
            </a:endParaRPr>
          </a:p>
          <a:p>
            <a:pPr marL="413384" marR="94615" indent="-287020">
              <a:lnSpc>
                <a:spcPts val="2590"/>
              </a:lnSpc>
              <a:spcBef>
                <a:spcPts val="615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6. Any vaccine information statements 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(or equivalent for EUA vaccines)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utilized by the public  health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agency</a:t>
            </a: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, with edition date </a:t>
            </a:r>
            <a:endParaRPr sz="2000" b="1" dirty="0">
              <a:latin typeface="Arial"/>
              <a:cs typeface="Arial"/>
            </a:endParaRPr>
          </a:p>
          <a:p>
            <a:pPr marL="413384" marR="605155" indent="-287020">
              <a:lnSpc>
                <a:spcPts val="2590"/>
              </a:lnSpc>
              <a:spcBef>
                <a:spcPts val="580"/>
              </a:spcBef>
              <a:buChar char="–"/>
              <a:tabLst>
                <a:tab pos="414020" algn="l"/>
              </a:tabLst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7. Name and address of public health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agency’s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vaccine  administrator who is responsible for the storage of the  records</a:t>
            </a:r>
            <a:endParaRPr lang="en-US" sz="20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413384" marR="605155" indent="-287020">
              <a:lnSpc>
                <a:spcPts val="2590"/>
              </a:lnSpc>
              <a:spcBef>
                <a:spcPts val="580"/>
              </a:spcBef>
              <a:buChar char="–"/>
              <a:tabLst>
                <a:tab pos="414020" algn="l"/>
              </a:tabLst>
            </a:pPr>
            <a:r>
              <a:rPr lang="en-US" sz="2000" b="1" spc="-5" dirty="0">
                <a:solidFill>
                  <a:srgbClr val="FFFFFF"/>
                </a:solidFill>
                <a:latin typeface="Arial"/>
                <a:cs typeface="Arial"/>
              </a:rPr>
              <a:t>8. Name and title of person who administered the vaccine</a:t>
            </a:r>
            <a:endParaRPr sz="2000" b="1" dirty="0">
              <a:latin typeface="Arial"/>
              <a:cs typeface="Arial"/>
            </a:endParaRP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1F76C2B-A99F-994D-84D3-AAFC3EE602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32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0000"/>
    </mc:Choice>
    <mc:Fallback>
      <p:transition advTm="4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6306" y="902424"/>
            <a:ext cx="4093845" cy="69659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/>
              <a:t>Documentation</a:t>
            </a:r>
            <a:endParaRPr sz="4400" b="1" dirty="0"/>
          </a:p>
        </p:txBody>
      </p:sp>
      <p:sp>
        <p:nvSpPr>
          <p:cNvPr id="7" name="object 7"/>
          <p:cNvSpPr txBox="1"/>
          <p:nvPr/>
        </p:nvSpPr>
        <p:spPr>
          <a:xfrm>
            <a:off x="116306" y="1993233"/>
            <a:ext cx="9133002" cy="452752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69900" marR="318770" indent="-457200">
              <a:spcBef>
                <a:spcPts val="10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patient interview and screening  process, including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acquisition of  informed consent,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receive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2800" b="1" spc="-1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 vaccination is determined by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local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public health</a:t>
            </a:r>
            <a:r>
              <a:rPr sz="2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authorities</a:t>
            </a:r>
            <a:endParaRPr sz="2800" dirty="0">
              <a:latin typeface="Arial"/>
              <a:cs typeface="Arial"/>
            </a:endParaRPr>
          </a:p>
          <a:p>
            <a:pPr marL="469900" marR="432434" indent="-457200" algn="just">
              <a:spcBef>
                <a:spcPts val="765"/>
              </a:spcBef>
              <a:buFont typeface="Arial" panose="020B0604020202020204" pitchFamily="34" charset="0"/>
              <a:buChar char="•"/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patient allergies, including allergies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medications and foods, must be obtained  and</a:t>
            </a:r>
            <a:r>
              <a:rPr sz="2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documented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7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Influenza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vaccine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relatively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contraindicated in  patients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who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are allergic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eggs or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chicken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protein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5FCE5D9-0B55-1142-B847-A85832D5D9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45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9000"/>
    </mc:Choice>
    <mc:Fallback>
      <p:transition advTm="2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505" y="955922"/>
            <a:ext cx="409384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/>
              <a:t>Documentation</a:t>
            </a:r>
            <a:endParaRPr sz="4400" b="1" dirty="0"/>
          </a:p>
        </p:txBody>
      </p:sp>
      <p:sp>
        <p:nvSpPr>
          <p:cNvPr id="5" name="object 5"/>
          <p:cNvSpPr txBox="1">
            <a:spLocks noGrp="1"/>
          </p:cNvSpPr>
          <p:nvPr>
            <p:ph idx="1"/>
          </p:nvPr>
        </p:nvSpPr>
        <p:spPr>
          <a:xfrm>
            <a:off x="146505" y="2013285"/>
            <a:ext cx="6887389" cy="2774631"/>
          </a:xfrm>
          <a:prstGeom prst="rect">
            <a:avLst/>
          </a:prstGeom>
        </p:spPr>
        <p:txBody>
          <a:bodyPr vert="horz" wrap="square" lIns="0" tIns="85877" rIns="0" bIns="0" rtlCol="0">
            <a:spAutoFit/>
          </a:bodyPr>
          <a:lstStyle/>
          <a:p>
            <a:pPr marL="50800" marR="77470">
              <a:lnSpc>
                <a:spcPct val="100000"/>
              </a:lnSpc>
              <a:spcBef>
                <a:spcPts val="105"/>
              </a:spcBef>
            </a:pPr>
            <a:r>
              <a:rPr b="1" spc="-5" dirty="0"/>
              <a:t>Facilities that administer </a:t>
            </a:r>
            <a:r>
              <a:rPr b="1" spc="-10" dirty="0"/>
              <a:t>vaccines </a:t>
            </a:r>
            <a:r>
              <a:rPr b="1" spc="-5" dirty="0"/>
              <a:t>are  encouraged </a:t>
            </a:r>
            <a:r>
              <a:rPr b="1" dirty="0"/>
              <a:t>to </a:t>
            </a:r>
            <a:r>
              <a:rPr b="1" spc="-5" dirty="0"/>
              <a:t>participate in state or</a:t>
            </a:r>
            <a:r>
              <a:rPr b="1" spc="-114" dirty="0"/>
              <a:t> </a:t>
            </a:r>
            <a:r>
              <a:rPr b="1" spc="-10" dirty="0"/>
              <a:t>local  </a:t>
            </a:r>
            <a:r>
              <a:rPr b="1" spc="-5" dirty="0"/>
              <a:t>immunization information</a:t>
            </a:r>
            <a:r>
              <a:rPr b="1" spc="-70" dirty="0"/>
              <a:t> </a:t>
            </a:r>
            <a:r>
              <a:rPr b="1" spc="-5" dirty="0"/>
              <a:t>systems</a:t>
            </a:r>
          </a:p>
          <a:p>
            <a:pPr marL="50800" marR="5080">
              <a:lnSpc>
                <a:spcPct val="100000"/>
              </a:lnSpc>
              <a:spcBef>
                <a:spcPts val="765"/>
              </a:spcBef>
            </a:pPr>
            <a:r>
              <a:rPr b="1" spc="-5" dirty="0"/>
              <a:t>The patient or parent should be provided  </a:t>
            </a:r>
            <a:r>
              <a:rPr b="1" dirty="0"/>
              <a:t>with </a:t>
            </a:r>
            <a:r>
              <a:rPr b="1" spc="-5" dirty="0"/>
              <a:t>an immunization record that</a:t>
            </a:r>
            <a:r>
              <a:rPr b="1" spc="-100" dirty="0"/>
              <a:t> </a:t>
            </a:r>
            <a:r>
              <a:rPr b="1" spc="-5" dirty="0"/>
              <a:t>includes  </a:t>
            </a:r>
            <a:r>
              <a:rPr b="1" dirty="0"/>
              <a:t>the </a:t>
            </a:r>
            <a:r>
              <a:rPr b="1" spc="-10" dirty="0"/>
              <a:t>vaccines </a:t>
            </a:r>
            <a:r>
              <a:rPr b="1" spc="-5" dirty="0"/>
              <a:t>administered </a:t>
            </a:r>
            <a:r>
              <a:rPr b="1" dirty="0"/>
              <a:t>with </a:t>
            </a:r>
            <a:r>
              <a:rPr b="1" spc="-5" dirty="0"/>
              <a:t>dates of  administration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43B921B1-D953-6B41-B28C-3F8725E593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02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981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8000"/>
    </mc:Choice>
    <mc:Fallback>
      <p:transition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034716" y="1047019"/>
            <a:ext cx="11109158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2181225" marR="5080" indent="-998219">
              <a:lnSpc>
                <a:spcPct val="100000"/>
              </a:lnSpc>
              <a:spcBef>
                <a:spcPts val="95"/>
              </a:spcBef>
            </a:pPr>
            <a:r>
              <a:rPr b="1" spc="-25" dirty="0"/>
              <a:t>Vaccination </a:t>
            </a:r>
            <a:r>
              <a:rPr b="1" spc="-5" dirty="0"/>
              <a:t>Information  Statement</a:t>
            </a:r>
            <a:r>
              <a:rPr b="1" spc="30" dirty="0"/>
              <a:t> </a:t>
            </a:r>
            <a:r>
              <a:rPr b="1" spc="-5" dirty="0"/>
              <a:t>(VIS)</a:t>
            </a:r>
          </a:p>
        </p:txBody>
      </p:sp>
      <p:sp>
        <p:nvSpPr>
          <p:cNvPr id="25" name="object 25"/>
          <p:cNvSpPr txBox="1"/>
          <p:nvPr/>
        </p:nvSpPr>
        <p:spPr>
          <a:xfrm>
            <a:off x="62163" y="2005264"/>
            <a:ext cx="8915400" cy="45005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4318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If 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your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LHD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elects 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utilize a VIS as part of their  documentation process, provide a current VIS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each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individual or legal</a:t>
            </a:r>
            <a:r>
              <a:rPr sz="2800" b="1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guardian</a:t>
            </a:r>
            <a:endParaRPr sz="2800" dirty="0">
              <a:latin typeface="Arial"/>
              <a:cs typeface="Arial"/>
            </a:endParaRPr>
          </a:p>
          <a:p>
            <a:pPr marL="469900" marR="5080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After the VIS is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read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by and/or reviewed with the  individual or guardian, answer any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  their questions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before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vaccine</a:t>
            </a:r>
            <a:r>
              <a:rPr sz="2800" b="1" spc="1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administration</a:t>
            </a:r>
            <a:endParaRPr sz="2800" dirty="0">
              <a:latin typeface="Arial"/>
              <a:cs typeface="Arial"/>
            </a:endParaRPr>
          </a:p>
          <a:p>
            <a:pPr marL="469900" marR="125730" indent="-457200">
              <a:spcBef>
                <a:spcPts val="675"/>
              </a:spcBef>
              <a:buFont typeface="Arial" panose="020B0604020202020204" pitchFamily="34" charset="0"/>
              <a:buChar char="•"/>
              <a:tabLst>
                <a:tab pos="4441825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If the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LHD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provides them, give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an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immunization 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record card 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vaccine recipient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provide  them with a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record</a:t>
            </a:r>
            <a:r>
              <a:rPr sz="2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of</a:t>
            </a:r>
            <a:r>
              <a:rPr sz="2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vaccination  administration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8D84374-2871-4FF3-8C52-022D4A84B4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214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1000"/>
    </mc:Choice>
    <mc:Fallback>
      <p:transition advTm="6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8CD0774-ADBB-4BD9-AB6F-3EDCE216F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32" y="825418"/>
            <a:ext cx="9613861" cy="1080938"/>
          </a:xfrm>
        </p:spPr>
        <p:txBody>
          <a:bodyPr/>
          <a:lstStyle/>
          <a:p>
            <a:r>
              <a:rPr lang="en-US" b="1" dirty="0"/>
              <a:t>Emergency Use Authorization (EUA)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44B573B-47ED-42CE-A9AE-E83A72933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90" y="2168431"/>
            <a:ext cx="8153400" cy="4140127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EUA means that a COVID-19 vaccine has been authorized for use. The scope of authorized use is specified in the EUA Fact Sheet for Healthcare Providers (similar to a package insert for licensed vaccines)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healthcare providers, conditions of use require: </a:t>
            </a:r>
          </a:p>
          <a:p>
            <a:pPr lvl="1"/>
            <a:r>
              <a:rPr lang="en-US" b="1" dirty="0"/>
              <a:t>Providing the recipient/caregiver the Fact Sheet for Recipients (similar to a vaccine information statement [VIS] for licensed vaccines), which communicates vaccine benefits and risks to the recipient, via hard copy or electronic means </a:t>
            </a:r>
          </a:p>
          <a:p>
            <a:pPr lvl="1"/>
            <a:r>
              <a:rPr lang="en-US" b="1" dirty="0"/>
              <a:t>Reporting vaccine administration data to CDC </a:t>
            </a:r>
          </a:p>
          <a:p>
            <a:pPr lvl="1"/>
            <a:r>
              <a:rPr lang="en-US" b="1" dirty="0"/>
              <a:t>Reporting vaccine administration errors and specified adverse events to VAERS</a:t>
            </a:r>
          </a:p>
          <a:p>
            <a:endParaRPr lang="en-US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557C947A-23F8-45F1-961B-17B9FB838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592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5000"/>
    </mc:Choice>
    <mc:Fallback>
      <p:transition advTm="10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33B20-61B8-4E2C-9502-A055E43F9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69" y="906379"/>
            <a:ext cx="7467600" cy="1080938"/>
          </a:xfrm>
        </p:spPr>
        <p:txBody>
          <a:bodyPr>
            <a:noAutofit/>
          </a:bodyPr>
          <a:lstStyle/>
          <a:p>
            <a:r>
              <a:rPr lang="en-US" b="1" dirty="0"/>
              <a:t>Reporting to the Vaccine Adverse Event Reporting System (VAERS)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248F3-A15A-4AAE-AF54-8F0D0E5FD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69" y="2096242"/>
            <a:ext cx="7848600" cy="4216327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/>
              <a:t>Healthcare providers are required to report the following to VAERS:</a:t>
            </a:r>
          </a:p>
          <a:p>
            <a:pPr lvl="1"/>
            <a:r>
              <a:rPr lang="en-US" b="1" dirty="0"/>
              <a:t>Vaccine administration errors (whether associated with an adverse event [AE] or not)</a:t>
            </a:r>
          </a:p>
          <a:p>
            <a:pPr lvl="1"/>
            <a:r>
              <a:rPr lang="en-US" b="1" u="sng" dirty="0">
                <a:hlinkClick r:id="rId4"/>
              </a:rPr>
              <a:t>Serious AEs</a:t>
            </a:r>
            <a:r>
              <a:rPr lang="en-US" b="1" dirty="0"/>
              <a:t> (irrespective of attribution to vaccination)</a:t>
            </a:r>
          </a:p>
          <a:p>
            <a:pPr lvl="1"/>
            <a:r>
              <a:rPr lang="en-US" b="1" dirty="0"/>
              <a:t>Multisystem inflammatory syndrome (MIS) in children (if vaccine is authorized for use in children) or adults</a:t>
            </a:r>
          </a:p>
          <a:p>
            <a:pPr lvl="1"/>
            <a:r>
              <a:rPr lang="en-US" b="1" dirty="0"/>
              <a:t>Cases of COVID-19 that result in hospitalization or death after the recipient has received COVID-19 vaccine</a:t>
            </a:r>
          </a:p>
          <a:p>
            <a:pPr lvl="1"/>
            <a:r>
              <a:rPr lang="en-US" b="1" dirty="0"/>
              <a:t>Healthcare providers are also encouraged to report any clinically significant AEs that occur after vaccine administration</a:t>
            </a:r>
          </a:p>
          <a:p>
            <a:pPr lvl="1"/>
            <a:r>
              <a:rPr lang="en-US" b="1" dirty="0"/>
              <a:t>Adverse events should be reported even if the cause of the AE is uncertain</a:t>
            </a:r>
          </a:p>
          <a:p>
            <a:pPr lvl="1"/>
            <a:r>
              <a:rPr lang="en-US" b="1" dirty="0"/>
              <a:t>Healthcare providers should report any additional AEs and adhere to any revised safety reporting requirements per the FDA conditions of authorized vaccine use posted on </a:t>
            </a:r>
            <a:r>
              <a:rPr lang="en-US" b="1" u="sng" dirty="0">
                <a:hlinkClick r:id="rId5"/>
              </a:rPr>
              <a:t>FDA’s website</a:t>
            </a:r>
            <a:r>
              <a:rPr lang="en-US" b="1" dirty="0"/>
              <a:t> throughout the duration of the EUA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772BDA8-1864-4770-A3F7-635D68299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55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05000"/>
    </mc:Choice>
    <mc:Fallback>
      <p:transition advTm="10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55E73A-E882-4380-94D7-6CBE3D1C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05" y="873544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>
                <a:latin typeface="Merriweather"/>
              </a:rPr>
              <a:t>EUA Fact Sheet for </a:t>
            </a:r>
            <a:r>
              <a:rPr lang="en-US" b="1" u="sng" dirty="0">
                <a:latin typeface="Merriweather"/>
              </a:rPr>
              <a:t>Healthcare Providers</a:t>
            </a:r>
            <a:r>
              <a:rPr lang="en-US" dirty="0">
                <a:solidFill>
                  <a:srgbClr val="000000"/>
                </a:solidFill>
                <a:latin typeface="Merriweather"/>
              </a:rPr>
              <a:t/>
            </a:r>
            <a:br>
              <a:rPr lang="en-US" dirty="0">
                <a:solidFill>
                  <a:srgbClr val="000000"/>
                </a:solidFill>
                <a:latin typeface="Merriweather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BBD85-E348-4202-A2A9-00853484A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5" y="2108273"/>
            <a:ext cx="7848600" cy="4292527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latin typeface="Open Sans"/>
              </a:rPr>
              <a:t>Each vaccine used under an EUA will come with a specific EUA Fact Sheet for Healthcare Providers will provide the following information:</a:t>
            </a:r>
          </a:p>
          <a:p>
            <a:pPr lvl="1"/>
            <a:r>
              <a:rPr lang="en-US" sz="1950" b="1" dirty="0">
                <a:latin typeface="Open Sans"/>
              </a:rPr>
              <a:t>COVID-19 disease description</a:t>
            </a:r>
          </a:p>
          <a:p>
            <a:pPr lvl="1"/>
            <a:r>
              <a:rPr lang="en-US" sz="1950" b="1" dirty="0">
                <a:latin typeface="Open Sans"/>
              </a:rPr>
              <a:t>Dosage and administration information</a:t>
            </a:r>
          </a:p>
          <a:p>
            <a:pPr lvl="1"/>
            <a:r>
              <a:rPr lang="en-US" sz="1950" b="1" dirty="0">
                <a:latin typeface="Open Sans"/>
              </a:rPr>
              <a:t>Storage and handling instructions</a:t>
            </a:r>
          </a:p>
          <a:p>
            <a:pPr lvl="1"/>
            <a:r>
              <a:rPr lang="en-US" sz="1950" b="1" dirty="0">
                <a:latin typeface="Open Sans"/>
              </a:rPr>
              <a:t>Dose preparation and administration information</a:t>
            </a:r>
          </a:p>
          <a:p>
            <a:pPr lvl="1"/>
            <a:r>
              <a:rPr lang="en-US" sz="1950" b="1" dirty="0">
                <a:latin typeface="Open Sans"/>
              </a:rPr>
              <a:t>Requirements for use of vaccine under EUA</a:t>
            </a:r>
          </a:p>
          <a:p>
            <a:pPr lvl="1"/>
            <a:r>
              <a:rPr lang="en-US" sz="1950" b="1" dirty="0">
                <a:latin typeface="Open Sans"/>
              </a:rPr>
              <a:t>Risks and benefits, including common adverse events (AEs)</a:t>
            </a:r>
          </a:p>
          <a:p>
            <a:pPr lvl="1"/>
            <a:r>
              <a:rPr lang="en-US" sz="1950" b="1" dirty="0">
                <a:latin typeface="Open Sans"/>
              </a:rPr>
              <a:t>Any approved available alternatives for preventing COVID-19</a:t>
            </a:r>
          </a:p>
          <a:p>
            <a:pPr lvl="1"/>
            <a:r>
              <a:rPr lang="en-US" sz="1950" b="1" dirty="0">
                <a:latin typeface="Open Sans"/>
              </a:rPr>
              <a:t>Reporting requirements, including reporting AEs to VAERS</a:t>
            </a:r>
          </a:p>
          <a:p>
            <a:pPr lvl="1"/>
            <a:r>
              <a:rPr lang="en-US" sz="1950" b="1" dirty="0">
                <a:latin typeface="Open Sans"/>
              </a:rPr>
              <a:t>Additional resources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BC10C34-B84F-4C17-8658-0BF73969BC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26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9000"/>
    </mc:Choice>
    <mc:Fallback>
      <p:transition advTm="69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88DB2-B643-4838-B2BB-AF9864A12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39" y="833438"/>
            <a:ext cx="9613861" cy="1080938"/>
          </a:xfrm>
        </p:spPr>
        <p:txBody>
          <a:bodyPr/>
          <a:lstStyle/>
          <a:p>
            <a:r>
              <a:rPr lang="en-US" b="1" dirty="0"/>
              <a:t>EUA Fact Sheet for </a:t>
            </a:r>
            <a:r>
              <a:rPr lang="en-US" b="1" u="sng" dirty="0"/>
              <a:t>Recipients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56E61-9D60-4AF4-8D9B-C31EE127F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739" y="2088221"/>
            <a:ext cx="7696200" cy="4216327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Each vaccine-specific EUA Fact Sheet for Recipients will provide the following information:</a:t>
            </a:r>
          </a:p>
          <a:p>
            <a:pPr lvl="1"/>
            <a:r>
              <a:rPr lang="en-US" b="1" dirty="0"/>
              <a:t>Basic information on COVID-19, symptoms, and what to discuss with a healthcare provider before vaccination</a:t>
            </a:r>
          </a:p>
          <a:p>
            <a:pPr lvl="1"/>
            <a:r>
              <a:rPr lang="en-US" b="1" dirty="0"/>
              <a:t>Who should and should not receive the vaccine</a:t>
            </a:r>
          </a:p>
          <a:p>
            <a:pPr lvl="1"/>
            <a:r>
              <a:rPr lang="en-US" b="1" dirty="0"/>
              <a:t>That recipients have the choice to receive the vaccine</a:t>
            </a:r>
          </a:p>
          <a:p>
            <a:pPr lvl="1"/>
            <a:r>
              <a:rPr lang="en-US" b="1" dirty="0"/>
              <a:t>Dosage and vaccine series information</a:t>
            </a:r>
          </a:p>
          <a:p>
            <a:pPr lvl="1"/>
            <a:r>
              <a:rPr lang="en-US" b="1" dirty="0"/>
              <a:t>Risks and benefits of the vaccine, including common side effects</a:t>
            </a:r>
          </a:p>
          <a:p>
            <a:pPr lvl="1"/>
            <a:r>
              <a:rPr lang="en-US" b="1" dirty="0"/>
              <a:t>Information on reporting side effects to VAERS</a:t>
            </a:r>
          </a:p>
          <a:p>
            <a:pPr lvl="1"/>
            <a:r>
              <a:rPr lang="en-US" b="1" dirty="0"/>
              <a:t>An explanation of what an EUA is and why it is issued</a:t>
            </a:r>
          </a:p>
          <a:p>
            <a:pPr lvl="1"/>
            <a:r>
              <a:rPr lang="en-US" b="1" dirty="0"/>
              <a:t>Any approved available alternatives for preventing COVID-19</a:t>
            </a:r>
          </a:p>
          <a:p>
            <a:pPr lvl="1"/>
            <a:r>
              <a:rPr lang="en-US" b="1" dirty="0"/>
              <a:t>Additional resources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3C0E012-9FC5-42E9-BEDE-EA1C82C5A7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735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78000"/>
    </mc:Choice>
    <mc:Fallback>
      <p:transition advTm="7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432" y="1016989"/>
            <a:ext cx="259207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Ob</a:t>
            </a:r>
            <a:r>
              <a:rPr b="1" dirty="0"/>
              <a:t>j</a:t>
            </a:r>
            <a:r>
              <a:rPr b="1" spc="-10" dirty="0"/>
              <a:t>ec</a:t>
            </a:r>
            <a:r>
              <a:rPr b="1" spc="-5" dirty="0"/>
              <a:t>t</a:t>
            </a:r>
            <a:r>
              <a:rPr b="1" dirty="0"/>
              <a:t>i</a:t>
            </a:r>
            <a:r>
              <a:rPr b="1" spc="-10" dirty="0"/>
              <a:t>ve</a:t>
            </a:r>
            <a:r>
              <a:rPr b="1" spc="-5" dirty="0"/>
              <a:t>s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64432" y="2026296"/>
            <a:ext cx="9067800" cy="40697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0" marR="5080" indent="-457200">
              <a:spcBef>
                <a:spcPts val="9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need 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or partnership  between local health departments and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EMS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agencies during vaccination campaign</a:t>
            </a:r>
            <a:r>
              <a:rPr lang="en-US" sz="2800" b="1" spc="-5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 and  their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respective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roles and</a:t>
            </a:r>
            <a:r>
              <a:rPr sz="2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responsibilities</a:t>
            </a:r>
            <a:endParaRPr sz="2800" dirty="0">
              <a:latin typeface="Arial"/>
              <a:cs typeface="Arial"/>
            </a:endParaRPr>
          </a:p>
          <a:p>
            <a:pPr marL="469900" marR="182245" indent="-457200">
              <a:spcBef>
                <a:spcPts val="670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Gain knowledge of the data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collected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and  documented prior to, during, and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after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the  administration of a vaccine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800" b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patient</a:t>
            </a:r>
            <a:endParaRPr sz="2800" dirty="0">
              <a:latin typeface="Arial"/>
              <a:cs typeface="Arial"/>
            </a:endParaRPr>
          </a:p>
          <a:p>
            <a:pPr marL="469900" marR="654050" indent="-457200">
              <a:spcBef>
                <a:spcPts val="675"/>
              </a:spcBef>
              <a:buFont typeface="Arial" panose="020B0604020202020204" pitchFamily="34" charset="0"/>
              <a:buChar char="•"/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Note the need for vaccination of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healthcare 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workers as a measure of disease</a:t>
            </a:r>
            <a:r>
              <a:rPr sz="2800" b="1" spc="1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prevention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969ED9FE-8D2C-4FF5-90DD-424F04DE4D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6000"/>
    </mc:Choice>
    <mc:Fallback>
      <p:transition advTm="4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252" y="993553"/>
            <a:ext cx="7984490" cy="566181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/>
              <a:t>Skills Checklist for Immunization</a:t>
            </a:r>
          </a:p>
        </p:txBody>
      </p:sp>
      <p:sp>
        <p:nvSpPr>
          <p:cNvPr id="22" name="object 22"/>
          <p:cNvSpPr txBox="1"/>
          <p:nvPr/>
        </p:nvSpPr>
        <p:spPr>
          <a:xfrm>
            <a:off x="96252" y="2053456"/>
            <a:ext cx="8862059" cy="43473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200"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Completion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a skills checklist for  immunization is suggested</a:t>
            </a:r>
            <a:endParaRPr sz="3000" dirty="0">
              <a:latin typeface="Arial"/>
              <a:cs typeface="Arial"/>
            </a:endParaRPr>
          </a:p>
          <a:p>
            <a:pPr marL="469900" marR="9144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lang="en-US" sz="3000" b="1" spc="-5" dirty="0">
                <a:solidFill>
                  <a:srgbClr val="FFFFFF"/>
                </a:solidFill>
                <a:latin typeface="Arial"/>
                <a:cs typeface="Arial"/>
              </a:rPr>
              <a:t>If used, s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uccessful completion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of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the skills checklist  for immunization may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be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verified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by an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EMS  </a:t>
            </a:r>
            <a:r>
              <a:rPr sz="3000" b="1" spc="-15" dirty="0">
                <a:solidFill>
                  <a:srgbClr val="FFFFFF"/>
                </a:solidFill>
                <a:latin typeface="Arial"/>
                <a:cs typeface="Arial"/>
              </a:rPr>
              <a:t>agency’s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medical </a:t>
            </a:r>
            <a:r>
              <a:rPr sz="3000" b="1" spc="-25" dirty="0">
                <a:solidFill>
                  <a:srgbClr val="FFFFFF"/>
                </a:solidFill>
                <a:latin typeface="Arial"/>
                <a:cs typeface="Arial"/>
              </a:rPr>
              <a:t>director, </a:t>
            </a:r>
            <a:r>
              <a:rPr sz="3000" b="1" dirty="0">
                <a:solidFill>
                  <a:srgbClr val="FFFFFF"/>
                </a:solidFill>
                <a:latin typeface="Arial"/>
                <a:cs typeface="Arial"/>
              </a:rPr>
              <a:t>LHD, or </a:t>
            </a:r>
            <a:r>
              <a:rPr lang="en-US" sz="3000" b="1" dirty="0">
                <a:solidFill>
                  <a:srgbClr val="FFFFFF"/>
                </a:solidFill>
                <a:latin typeface="Arial"/>
                <a:cs typeface="Arial"/>
              </a:rPr>
              <a:t>other </a:t>
            </a:r>
            <a:r>
              <a:rPr lang="en-US" sz="3000" b="1" spc="-5" dirty="0">
                <a:solidFill>
                  <a:srgbClr val="FFFFFF"/>
                </a:solidFill>
                <a:latin typeface="Arial"/>
                <a:cs typeface="Arial"/>
              </a:rPr>
              <a:t>designated</a:t>
            </a:r>
            <a:endParaRPr sz="3000" dirty="0">
              <a:latin typeface="Arial"/>
              <a:cs typeface="Arial"/>
            </a:endParaRPr>
          </a:p>
          <a:p>
            <a:pPr marL="469900" marR="342900" indent="-457200">
              <a:spcBef>
                <a:spcPts val="720"/>
              </a:spcBef>
              <a:buFont typeface="Arial" panose="020B0604020202020204" pitchFamily="34" charset="0"/>
              <a:buChar char="•"/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A sample skills checklist for immunization  administration is available at:  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h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tt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p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s: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//ww</a:t>
            </a:r>
            <a:r>
              <a:rPr sz="3000" b="1" u="heavy" spc="-114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w</a:t>
            </a:r>
            <a:r>
              <a:rPr sz="3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.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i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m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m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u</a:t>
            </a:r>
            <a:r>
              <a:rPr sz="30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n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i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z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e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o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r</a:t>
            </a:r>
            <a:r>
              <a:rPr sz="3000" b="1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g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/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c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at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g</a:t>
            </a:r>
            <a:r>
              <a:rPr sz="3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d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/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p</a:t>
            </a:r>
            <a:r>
              <a:rPr sz="3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7010</a:t>
            </a:r>
            <a:r>
              <a:rPr sz="30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.</a:t>
            </a:r>
            <a:r>
              <a:rPr sz="3000" b="1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pdf</a:t>
            </a:r>
            <a:endParaRPr sz="30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BF21D3F-CC8C-4BFF-94F3-05F63ED61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3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3000"/>
    </mc:Choice>
    <mc:Fallback>
      <p:transition advTm="3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2117557" y="827376"/>
            <a:ext cx="10409000" cy="662040"/>
          </a:xfrm>
          <a:prstGeom prst="rect">
            <a:avLst/>
          </a:prstGeom>
        </p:spPr>
        <p:txBody>
          <a:bodyPr vert="horz" wrap="square" lIns="0" tIns="106997" rIns="0" bIns="0" rtlCol="0" anchor="ctr">
            <a:spAutoFit/>
          </a:bodyPr>
          <a:lstStyle/>
          <a:p>
            <a:pPr marL="1664335" marR="5080" indent="644525">
              <a:lnSpc>
                <a:spcPct val="100000"/>
              </a:lnSpc>
              <a:spcBef>
                <a:spcPts val="95"/>
              </a:spcBef>
            </a:pPr>
            <a:r>
              <a:rPr b="1" spc="-10" dirty="0"/>
              <a:t>Reference and  Suggested</a:t>
            </a:r>
            <a:r>
              <a:rPr b="1" spc="-25" dirty="0"/>
              <a:t> </a:t>
            </a:r>
            <a:r>
              <a:rPr b="1" spc="-10" dirty="0"/>
              <a:t>Handout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104273" y="2085474"/>
            <a:ext cx="10603830" cy="286937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68300" marR="236854">
              <a:lnSpc>
                <a:spcPts val="3460"/>
              </a:lnSpc>
              <a:spcBef>
                <a:spcPts val="535"/>
              </a:spcBef>
            </a:pP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Epidemiology and Prevention of </a:t>
            </a:r>
            <a:r>
              <a:rPr sz="3200" b="1" i="1" spc="-20" dirty="0">
                <a:solidFill>
                  <a:srgbClr val="FFFFFF"/>
                </a:solidFill>
                <a:latin typeface="Arial"/>
                <a:cs typeface="Arial"/>
              </a:rPr>
              <a:t>Vaccine-  </a:t>
            </a: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Preventable</a:t>
            </a:r>
            <a:r>
              <a:rPr sz="3200" b="1" i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10" dirty="0">
                <a:solidFill>
                  <a:srgbClr val="FFFFFF"/>
                </a:solidFill>
                <a:latin typeface="Arial"/>
                <a:cs typeface="Arial"/>
              </a:rPr>
              <a:t>Diseases</a:t>
            </a:r>
            <a:endParaRPr sz="3200" dirty="0">
              <a:latin typeface="Arial"/>
              <a:cs typeface="Arial"/>
            </a:endParaRPr>
          </a:p>
          <a:p>
            <a:pPr marL="368300">
              <a:lnSpc>
                <a:spcPts val="3210"/>
              </a:lnSpc>
            </a:pPr>
            <a:r>
              <a:rPr sz="3200" b="1" i="1" spc="-5" dirty="0">
                <a:solidFill>
                  <a:srgbClr val="FFFFFF"/>
                </a:solidFill>
                <a:latin typeface="Arial"/>
                <a:cs typeface="Arial"/>
              </a:rPr>
              <a:t>The Pink Book: Course</a:t>
            </a:r>
            <a:r>
              <a:rPr sz="3200" b="1" i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i="1" spc="-20" dirty="0">
                <a:solidFill>
                  <a:srgbClr val="FFFFFF"/>
                </a:solidFill>
                <a:latin typeface="Arial"/>
                <a:cs typeface="Arial"/>
              </a:rPr>
              <a:t>Textbook</a:t>
            </a:r>
            <a:endParaRPr sz="3200" dirty="0">
              <a:latin typeface="Arial"/>
              <a:cs typeface="Arial"/>
            </a:endParaRPr>
          </a:p>
          <a:p>
            <a:pPr marL="368300">
              <a:lnSpc>
                <a:spcPts val="3650"/>
              </a:lnSpc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Chapter 12,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13</a:t>
            </a:r>
            <a:r>
              <a:rPr sz="3150" b="1" baseline="25132" dirty="0">
                <a:solidFill>
                  <a:srgbClr val="FFFFFF"/>
                </a:solidFill>
                <a:latin typeface="Arial"/>
                <a:cs typeface="Arial"/>
              </a:rPr>
              <a:t>th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Edition</a:t>
            </a:r>
            <a:r>
              <a:rPr sz="3200" b="1" spc="-3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(2015)</a:t>
            </a:r>
            <a:endParaRPr sz="3200" b="1" dirty="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3700" dirty="0">
              <a:latin typeface="Arial"/>
              <a:cs typeface="Arial"/>
            </a:endParaRPr>
          </a:p>
          <a:p>
            <a:pPr marL="25400" marR="17780">
              <a:lnSpc>
                <a:spcPts val="3460"/>
              </a:lnSpc>
            </a:pPr>
            <a:r>
              <a:rPr sz="3200" b="1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https://www.cdc.gov/vaccines/pubs/pinkboo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 </a:t>
            </a:r>
            <a:r>
              <a:rPr sz="32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  <a:hlinkClick r:id="rId4"/>
              </a:rPr>
              <a:t>k/flu.html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315AF9EC-15C9-4102-BE0D-5B829C22DB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8000"/>
    </mc:Choice>
    <mc:Fallback>
      <p:transition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5207"/>
            <a:ext cx="9613861" cy="1080938"/>
          </a:xfrm>
        </p:spPr>
        <p:txBody>
          <a:bodyPr/>
          <a:lstStyle/>
          <a:p>
            <a:r>
              <a:rPr lang="en-US" b="1" dirty="0"/>
              <a:t>COVID-19 Vaccination Efforts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221" y="2248642"/>
            <a:ext cx="7467600" cy="3599316"/>
          </a:xfrm>
        </p:spPr>
        <p:txBody>
          <a:bodyPr/>
          <a:lstStyle/>
          <a:p>
            <a:r>
              <a:rPr lang="en-US" b="1" dirty="0"/>
              <a:t>Vaccine Candidates (Vaccines in Phase 3 Trials)</a:t>
            </a:r>
          </a:p>
          <a:p>
            <a:pPr lvl="1"/>
            <a:r>
              <a:rPr lang="en-US" b="1" dirty="0" err="1"/>
              <a:t>Moderna</a:t>
            </a:r>
            <a:r>
              <a:rPr lang="en-US" b="1" dirty="0"/>
              <a:t> and National Institute of Health (NIH)</a:t>
            </a:r>
          </a:p>
          <a:p>
            <a:pPr lvl="1"/>
            <a:r>
              <a:rPr lang="en-US" b="1" dirty="0"/>
              <a:t>Pfizer and </a:t>
            </a:r>
            <a:r>
              <a:rPr lang="en-US" b="1" dirty="0" err="1"/>
              <a:t>BioNTech</a:t>
            </a:r>
            <a:endParaRPr lang="en-US" b="1" dirty="0"/>
          </a:p>
          <a:p>
            <a:pPr lvl="1"/>
            <a:r>
              <a:rPr lang="en-US" b="1" dirty="0"/>
              <a:t>Janssen Pharmaceuticals and Johnson &amp; Johnson (J&amp;J)</a:t>
            </a:r>
          </a:p>
          <a:p>
            <a:pPr lvl="1"/>
            <a:r>
              <a:rPr lang="en-US" b="1" dirty="0" err="1"/>
              <a:t>Inovio</a:t>
            </a:r>
            <a:endParaRPr lang="en-US" b="1" dirty="0"/>
          </a:p>
          <a:p>
            <a:pPr lvl="1"/>
            <a:r>
              <a:rPr lang="en-US" b="1" dirty="0" err="1"/>
              <a:t>Novovax</a:t>
            </a:r>
            <a:endParaRPr lang="en-US" b="1" dirty="0"/>
          </a:p>
          <a:p>
            <a:pPr lvl="1"/>
            <a:r>
              <a:rPr lang="en-US" b="1" dirty="0"/>
              <a:t>Arcturus</a:t>
            </a:r>
          </a:p>
          <a:p>
            <a:pPr lvl="1"/>
            <a:r>
              <a:rPr lang="en-US" b="1" dirty="0" err="1"/>
              <a:t>Oncosec</a:t>
            </a:r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D42119A-3BA4-449A-8397-FECBD4EFB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758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8000"/>
    </mc:Choice>
    <mc:Fallback>
      <p:transition advTm="2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4545" y="753228"/>
            <a:ext cx="7573255" cy="1080938"/>
          </a:xfrm>
        </p:spPr>
        <p:txBody>
          <a:bodyPr/>
          <a:lstStyle/>
          <a:p>
            <a:r>
              <a:rPr lang="en-US" b="1" dirty="0"/>
              <a:t>Promising Vaccine Candidates</a:t>
            </a:r>
            <a:br>
              <a:rPr lang="en-US" b="1" dirty="0"/>
            </a:br>
            <a:r>
              <a:rPr lang="en-US" sz="1400" b="1" dirty="0"/>
              <a:t>(As of 11/20/2020, limited information is available on vaccines in Phase 2 and 3 Testing, additional information to be announced)</a:t>
            </a:r>
            <a:endParaRPr lang="en-US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/>
          </p:nvPr>
        </p:nvGraphicFramePr>
        <p:xfrm>
          <a:off x="1600200" y="2057400"/>
          <a:ext cx="8991600" cy="468817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35787">
                  <a:extLst>
                    <a:ext uri="{9D8B030D-6E8A-4147-A177-3AD203B41FA5}">
                      <a16:colId xmlns:a16="http://schemas.microsoft.com/office/drawing/2014/main" val="1015653964"/>
                    </a:ext>
                  </a:extLst>
                </a:gridCol>
                <a:gridCol w="1507413">
                  <a:extLst>
                    <a:ext uri="{9D8B030D-6E8A-4147-A177-3AD203B41FA5}">
                      <a16:colId xmlns:a16="http://schemas.microsoft.com/office/drawing/2014/main" val="345642732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3839852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214752274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99084574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26619377"/>
                    </a:ext>
                  </a:extLst>
                </a:gridCol>
              </a:tblGrid>
              <a:tr h="526417">
                <a:tc>
                  <a:txBody>
                    <a:bodyPr/>
                    <a:lstStyle/>
                    <a:p>
                      <a:r>
                        <a:rPr lang="en-US" sz="1400" dirty="0"/>
                        <a:t>Vaccine</a:t>
                      </a:r>
                      <a:r>
                        <a:rPr lang="en-US" sz="1400" baseline="0" dirty="0"/>
                        <a:t> Producer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Vaccine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Reported Effectiveness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</a:t>
                      </a:r>
                      <a:r>
                        <a:rPr lang="en-US" sz="1400" baseline="30000" dirty="0"/>
                        <a:t>nd</a:t>
                      </a:r>
                      <a:r>
                        <a:rPr lang="en-US" sz="1400" dirty="0"/>
                        <a:t> Dose and Days Between</a:t>
                      </a:r>
                      <a:r>
                        <a:rPr lang="en-US" sz="1400" baseline="0" dirty="0"/>
                        <a:t> Doses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Cold Chain Requirements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Method of Administration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60045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Moderna</a:t>
                      </a:r>
                      <a:r>
                        <a:rPr lang="en-US" sz="1400" b="1" dirty="0"/>
                        <a:t> and</a:t>
                      </a:r>
                      <a:r>
                        <a:rPr lang="en-US" sz="1400" b="1" baseline="0" dirty="0"/>
                        <a:t> NIH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94.5%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Yes, 28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25° Fahrenheit</a:t>
                      </a:r>
                    </a:p>
                    <a:p>
                      <a:r>
                        <a:rPr lang="en-US" sz="1400" b="1" dirty="0"/>
                        <a:t>-4° Celsius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71128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b="1" dirty="0"/>
                        <a:t>Pfizer and </a:t>
                      </a:r>
                      <a:r>
                        <a:rPr lang="en-US" sz="1400" b="1" dirty="0" err="1"/>
                        <a:t>BioNTech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3 LNP-mRNA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90</a:t>
                      </a:r>
                      <a:r>
                        <a:rPr lang="en-US" sz="1400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Yes, 28 days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-94° Fahrenheit</a:t>
                      </a:r>
                    </a:p>
                    <a:p>
                      <a:r>
                        <a:rPr lang="en-US" sz="1400" b="1" dirty="0"/>
                        <a:t>-70° Celsius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927739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en-US" sz="1400" b="1" dirty="0"/>
                        <a:t>Janssen</a:t>
                      </a:r>
                      <a:r>
                        <a:rPr lang="en-US" sz="1400" b="1" baseline="0" dirty="0"/>
                        <a:t> and J&amp;J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Recombinant adenovirus</a:t>
                      </a:r>
                      <a:r>
                        <a:rPr lang="en-US" sz="1400" b="1" i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vector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Single</a:t>
                      </a:r>
                      <a:r>
                        <a:rPr lang="en-US" sz="1400" b="1" baseline="0" dirty="0"/>
                        <a:t> Dose and 2 Dose Trails taking place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5614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Inovio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DNA Plasmid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/>
                        <a:t>Cellectra</a:t>
                      </a:r>
                      <a:r>
                        <a:rPr lang="en-US" sz="1400" b="1" dirty="0"/>
                        <a:t> Smart Device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22385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Novavax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Protein subunit</a:t>
                      </a:r>
                      <a:r>
                        <a:rPr lang="en-US" sz="1400" b="1" baseline="0" dirty="0"/>
                        <a:t> </a:t>
                      </a:r>
                      <a:r>
                        <a:rPr lang="en-US" sz="1400" b="1" baseline="0" dirty="0" err="1"/>
                        <a:t>adjuvanate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684814"/>
                  </a:ext>
                </a:extLst>
              </a:tr>
              <a:tr h="620318">
                <a:tc>
                  <a:txBody>
                    <a:bodyPr/>
                    <a:lstStyle/>
                    <a:p>
                      <a:r>
                        <a:rPr lang="en-US" sz="1400" b="1" dirty="0"/>
                        <a:t>Arcturus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mRNA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0623127"/>
                  </a:ext>
                </a:extLst>
              </a:tr>
              <a:tr h="584883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Oncosec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DNA Plasmid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/>
                        <a:t>Intramuscular Injection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376149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5848457-78B2-499C-BA35-A3CE9ABAD5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23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0000"/>
    </mc:Choice>
    <mc:Fallback>
      <p:transition advTm="6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8B808-71C9-41FE-9FC4-1141A05C7B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06" y="833439"/>
            <a:ext cx="9613861" cy="1080938"/>
          </a:xfrm>
        </p:spPr>
        <p:txBody>
          <a:bodyPr/>
          <a:lstStyle/>
          <a:p>
            <a:r>
              <a:rPr lang="en-US" b="1" dirty="0"/>
              <a:t>Storage and Handling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E5B6D-55D0-4DBF-98A6-25A646876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806" y="2150269"/>
            <a:ext cx="7886700" cy="425053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Proper vaccine storage and handling practices play a very important role in protecting individuals and communities from vaccine-preventable diseases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Failure to store and handle vaccines properly can reduce vaccine potency, resulting in inadequate immune responses in patients and poor protection against disease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specific, detailed storage and handling protocols for individual vaccine products, always refer to the manufacturers’ product information or contact the manufacturer directly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9676E13-ADE6-43B4-95FB-3AA3815D45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373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7000"/>
    </mc:Choice>
    <mc:Fallback>
      <p:transition advTm="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2609B7-C3EC-4460-9351-0F39860D9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2" y="801354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/>
              <a:t>COVID-19 Vaccine Temperature Excursion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24C0A-8B99-47D7-BAB2-399B2E5897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2" y="2224579"/>
            <a:ext cx="9613861" cy="3599316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A temperature excursion is any temperature reading that is outside the recommended range for vaccine storage as defined by the manufacturer's package insert or EUA Fact Sheet for Healthcare Providers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Identify temperature excursions quickly and take immediate action to correct them</a:t>
            </a:r>
            <a:br>
              <a:rPr lang="en-US" b="1" dirty="0"/>
            </a:br>
            <a:endParaRPr lang="en-US" b="1" dirty="0"/>
          </a:p>
          <a:p>
            <a:r>
              <a:rPr lang="en-US" b="1" dirty="0"/>
              <a:t>For COVID-19 vaccines, contact the vaccine manufacturer or your immunization program if you experience temperature excursions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FF6EC2D-8189-4AEA-9724-E45BB44937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654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6000"/>
    </mc:Choice>
    <mc:Fallback>
      <p:transition advTm="5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86063"/>
            <a:ext cx="6896534" cy="1080938"/>
          </a:xfrm>
        </p:spPr>
        <p:txBody>
          <a:bodyPr/>
          <a:lstStyle/>
          <a:p>
            <a:r>
              <a:rPr lang="en-US" b="1" dirty="0"/>
              <a:t>Cold Chain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08273"/>
            <a:ext cx="7772400" cy="4292527"/>
          </a:xfrm>
        </p:spPr>
        <p:txBody>
          <a:bodyPr>
            <a:normAutofit/>
          </a:bodyPr>
          <a:lstStyle/>
          <a:p>
            <a:r>
              <a:rPr lang="en-US" b="1" dirty="0"/>
              <a:t>All influenza and COVID vaccines have “cold-chain” requirements</a:t>
            </a:r>
          </a:p>
          <a:p>
            <a:pPr lvl="1"/>
            <a:r>
              <a:rPr lang="en-US" b="1" dirty="0"/>
              <a:t>Specified temperatures at which vaccine must be kept during transport, storage, administration, etc.</a:t>
            </a:r>
          </a:p>
          <a:p>
            <a:r>
              <a:rPr lang="en-US" b="1" dirty="0"/>
              <a:t>Cold-chain requirements often differ, e.g., storage vs. just prior to administration</a:t>
            </a:r>
          </a:p>
          <a:p>
            <a:r>
              <a:rPr lang="en-US" b="1" dirty="0"/>
              <a:t>Cold-chain requirements are specific to each vaccine</a:t>
            </a:r>
          </a:p>
          <a:p>
            <a:pPr lvl="1"/>
            <a:r>
              <a:rPr lang="en-US" b="1" dirty="0"/>
              <a:t>e.g., with Pfizer and </a:t>
            </a:r>
            <a:r>
              <a:rPr lang="en-US" b="1" dirty="0" err="1"/>
              <a:t>BioNTech</a:t>
            </a:r>
            <a:r>
              <a:rPr lang="en-US" b="1" dirty="0"/>
              <a:t> vaccine, dry ice needed for transportation and storage when not at -94° Fahrenheit (-70° Celsius) in a freezer.</a:t>
            </a:r>
          </a:p>
          <a:p>
            <a:pPr lvl="1"/>
            <a:endParaRPr lang="en-US" b="1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7F49612-362E-4AF9-A0C6-1163B2D73F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412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55000"/>
    </mc:Choice>
    <mc:Fallback>
      <p:transition advTm="5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07" y="762000"/>
            <a:ext cx="6896534" cy="1080938"/>
          </a:xfrm>
        </p:spPr>
        <p:txBody>
          <a:bodyPr/>
          <a:lstStyle/>
          <a:p>
            <a:r>
              <a:rPr lang="en-US" b="1" dirty="0"/>
              <a:t>Cold Chain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73179"/>
            <a:ext cx="8305800" cy="3599316"/>
          </a:xfrm>
        </p:spPr>
        <p:txBody>
          <a:bodyPr/>
          <a:lstStyle/>
          <a:p>
            <a:r>
              <a:rPr lang="en-US" b="1" i="1" u="sng" dirty="0"/>
              <a:t>Each vaccine will have cold chain requirements</a:t>
            </a:r>
          </a:p>
          <a:p>
            <a:pPr lvl="1"/>
            <a:r>
              <a:rPr lang="en-US" b="1" dirty="0"/>
              <a:t>Specific to each vaccine, with different requirements at different points (shipping and storage vs. pre-administration as examples)</a:t>
            </a:r>
          </a:p>
          <a:p>
            <a:pPr lvl="1"/>
            <a:r>
              <a:rPr lang="en-US" b="1" i="1" u="sng" dirty="0"/>
              <a:t>Critical</a:t>
            </a:r>
            <a:r>
              <a:rPr lang="en-US" b="1" dirty="0"/>
              <a:t> to maintain cold chain appropriate to that vaccine</a:t>
            </a:r>
          </a:p>
          <a:p>
            <a:pPr lvl="1"/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322738-A1E6-4205-B558-FB6C49FA29E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1" y="3672273"/>
            <a:ext cx="6248400" cy="3185727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4CE2257-2BFF-458E-93A1-1D5FF52B8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121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36000"/>
    </mc:Choice>
    <mc:Fallback>
      <p:transition advTm="3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Thawing Processes for COVID Vaccines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Specific to each vaccine</a:t>
            </a:r>
          </a:p>
          <a:p>
            <a:r>
              <a:rPr lang="en-US" b="1" dirty="0"/>
              <a:t>Information will be distributed as it becomes available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E13FA6E-F5B8-4F5B-BDC0-07E1990E4C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143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4000"/>
    </mc:Choice>
    <mc:Fallback>
      <p:transition advTm="1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09" y="777291"/>
            <a:ext cx="9613861" cy="1080938"/>
          </a:xfrm>
        </p:spPr>
        <p:txBody>
          <a:bodyPr/>
          <a:lstStyle/>
          <a:p>
            <a:r>
              <a:rPr lang="en-US" b="1" dirty="0"/>
              <a:t>Diluent Reconstitution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910" y="2165425"/>
            <a:ext cx="9613861" cy="3599316"/>
          </a:xfrm>
          <a:noFill/>
        </p:spPr>
        <p:txBody>
          <a:bodyPr/>
          <a:lstStyle/>
          <a:p>
            <a:r>
              <a:rPr lang="en-US" b="1" dirty="0"/>
              <a:t>Some COVID vaccines will require use of a diluent or reconstitution</a:t>
            </a:r>
          </a:p>
          <a:p>
            <a:r>
              <a:rPr lang="en-US" b="1" dirty="0"/>
              <a:t>Specific information will be shared as soon as it is officially available</a:t>
            </a:r>
          </a:p>
          <a:p>
            <a:r>
              <a:rPr lang="en-US" b="1" dirty="0"/>
              <a:t>Reconstitute vaccines </a:t>
            </a:r>
            <a:r>
              <a:rPr lang="en-US" b="1" dirty="0" smtClean="0"/>
              <a:t>according to </a:t>
            </a:r>
            <a:r>
              <a:rPr lang="en-US" b="1" dirty="0"/>
              <a:t>the manufacturer’s package insert</a:t>
            </a:r>
          </a:p>
          <a:p>
            <a:r>
              <a:rPr lang="en-US" b="1" dirty="0"/>
              <a:t>Use </a:t>
            </a:r>
            <a:r>
              <a:rPr lang="en-US" b="1" i="1" u="sng" dirty="0"/>
              <a:t>ONLY</a:t>
            </a:r>
            <a:r>
              <a:rPr lang="en-US" b="1" dirty="0"/>
              <a:t> the diluent supplied by the manufacturer for that specific vaccine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1295FE0-8757-4001-94CB-4C00CE5369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3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40000"/>
    </mc:Choice>
    <mc:Fallback>
      <p:transition advTm="4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ED8DF-62E1-4309-A3BC-AFDBA53045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3" y="769270"/>
            <a:ext cx="9613861" cy="1080938"/>
          </a:xfrm>
        </p:spPr>
        <p:txBody>
          <a:bodyPr>
            <a:normAutofit/>
          </a:bodyPr>
          <a:lstStyle/>
          <a:p>
            <a:r>
              <a:rPr lang="en-US" b="1" dirty="0"/>
              <a:t>Potential Roles for EMS Personnel During Vaccination Campaigns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1C8BE-6B19-47F4-8BCC-79E0347BF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3" y="2153653"/>
            <a:ext cx="8458200" cy="464819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Depending on availability of vaccines, potential roles for EMS include:</a:t>
            </a:r>
          </a:p>
          <a:p>
            <a:pPr lvl="1"/>
            <a:r>
              <a:rPr lang="en-US" b="1" dirty="0"/>
              <a:t>Vaccinate EMS personnel in your own agency</a:t>
            </a:r>
          </a:p>
          <a:p>
            <a:pPr lvl="1"/>
            <a:r>
              <a:rPr lang="en-US" b="1" dirty="0"/>
              <a:t>Vaccinate fire, EMS, and law enforcement personnel in other agencies</a:t>
            </a:r>
          </a:p>
          <a:p>
            <a:pPr lvl="1"/>
            <a:r>
              <a:rPr lang="en-US" b="1" dirty="0"/>
              <a:t>Vaccinate other public safety and critical infrastructure personnel (after there is adequate vaccine to provide for the CDC-identified priority groups)</a:t>
            </a:r>
          </a:p>
          <a:p>
            <a:pPr lvl="1"/>
            <a:r>
              <a:rPr lang="en-US" b="1" dirty="0"/>
              <a:t>Provide vaccinations in Closed Points of Dispensing (PODs) (closed PODs are vaccination sites limited to specific personnel, such as schools, businesses, etc.)</a:t>
            </a:r>
          </a:p>
          <a:p>
            <a:pPr lvl="1"/>
            <a:r>
              <a:rPr lang="en-US" b="1" dirty="0"/>
              <a:t>Assist with vaccinations in Open PODs (sites open to the public)</a:t>
            </a:r>
          </a:p>
          <a:p>
            <a:pPr lvl="1"/>
            <a:r>
              <a:rPr lang="en-US" b="1" dirty="0"/>
              <a:t>*Provide Mobile PODs for small sites (e.g., daycare), as well as for homeless and homebound individuals</a:t>
            </a:r>
          </a:p>
          <a:p>
            <a:pPr lvl="1"/>
            <a:r>
              <a:rPr lang="en-US" b="1" dirty="0"/>
              <a:t>Individual EMS personnel can also assist LHDs, for example, as MRC volunteers</a:t>
            </a:r>
          </a:p>
          <a:p>
            <a:r>
              <a:rPr lang="en-US" b="1" i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Note that while vaccines are in short supply, only designated groups can be vaccinated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12F5F50-D516-408D-A171-0F50C5E8BF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629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147000"/>
    </mc:Choice>
    <mc:Fallback>
      <p:transition advTm="14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2353E-E53D-466D-AF2F-4E6C15D8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568" y="745207"/>
            <a:ext cx="9613861" cy="1080938"/>
          </a:xfrm>
        </p:spPr>
        <p:txBody>
          <a:bodyPr/>
          <a:lstStyle/>
          <a:p>
            <a:r>
              <a:rPr lang="en-US" dirty="0"/>
              <a:t>Last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49E56-48AF-47DC-8CB5-2D0172817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6568" y="2256663"/>
            <a:ext cx="8686800" cy="4063927"/>
          </a:xfrm>
        </p:spPr>
        <p:txBody>
          <a:bodyPr/>
          <a:lstStyle/>
          <a:p>
            <a:r>
              <a:rPr lang="en-US" b="1" dirty="0"/>
              <a:t>Watch the two other short videos (links are on the training page)</a:t>
            </a:r>
          </a:p>
          <a:p>
            <a:pPr lvl="1"/>
            <a:r>
              <a:rPr lang="en-US" b="1" dirty="0"/>
              <a:t>What’s in a COVID Vaccine Box at </a:t>
            </a:r>
            <a:r>
              <a:rPr lang="en-US" dirty="0">
                <a:solidFill>
                  <a:srgbClr val="00FFFF"/>
                </a:solidFill>
                <a:hlinkClick r:id="rId4"/>
              </a:rPr>
              <a:t>https://www.msn.com/en-us/video/peopleandplaces/what-s-inside-an-operation-warp-speed-vaccine-distribution-box/vi-BB1bdqqt?ocid=spartan-ntp-feeds</a:t>
            </a:r>
            <a:endParaRPr lang="en-US" dirty="0">
              <a:solidFill>
                <a:srgbClr val="00FFFF"/>
              </a:solidFill>
            </a:endParaRPr>
          </a:p>
          <a:p>
            <a:pPr lvl="1"/>
            <a:r>
              <a:rPr lang="en-US" b="1" dirty="0"/>
              <a:t>IM Injection Sites at </a:t>
            </a:r>
            <a:r>
              <a:rPr lang="en-US" dirty="0">
                <a:solidFill>
                  <a:schemeClr val="bg1"/>
                </a:solidFill>
                <a:hlinkClick r:id="rId5"/>
              </a:rPr>
              <a:t>https://www.youtube.com/watch?v=PqSuCPnPeYE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b="1" dirty="0"/>
              <a:t>Successfully complete the quiz to receive your Continuing Education Certificate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3BF3F0B-CA1A-43D8-91DD-42CCB9558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69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8000"/>
    </mc:Choice>
    <mc:Fallback>
      <p:transition advTm="6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B5D691-D339-4677-97CE-2BC5D4626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21" y="822694"/>
            <a:ext cx="9613861" cy="1080938"/>
          </a:xfrm>
        </p:spPr>
        <p:txBody>
          <a:bodyPr/>
          <a:lstStyle/>
          <a:p>
            <a:r>
              <a:rPr lang="en-US" b="1" dirty="0"/>
              <a:t>Our thanks to: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17558-090E-4805-A818-A79994603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15599" y="1993693"/>
            <a:ext cx="6887389" cy="3599316"/>
          </a:xfrm>
        </p:spPr>
        <p:txBody>
          <a:bodyPr/>
          <a:lstStyle/>
          <a:p>
            <a:pPr lvl="1"/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Ohio Department of Public </a:t>
            </a:r>
            <a:r>
              <a:rPr lang="en-US" b="1" spc="-35" dirty="0">
                <a:solidFill>
                  <a:srgbClr val="FFFFFF"/>
                </a:solidFill>
                <a:latin typeface="Arial"/>
                <a:cs typeface="Arial"/>
              </a:rPr>
              <a:t>Safety, </a:t>
            </a:r>
            <a:r>
              <a:rPr lang="en-US" b="1" spc="-5" dirty="0">
                <a:solidFill>
                  <a:srgbClr val="FFFFFF"/>
                </a:solidFill>
                <a:latin typeface="Arial"/>
                <a:cs typeface="Arial"/>
              </a:rPr>
              <a:t>Division of</a:t>
            </a:r>
            <a:r>
              <a:rPr lang="en-US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EMS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Carol Cunningham, MD, Ohio EMS Medical Director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Greater Miami Valley EMS Council for providing Continuing Education Credit for this presentation</a:t>
            </a:r>
          </a:p>
          <a:p>
            <a:pPr lvl="1"/>
            <a:r>
              <a:rPr lang="en-US" b="1" spc="-10" dirty="0">
                <a:solidFill>
                  <a:srgbClr val="FFFFFF"/>
                </a:solidFill>
                <a:latin typeface="Arial"/>
                <a:cs typeface="Arial"/>
              </a:rPr>
              <a:t>The Local Health Departments in our region</a:t>
            </a:r>
            <a:endParaRPr lang="en-US" dirty="0">
              <a:latin typeface="Arial"/>
              <a:cs typeface="Arial"/>
            </a:endParaRP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object 7"/>
          <p:cNvSpPr txBox="1"/>
          <p:nvPr/>
        </p:nvSpPr>
        <p:spPr>
          <a:xfrm>
            <a:off x="1767763" y="3276600"/>
            <a:ext cx="8538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endParaRPr sz="28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068292" y="5637600"/>
            <a:ext cx="1238316" cy="12383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98" y="5665743"/>
            <a:ext cx="1195555" cy="1195555"/>
          </a:xfrm>
          <a:prstGeom prst="rect">
            <a:avLst/>
          </a:prstGeom>
        </p:spPr>
      </p:pic>
      <p:pic>
        <p:nvPicPr>
          <p:cNvPr id="10" name="Picture 2" descr="GMVEMSC">
            <a:extLst>
              <a:ext uri="{FF2B5EF4-FFF2-40B4-BE49-F238E27FC236}">
                <a16:creationId xmlns:a16="http://schemas.microsoft.com/office/drawing/2014/main" id="{DB086418-F0E1-41CF-8E1B-4601F976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98" y="4661968"/>
            <a:ext cx="9096710" cy="1003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ublic Health Logo - NACCHO">
            <a:extLst>
              <a:ext uri="{FF2B5EF4-FFF2-40B4-BE49-F238E27FC236}">
                <a16:creationId xmlns:a16="http://schemas.microsoft.com/office/drawing/2014/main" id="{6F8D9FB6-C859-4091-BE09-DC8E9136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2282" y="5664252"/>
            <a:ext cx="1809180" cy="118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C0CDBB6-41E9-4E8D-9890-15AD8749D4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477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68000"/>
    </mc:Choice>
    <mc:Fallback>
      <p:transition advTm="6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4176" y="887122"/>
            <a:ext cx="2449195" cy="696595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/>
              <a:t>I</a:t>
            </a:r>
            <a:r>
              <a:rPr sz="4400" b="1" spc="-5" dirty="0"/>
              <a:t>nf</a:t>
            </a:r>
            <a:r>
              <a:rPr sz="4400" b="1" dirty="0"/>
              <a:t>l</a:t>
            </a:r>
            <a:r>
              <a:rPr sz="4400" b="1" spc="-5" dirty="0"/>
              <a:t>u</a:t>
            </a:r>
            <a:r>
              <a:rPr sz="4400" b="1" dirty="0"/>
              <a:t>e</a:t>
            </a:r>
            <a:r>
              <a:rPr sz="4400" b="1" spc="-5" dirty="0"/>
              <a:t>n</a:t>
            </a:r>
            <a:r>
              <a:rPr sz="4400" b="1" spc="5" dirty="0"/>
              <a:t>z</a:t>
            </a:r>
            <a:r>
              <a:rPr sz="4400" b="1" dirty="0"/>
              <a:t>a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44176" y="1913021"/>
            <a:ext cx="7609205" cy="3692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0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highly contagious viral</a:t>
            </a:r>
            <a:r>
              <a:rPr sz="32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illness  </a:t>
            </a:r>
            <a:r>
              <a:rPr sz="3200" b="1" spc="-15" dirty="0">
                <a:solidFill>
                  <a:srgbClr val="FFFFFF"/>
                </a:solidFill>
                <a:latin typeface="Arial"/>
                <a:cs typeface="Arial"/>
              </a:rPr>
              <a:t>Virus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exists in </a:t>
            </a: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three</a:t>
            </a:r>
            <a:r>
              <a:rPr sz="3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types</a:t>
            </a:r>
            <a:endParaRPr sz="3200" dirty="0">
              <a:latin typeface="Arial"/>
              <a:cs typeface="Arial"/>
            </a:endParaRPr>
          </a:p>
          <a:p>
            <a:pPr marL="413384" marR="5080" indent="-287020">
              <a:spcBef>
                <a:spcPts val="68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Type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A: Moderate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to severe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illness, occurs  in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all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age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Arial"/>
                <a:cs typeface="Arial"/>
              </a:rPr>
              <a:t>groups</a:t>
            </a:r>
            <a:endParaRPr sz="2800" dirty="0">
              <a:latin typeface="Arial"/>
              <a:cs typeface="Arial"/>
            </a:endParaRPr>
          </a:p>
          <a:p>
            <a:pPr marL="413384" marR="175260" indent="-287020">
              <a:spcBef>
                <a:spcPts val="675"/>
              </a:spcBef>
              <a:buSzPct val="96428"/>
              <a:buFont typeface="Wingdings"/>
              <a:buChar char=""/>
              <a:tabLst>
                <a:tab pos="414020" algn="l"/>
              </a:tabLst>
            </a:pPr>
            <a:r>
              <a:rPr sz="2800" b="1" spc="-65" dirty="0">
                <a:solidFill>
                  <a:srgbClr val="FFFFFF"/>
                </a:solidFill>
                <a:latin typeface="Arial"/>
                <a:cs typeface="Arial"/>
              </a:rPr>
              <a:t>Type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B: Milder illness, occurs primarily in  children</a:t>
            </a:r>
            <a:endParaRPr sz="2800" dirty="0">
              <a:latin typeface="Arial"/>
              <a:cs typeface="Arial"/>
            </a:endParaRPr>
          </a:p>
          <a:p>
            <a:pPr marL="12700">
              <a:spcBef>
                <a:spcPts val="750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Multiple strains in </a:t>
            </a:r>
            <a:r>
              <a:rPr sz="3200" b="1" spc="-10" dirty="0">
                <a:solidFill>
                  <a:srgbClr val="FFFFFF"/>
                </a:solidFill>
                <a:latin typeface="Arial"/>
                <a:cs typeface="Arial"/>
              </a:rPr>
              <a:t>each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type of</a:t>
            </a:r>
            <a:r>
              <a:rPr sz="3200" b="1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virus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46A2109F-8636-4718-BF82-0766B52E03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635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85000"/>
    </mc:Choice>
    <mc:Fallback>
      <p:transition advTm="8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070" y="930237"/>
            <a:ext cx="3657804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4400" b="1" dirty="0"/>
              <a:t>COVID-19</a:t>
            </a:r>
            <a:endParaRPr sz="4400" b="1" dirty="0"/>
          </a:p>
        </p:txBody>
      </p:sp>
      <p:sp>
        <p:nvSpPr>
          <p:cNvPr id="24" name="object 24"/>
          <p:cNvSpPr txBox="1"/>
          <p:nvPr/>
        </p:nvSpPr>
        <p:spPr>
          <a:xfrm>
            <a:off x="104070" y="2025316"/>
            <a:ext cx="7772604" cy="11946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03350">
              <a:lnSpc>
                <a:spcPct val="120000"/>
              </a:lnSpc>
              <a:spcBef>
                <a:spcPts val="100"/>
              </a:spcBef>
            </a:pPr>
            <a:r>
              <a:rPr sz="3200" b="1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highly contagious viral</a:t>
            </a:r>
            <a:r>
              <a:rPr sz="3200" b="1" spc="-22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illness  </a:t>
            </a:r>
            <a:r>
              <a:rPr lang="en-US" sz="3200" b="1" spc="-15" dirty="0">
                <a:solidFill>
                  <a:srgbClr val="FFFFFF"/>
                </a:solidFill>
                <a:latin typeface="Arial"/>
                <a:cs typeface="Arial"/>
              </a:rPr>
              <a:t>Caused by SARS-CoV-2 virus</a:t>
            </a:r>
            <a:endParaRPr sz="3200" dirty="0">
              <a:latin typeface="Arial"/>
              <a:cs typeface="Arial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C23D2B4-38E4-4A6E-8DE6-23A5787159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257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Tm="24000"/>
    </mc:Choice>
    <mc:Fallback>
      <p:transition advTm="2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176</TotalTime>
  <Words>3093</Words>
  <Application>Microsoft Office PowerPoint</Application>
  <PresentationFormat>Widescreen</PresentationFormat>
  <Paragraphs>429</Paragraphs>
  <Slides>71</Slides>
  <Notes>1</Notes>
  <HiddenSlides>0</HiddenSlides>
  <MMClips>71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79" baseType="lpstr">
      <vt:lpstr>Arial</vt:lpstr>
      <vt:lpstr>Calibri</vt:lpstr>
      <vt:lpstr>Merriweather</vt:lpstr>
      <vt:lpstr>Open Sans</vt:lpstr>
      <vt:lpstr>Times New Roman</vt:lpstr>
      <vt:lpstr>Trebuchet MS</vt:lpstr>
      <vt:lpstr>Wingdings</vt:lpstr>
      <vt:lpstr>Berlin</vt:lpstr>
      <vt:lpstr>Vaccinations by EMS Providers  Primarily for AEMTs and Paramedics in the      GMVEMSC region</vt:lpstr>
      <vt:lpstr>Vaccinations  by EMS Providers</vt:lpstr>
      <vt:lpstr>Vaccinations  by EMS Providers</vt:lpstr>
      <vt:lpstr>Mission</vt:lpstr>
      <vt:lpstr>Objectives</vt:lpstr>
      <vt:lpstr>Objectives</vt:lpstr>
      <vt:lpstr>Potential Roles for EMS Personnel During Vaccination Campaigns</vt:lpstr>
      <vt:lpstr>Influenza</vt:lpstr>
      <vt:lpstr>COVID-19</vt:lpstr>
      <vt:lpstr>Influenza</vt:lpstr>
      <vt:lpstr>COVID-19</vt:lpstr>
      <vt:lpstr>Influenza</vt:lpstr>
      <vt:lpstr>COVID-19</vt:lpstr>
      <vt:lpstr>PowerPoint Presentation</vt:lpstr>
      <vt:lpstr>Recent Impact of  Influenza in the USA</vt:lpstr>
      <vt:lpstr>Seasonal Influenza</vt:lpstr>
      <vt:lpstr>Evolution of the  Influenza Vaccine</vt:lpstr>
      <vt:lpstr>Types of Influenza Vaccine</vt:lpstr>
      <vt:lpstr>Types of COVID-19 Vaccine</vt:lpstr>
      <vt:lpstr>PowerPoint Presentation</vt:lpstr>
      <vt:lpstr>Requirements</vt:lpstr>
      <vt:lpstr>Liability Protections</vt:lpstr>
      <vt:lpstr>Partnership with Public Health</vt:lpstr>
      <vt:lpstr>PowerPoint Presentation</vt:lpstr>
      <vt:lpstr>Vaccine Administration</vt:lpstr>
      <vt:lpstr>Vaccine Administration</vt:lpstr>
      <vt:lpstr>Inactivated (Intramuscular) Influenza Vaccine Contraindications/Precautions</vt:lpstr>
      <vt:lpstr>Immunocompromised persons may have  a reduced immune response to the  vaccine</vt:lpstr>
      <vt:lpstr>Patient Counseling</vt:lpstr>
      <vt:lpstr>Patient Preparation</vt:lpstr>
      <vt:lpstr>Infection Control</vt:lpstr>
      <vt:lpstr>PPE</vt:lpstr>
      <vt:lpstr>Vaccine Preparation</vt:lpstr>
      <vt:lpstr>Vaccine Preparation</vt:lpstr>
      <vt:lpstr>Vaccine Preparation</vt:lpstr>
      <vt:lpstr>Vaccine Preparation</vt:lpstr>
      <vt:lpstr>Vaccine Preparation:  Precautions</vt:lpstr>
      <vt:lpstr>Vaccine Administration:  Intramuscular</vt:lpstr>
      <vt:lpstr>PowerPoint Presentation</vt:lpstr>
      <vt:lpstr>PowerPoint Presentation</vt:lpstr>
      <vt:lpstr>PowerPoint Presentation</vt:lpstr>
      <vt:lpstr>IM Injections in Deltoid Muscle </vt:lpstr>
      <vt:lpstr>Special Situations</vt:lpstr>
      <vt:lpstr>Intramuscular Influenza Vaccine  Adverse Reactions</vt:lpstr>
      <vt:lpstr>Intranasal Influenza Vaccine</vt:lpstr>
      <vt:lpstr>Intranasal Influenza Vaccine  Contraindications</vt:lpstr>
      <vt:lpstr>Intranasal Influenza Vaccine  Contraindications</vt:lpstr>
      <vt:lpstr>Intranasal Influenza Vaccine  Contraindications</vt:lpstr>
      <vt:lpstr>Intranasal Influenza Vaccine  Precautions</vt:lpstr>
      <vt:lpstr>Adverse Reactions</vt:lpstr>
      <vt:lpstr>Intranasal Influenza Vaccine Administration</vt:lpstr>
      <vt:lpstr>Documentation</vt:lpstr>
      <vt:lpstr>Documentation</vt:lpstr>
      <vt:lpstr>Documentation</vt:lpstr>
      <vt:lpstr>Vaccination Information  Statement (VIS)</vt:lpstr>
      <vt:lpstr>Emergency Use Authorization (EUA)</vt:lpstr>
      <vt:lpstr>Reporting to the Vaccine Adverse Event Reporting System (VAERS) </vt:lpstr>
      <vt:lpstr>EUA Fact Sheet for Healthcare Providers </vt:lpstr>
      <vt:lpstr>EUA Fact Sheet for Recipients </vt:lpstr>
      <vt:lpstr>Skills Checklist for Immunization</vt:lpstr>
      <vt:lpstr>Reference and  Suggested Handout</vt:lpstr>
      <vt:lpstr>COVID-19 Vaccination Efforts</vt:lpstr>
      <vt:lpstr>Promising Vaccine Candidates (As of 11/20/2020, limited information is available on vaccines in Phase 2 and 3 Testing, additional information to be announced)</vt:lpstr>
      <vt:lpstr>Storage and Handling </vt:lpstr>
      <vt:lpstr>COVID-19 Vaccine Temperature Excursion</vt:lpstr>
      <vt:lpstr>Cold Chain Requirements</vt:lpstr>
      <vt:lpstr>Cold Chain Requirements</vt:lpstr>
      <vt:lpstr>Thawing Processes for COVID Vaccines</vt:lpstr>
      <vt:lpstr>Diluent Reconstitution</vt:lpstr>
      <vt:lpstr>Last Steps</vt:lpstr>
      <vt:lpstr>Our thanks to: </vt:lpstr>
    </vt:vector>
  </TitlesOfParts>
  <Company>City of Dayton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Vaccinations by EMS Providers  Primarily for AEMTs and Paramedics in the      GMVEMSC region</dc:title>
  <dc:creator>Rose, William</dc:creator>
  <cp:lastModifiedBy>Rose, William</cp:lastModifiedBy>
  <cp:revision>19</cp:revision>
  <dcterms:created xsi:type="dcterms:W3CDTF">2020-12-02T19:20:15Z</dcterms:created>
  <dcterms:modified xsi:type="dcterms:W3CDTF">2020-12-02T22:48:09Z</dcterms:modified>
</cp:coreProperties>
</file>