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56"/>
  </p:notesMasterIdLst>
  <p:handoutMasterIdLst>
    <p:handoutMasterId r:id="rId57"/>
  </p:handoutMasterIdLst>
  <p:sldIdLst>
    <p:sldId id="1173" r:id="rId2"/>
    <p:sldId id="1163" r:id="rId3"/>
    <p:sldId id="1172" r:id="rId4"/>
    <p:sldId id="407" r:id="rId5"/>
    <p:sldId id="349" r:id="rId6"/>
    <p:sldId id="373" r:id="rId7"/>
    <p:sldId id="410" r:id="rId8"/>
    <p:sldId id="409" r:id="rId9"/>
    <p:sldId id="329" r:id="rId10"/>
    <p:sldId id="288" r:id="rId11"/>
    <p:sldId id="332" r:id="rId12"/>
    <p:sldId id="374" r:id="rId13"/>
    <p:sldId id="331" r:id="rId14"/>
    <p:sldId id="264" r:id="rId15"/>
    <p:sldId id="355" r:id="rId16"/>
    <p:sldId id="368" r:id="rId17"/>
    <p:sldId id="316" r:id="rId18"/>
    <p:sldId id="360" r:id="rId19"/>
    <p:sldId id="361" r:id="rId20"/>
    <p:sldId id="385" r:id="rId21"/>
    <p:sldId id="370" r:id="rId22"/>
    <p:sldId id="379" r:id="rId23"/>
    <p:sldId id="386" r:id="rId24"/>
    <p:sldId id="337" r:id="rId25"/>
    <p:sldId id="356" r:id="rId26"/>
    <p:sldId id="393" r:id="rId27"/>
    <p:sldId id="395" r:id="rId28"/>
    <p:sldId id="394" r:id="rId29"/>
    <p:sldId id="300" r:id="rId30"/>
    <p:sldId id="295" r:id="rId31"/>
    <p:sldId id="294" r:id="rId32"/>
    <p:sldId id="293" r:id="rId33"/>
    <p:sldId id="376" r:id="rId34"/>
    <p:sldId id="402" r:id="rId35"/>
    <p:sldId id="401" r:id="rId36"/>
    <p:sldId id="397" r:id="rId37"/>
    <p:sldId id="403" r:id="rId38"/>
    <p:sldId id="273" r:id="rId39"/>
    <p:sldId id="383" r:id="rId40"/>
    <p:sldId id="367" r:id="rId41"/>
    <p:sldId id="382" r:id="rId42"/>
    <p:sldId id="388" r:id="rId43"/>
    <p:sldId id="307" r:id="rId44"/>
    <p:sldId id="387" r:id="rId45"/>
    <p:sldId id="358" r:id="rId46"/>
    <p:sldId id="359" r:id="rId47"/>
    <p:sldId id="369" r:id="rId48"/>
    <p:sldId id="283" r:id="rId49"/>
    <p:sldId id="325" r:id="rId50"/>
    <p:sldId id="399" r:id="rId51"/>
    <p:sldId id="400" r:id="rId52"/>
    <p:sldId id="392" r:id="rId53"/>
    <p:sldId id="327" r:id="rId54"/>
    <p:sldId id="354" r:id="rId5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9" d="100"/>
          <a:sy n="119" d="100"/>
        </p:scale>
        <p:origin x="1296" y="114"/>
      </p:cViewPr>
      <p:guideLst>
        <p:guide orient="horz" pos="2160"/>
        <p:guide pos="2880"/>
      </p:guideLst>
    </p:cSldViewPr>
  </p:slideViewPr>
  <p:notesTextViewPr>
    <p:cViewPr>
      <p:scale>
        <a:sx n="1" d="1"/>
        <a:sy n="1" d="1"/>
      </p:scale>
      <p:origin x="0" y="0"/>
    </p:cViewPr>
  </p:notesTextViewPr>
  <p:sorterViewPr>
    <p:cViewPr>
      <p:scale>
        <a:sx n="100" d="100"/>
        <a:sy n="100" d="100"/>
      </p:scale>
      <p:origin x="0" y="39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4/24/2023</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p14="http://schemas.microsoft.com/office/powerpoint/2010/main"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4/24/2023</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p14="http://schemas.microsoft.com/office/powerpoint/2010/main"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46050410-56C1-4288-9CD7-C1234607C45C}" type="slidenum">
              <a:rPr lang="en-US" smtClean="0"/>
              <a:pPr/>
              <a:t>2</a:t>
            </a:fld>
            <a:endParaRPr lang="en-US"/>
          </a:p>
        </p:txBody>
      </p:sp>
    </p:spTree>
    <p:extLst>
      <p:ext uri="{BB962C8B-B14F-4D97-AF65-F5344CB8AC3E}">
        <p14:creationId xmlns:p14="http://schemas.microsoft.com/office/powerpoint/2010/main" val="776556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50410-56C1-4288-9CD7-C1234607C45C}" type="slidenum">
              <a:rPr lang="en-US" smtClean="0"/>
              <a:pPr/>
              <a:t>3</a:t>
            </a:fld>
            <a:endParaRPr lang="en-US"/>
          </a:p>
        </p:txBody>
      </p:sp>
    </p:spTree>
    <p:extLst>
      <p:ext uri="{BB962C8B-B14F-4D97-AF65-F5344CB8AC3E}">
        <p14:creationId xmlns:p14="http://schemas.microsoft.com/office/powerpoint/2010/main" val="137814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32</a:t>
            </a:fld>
            <a:endParaRPr lang="en-US"/>
          </a:p>
        </p:txBody>
      </p:sp>
    </p:spTree>
    <p:extLst>
      <p:ext uri="{BB962C8B-B14F-4D97-AF65-F5344CB8AC3E}">
        <p14:creationId xmlns:p14="http://schemas.microsoft.com/office/powerpoint/2010/main" val="839588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A57F138-0688-4C49-A4E4-D330774FCBC6}" type="datetimeFigureOut">
              <a:rPr lang="en-US" smtClean="0"/>
              <a:pPr/>
              <a:t>4/24/2023</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A57F138-0688-4C49-A4E4-D330774FCBC6}" type="datetimeFigureOut">
              <a:rPr lang="en-US" smtClean="0"/>
              <a:pPr/>
              <a:t>4/24/2023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A57F138-0688-4C49-A4E4-D330774FCBC6}" type="datetimeFigureOut">
              <a:rPr lang="en-US" smtClean="0"/>
              <a:pPr/>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A57F138-0688-4C49-A4E4-D330774FCBC6}" type="datetimeFigureOut">
              <a:rPr lang="en-US" smtClean="0"/>
              <a:pPr/>
              <a:t>4/24/2023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A57F138-0688-4C49-A4E4-D330774FCBC6}" type="datetimeFigureOut">
              <a:rPr lang="en-US" smtClean="0"/>
              <a:pPr/>
              <a:t>4/24/2023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A57F138-0688-4C49-A4E4-D330774FCBC6}" type="datetimeFigureOut">
              <a:rPr lang="en-US" smtClean="0"/>
              <a:pPr/>
              <a:t>4/24/2023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A57F138-0688-4C49-A4E4-D330774FCBC6}" type="datetimeFigureOut">
              <a:rPr lang="en-US" smtClean="0"/>
              <a:pPr/>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5A57F138-0688-4C49-A4E4-D330774FCBC6}" type="datetimeFigureOut">
              <a:rPr lang="en-US" smtClean="0"/>
              <a:pPr/>
              <a:t>4/24/2023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4/24/2023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wmf"/><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6.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6.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6.png"/><Relationship Id="rId5" Type="http://schemas.openxmlformats.org/officeDocument/2006/relationships/image" Target="../media/image46.jpe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7.xml"/><Relationship Id="rId7" Type="http://schemas.openxmlformats.org/officeDocument/2006/relationships/image" Target="../media/image9.jpeg"/><Relationship Id="rId12"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notesSlide" Target="../notesSlides/notesSlide1.xml"/><Relationship Id="rId9" Type="http://schemas.openxmlformats.org/officeDocument/2006/relationships/image" Target="../media/image11.jpeg"/></Relationships>
</file>

<file path=ppt/slides/_rels/slide20.xml.rels><?xml version="1.0" encoding="UTF-8" standalone="yes"?>
<Relationships xmlns="http://schemas.openxmlformats.org/package/2006/relationships"><Relationship Id="rId8" Type="http://schemas.openxmlformats.org/officeDocument/2006/relationships/image" Target="../media/image51.jpeg"/><Relationship Id="rId13" Type="http://schemas.openxmlformats.org/officeDocument/2006/relationships/image" Target="../media/image56.jpeg"/><Relationship Id="rId3" Type="http://schemas.openxmlformats.org/officeDocument/2006/relationships/slideLayout" Target="../slideLayouts/slideLayout7.xml"/><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9.png"/><Relationship Id="rId11" Type="http://schemas.openxmlformats.org/officeDocument/2006/relationships/image" Target="../media/image54.jpeg"/><Relationship Id="rId5" Type="http://schemas.openxmlformats.org/officeDocument/2006/relationships/image" Target="../media/image48.png"/><Relationship Id="rId10" Type="http://schemas.openxmlformats.org/officeDocument/2006/relationships/image" Target="../media/image53.jpe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6.png"/><Relationship Id="rId4" Type="http://schemas.openxmlformats.org/officeDocument/2006/relationships/image" Target="../media/image5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audio" Target="../media/media23.m4a"/><Relationship Id="rId7" Type="http://schemas.openxmlformats.org/officeDocument/2006/relationships/image" Target="../media/image60.jpeg"/><Relationship Id="rId2" Type="http://schemas.microsoft.com/office/2007/relationships/media" Target="../media/media23.m4a"/><Relationship Id="rId1" Type="http://schemas.openxmlformats.org/officeDocument/2006/relationships/tags" Target="../tags/tag1.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slideLayout" Target="../slideLayouts/slideLayout2.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6.png"/><Relationship Id="rId5" Type="http://schemas.openxmlformats.org/officeDocument/2006/relationships/image" Target="../media/image63.jpe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6.png"/><Relationship Id="rId5" Type="http://schemas.openxmlformats.org/officeDocument/2006/relationships/image" Target="../media/image65.jpeg"/><Relationship Id="rId4" Type="http://schemas.openxmlformats.org/officeDocument/2006/relationships/image" Target="../media/image64.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6.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5.jpeg"/><Relationship Id="rId11" Type="http://schemas.openxmlformats.org/officeDocument/2006/relationships/image" Target="../media/image6.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notesSlide" Target="../notesSlides/notesSlide2.xml"/><Relationship Id="rId9" Type="http://schemas.openxmlformats.org/officeDocument/2006/relationships/image" Target="../media/image18.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6.png"/><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6.png"/><Relationship Id="rId5" Type="http://schemas.openxmlformats.org/officeDocument/2006/relationships/image" Target="../media/image69.jpe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notesSlide" Target="../notesSlides/notesSlide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6.png"/><Relationship Id="rId5" Type="http://schemas.openxmlformats.org/officeDocument/2006/relationships/image" Target="../media/image74.png"/><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6.png"/><Relationship Id="rId5" Type="http://schemas.openxmlformats.org/officeDocument/2006/relationships/image" Target="../media/image76.png"/><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wmf"/><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6.png"/><Relationship Id="rId5" Type="http://schemas.openxmlformats.org/officeDocument/2006/relationships/image" Target="../media/image78.png"/><Relationship Id="rId4"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audio" Target="../media/media46.m4a"/><Relationship Id="rId7" Type="http://schemas.openxmlformats.org/officeDocument/2006/relationships/image" Target="../media/image6.png"/><Relationship Id="rId2" Type="http://schemas.microsoft.com/office/2007/relationships/media" Target="../media/media46.m4a"/><Relationship Id="rId1" Type="http://schemas.openxmlformats.org/officeDocument/2006/relationships/tags" Target="../tags/tag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m4a"/><Relationship Id="rId1" Type="http://schemas.microsoft.com/office/2007/relationships/media" Target="../media/media47.m4a"/><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xml"/><Relationship Id="rId7" Type="http://schemas.openxmlformats.org/officeDocument/2006/relationships/image" Target="../media/image23.jpe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m4a"/><Relationship Id="rId1" Type="http://schemas.microsoft.com/office/2007/relationships/media" Target="../media/media50.m4a"/><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m4a"/><Relationship Id="rId1" Type="http://schemas.microsoft.com/office/2007/relationships/media" Target="../media/media52.m4a"/><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hyperlink" Target="mailto:william.rose@daytonohio.gov" TargetMode="External"/><Relationship Id="rId5" Type="http://schemas.openxmlformats.org/officeDocument/2006/relationships/hyperlink" Target="mailto:jordan.marsh@daytonohio.gov" TargetMode="External"/><Relationship Id="rId4" Type="http://schemas.openxmlformats.org/officeDocument/2006/relationships/hyperlink" Target="mailto:david.gerstner@daytonohio.gov" TargetMode="Externa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m4a"/><Relationship Id="rId1" Type="http://schemas.microsoft.com/office/2007/relationships/media" Target="../media/media54.m4a"/><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6.png"/><Relationship Id="rId4" Type="http://schemas.openxmlformats.org/officeDocument/2006/relationships/image" Target="../media/image28.jpe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slideLayout" Target="../slideLayouts/slideLayout7.xml"/><Relationship Id="rId7" Type="http://schemas.openxmlformats.org/officeDocument/2006/relationships/image" Target="../media/image37.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6.jpg"/><Relationship Id="rId11" Type="http://schemas.openxmlformats.org/officeDocument/2006/relationships/image" Target="../media/image6.png"/><Relationship Id="rId5" Type="http://schemas.openxmlformats.org/officeDocument/2006/relationships/image" Target="../media/image35.jpg"/><Relationship Id="rId10" Type="http://schemas.openxmlformats.org/officeDocument/2006/relationships/image" Target="../media/image40.jpg"/><Relationship Id="rId4" Type="http://schemas.openxmlformats.org/officeDocument/2006/relationships/image" Target="../media/image34.jp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59898"/>
            <a:ext cx="8153400" cy="935502"/>
          </a:xfrm>
        </p:spPr>
        <p:txBody>
          <a:bodyPr>
            <a:noAutofit/>
          </a:bodyPr>
          <a:lstStyle/>
          <a:p>
            <a:pPr algn="ctr"/>
            <a:r>
              <a:rPr lang="en-US" sz="3600" b="1" dirty="0"/>
              <a:t>Dawn of a New Day</a:t>
            </a:r>
          </a:p>
        </p:txBody>
      </p:sp>
      <p:sp>
        <p:nvSpPr>
          <p:cNvPr id="3" name="Subtitle 2"/>
          <p:cNvSpPr>
            <a:spLocks noGrp="1"/>
          </p:cNvSpPr>
          <p:nvPr>
            <p:ph type="subTitle" idx="1"/>
          </p:nvPr>
        </p:nvSpPr>
        <p:spPr>
          <a:xfrm>
            <a:off x="609600" y="1219200"/>
            <a:ext cx="8534400" cy="1752600"/>
          </a:xfrm>
        </p:spPr>
        <p:txBody>
          <a:bodyPr anchor="ctr">
            <a:normAutofit/>
          </a:bodyPr>
          <a:lstStyle/>
          <a:p>
            <a:pPr algn="ctr"/>
            <a:r>
              <a:rPr lang="en-US" sz="3200" b="1" dirty="0">
                <a:solidFill>
                  <a:schemeClr val="tx1"/>
                </a:solidFill>
              </a:rPr>
              <a:t>Full Scale Exercise</a:t>
            </a:r>
          </a:p>
          <a:p>
            <a:pPr algn="ctr"/>
            <a:r>
              <a:rPr lang="en-US" sz="3200" b="1" dirty="0">
                <a:solidFill>
                  <a:schemeClr val="tx1"/>
                </a:solidFill>
              </a:rPr>
              <a:t>Sunday, April 30</a:t>
            </a:r>
            <a:r>
              <a:rPr lang="en-US" sz="3200" b="1" baseline="30000" dirty="0">
                <a:solidFill>
                  <a:schemeClr val="tx1"/>
                </a:solidFill>
              </a:rPr>
              <a:t>th</a:t>
            </a:r>
            <a:r>
              <a:rPr lang="en-US" sz="3200" b="1" dirty="0">
                <a:solidFill>
                  <a:schemeClr val="tx1"/>
                </a:solidFill>
              </a:rPr>
              <a:t>, 2023</a:t>
            </a: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a:t>Presented by: </a:t>
            </a:r>
          </a:p>
          <a:p>
            <a:r>
              <a:rPr lang="en-US" b="1" dirty="0"/>
              <a:t>David Gerstner</a:t>
            </a:r>
          </a:p>
          <a:p>
            <a:r>
              <a:rPr lang="en-US" b="1" dirty="0"/>
              <a:t>Dayton MMRS Coordinator</a:t>
            </a:r>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7"/>
          <a:stretch>
            <a:fillRect/>
          </a:stretch>
        </p:blipFill>
        <p:spPr>
          <a:xfrm>
            <a:off x="762000" y="2667000"/>
            <a:ext cx="4572000" cy="2685861"/>
          </a:xfrm>
          <a:prstGeom prst="rect">
            <a:avLst/>
          </a:prstGeom>
        </p:spPr>
      </p:pic>
      <p:pic>
        <p:nvPicPr>
          <p:cNvPr id="4" name="Picture 2" descr="https://sonar.fosu1-1.fna.fbcdn.net/v/t1.0-1/p200x200/52432327_2112306825514456_8562837690574176256_n.jpg?_nc_cat=110&amp;_nc_oc=AQltJk3atzBFXWv7sLUzewLoJswZw1rHdD-5ItPg8fIqg2VOdxSEFLCstaoDm0DLAUU&amp;_nc_ad=z-m&amp;_nc_cid=0&amp;_nc_zor=9&amp;_nc_ht=sonar.fosu1-1.fna&amp;oh=e37fa957749ae221fdf91bd0d91e5842&amp;oe=5DD0EDE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9784" y="3341464"/>
            <a:ext cx="1066800" cy="1066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463266" y="3124200"/>
            <a:ext cx="2452134" cy="1938992"/>
          </a:xfrm>
          <a:prstGeom prst="rect">
            <a:avLst/>
          </a:prstGeom>
        </p:spPr>
        <p:txBody>
          <a:bodyPr wrap="square">
            <a:spAutoFit/>
          </a:bodyPr>
          <a:lstStyle/>
          <a:p>
            <a:r>
              <a:rPr lang="en-US" sz="4000" b="1" dirty="0">
                <a:solidFill>
                  <a:srgbClr val="008080"/>
                </a:solidFill>
                <a:latin typeface="Times New Roman" panose="02020603050405020304" pitchFamily="18" charset="0"/>
                <a:cs typeface="Times New Roman" panose="02020603050405020304" pitchFamily="18" charset="0"/>
              </a:rPr>
              <a:t>G</a:t>
            </a:r>
            <a:r>
              <a:rPr lang="en-US" sz="3200" b="1" dirty="0">
                <a:solidFill>
                  <a:srgbClr val="008080"/>
                </a:solidFill>
                <a:latin typeface="Times New Roman" panose="02020603050405020304" pitchFamily="18" charset="0"/>
                <a:cs typeface="Times New Roman" panose="02020603050405020304" pitchFamily="18" charset="0"/>
              </a:rPr>
              <a:t>REENE</a:t>
            </a:r>
            <a:r>
              <a:rPr lang="en-US" sz="4000" b="1" dirty="0">
                <a:solidFill>
                  <a:srgbClr val="008080"/>
                </a:solidFill>
                <a:latin typeface="Times New Roman" panose="02020603050405020304" pitchFamily="18" charset="0"/>
                <a:cs typeface="Times New Roman" panose="02020603050405020304" pitchFamily="18" charset="0"/>
              </a:rPr>
              <a:t> Memorial Hospital</a:t>
            </a:r>
          </a:p>
        </p:txBody>
      </p:sp>
      <p:pic>
        <p:nvPicPr>
          <p:cNvPr id="9" name="Audio 8">
            <a:hlinkClick r:id="" action="ppaction://media"/>
            <a:extLst>
              <a:ext uri="{FF2B5EF4-FFF2-40B4-BE49-F238E27FC236}">
                <a16:creationId xmlns:a16="http://schemas.microsoft.com/office/drawing/2014/main" id="{6307BE1A-3127-0F37-B011-09BEE41EBF2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330997691"/>
      </p:ext>
    </p:extLst>
  </p:cSld>
  <p:clrMapOvr>
    <a:masterClrMapping/>
  </p:clrMapOvr>
  <p:transition spd="slow" advTm="1850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Important Concerns</a:t>
            </a:r>
          </a:p>
        </p:txBody>
      </p:sp>
      <p:sp>
        <p:nvSpPr>
          <p:cNvPr id="3" name="Content Placeholder 2"/>
          <p:cNvSpPr>
            <a:spLocks noGrp="1"/>
          </p:cNvSpPr>
          <p:nvPr>
            <p:ph idx="1"/>
          </p:nvPr>
        </p:nvSpPr>
        <p:spPr/>
        <p:txBody>
          <a:bodyPr>
            <a:normAutofit/>
          </a:bodyPr>
          <a:lstStyle/>
          <a:p>
            <a:r>
              <a:rPr lang="en-US" sz="2800" b="1" dirty="0"/>
              <a:t>The exercise is as real as you make it!</a:t>
            </a:r>
          </a:p>
          <a:p>
            <a:r>
              <a:rPr lang="en-US" sz="2800" b="1" dirty="0"/>
              <a:t>Have a sense of urgency!</a:t>
            </a:r>
          </a:p>
          <a:p>
            <a:r>
              <a:rPr lang="en-US" sz="2800" b="1" dirty="0"/>
              <a:t>This is a large scale exercise</a:t>
            </a:r>
          </a:p>
          <a:p>
            <a:pPr lvl="1"/>
            <a:r>
              <a:rPr lang="en-US" sz="2400" b="1" dirty="0"/>
              <a:t>Some areas or actions have to be simulated</a:t>
            </a:r>
          </a:p>
          <a:p>
            <a:r>
              <a:rPr lang="en-US" sz="2800" b="1" dirty="0"/>
              <a:t>Use ALL appropriate communications and redundant communications</a:t>
            </a:r>
          </a:p>
          <a:p>
            <a:r>
              <a:rPr lang="en-US" sz="2800" b="1" dirty="0"/>
              <a:t>Actually call and use all players</a:t>
            </a:r>
          </a:p>
          <a:p>
            <a:pPr lvl="1"/>
            <a:r>
              <a:rPr lang="en-US" sz="2400" b="1" dirty="0"/>
              <a:t>Response may vary</a:t>
            </a:r>
          </a:p>
        </p:txBody>
      </p:sp>
      <p:pic>
        <p:nvPicPr>
          <p:cNvPr id="4" name="Audio 3">
            <a:hlinkClick r:id="" action="ppaction://media"/>
            <a:extLst>
              <a:ext uri="{FF2B5EF4-FFF2-40B4-BE49-F238E27FC236}">
                <a16:creationId xmlns:a16="http://schemas.microsoft.com/office/drawing/2014/main" id="{1E71C5F1-F055-2B84-CAF7-4FCBCB1FB0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0125015"/>
      </p:ext>
    </p:extLst>
  </p:cSld>
  <p:clrMapOvr>
    <a:masterClrMapping/>
  </p:clrMapOvr>
  <p:transition spd="slow" advTm="4895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3307167"/>
              </p:ext>
            </p:extLst>
          </p:nvPr>
        </p:nvGraphicFramePr>
        <p:xfrm>
          <a:off x="1905000" y="1341417"/>
          <a:ext cx="5867400" cy="4678383"/>
        </p:xfrm>
        <a:graphic>
          <a:graphicData uri="http://schemas.openxmlformats.org/drawingml/2006/table">
            <a:tbl>
              <a:tblPr firstRow="1" firstCol="1" lastRow="1" lastCol="1" bandRow="1" bandCol="1"/>
              <a:tblGrid>
                <a:gridCol w="162560">
                  <a:extLst>
                    <a:ext uri="{9D8B030D-6E8A-4147-A177-3AD203B41FA5}">
                      <a16:colId xmlns:a16="http://schemas.microsoft.com/office/drawing/2014/main" val="20000"/>
                    </a:ext>
                  </a:extLst>
                </a:gridCol>
                <a:gridCol w="5704840">
                  <a:extLst>
                    <a:ext uri="{9D8B030D-6E8A-4147-A177-3AD203B41FA5}">
                      <a16:colId xmlns:a16="http://schemas.microsoft.com/office/drawing/2014/main" val="20001"/>
                    </a:ext>
                  </a:extLst>
                </a:gridCol>
              </a:tblGrid>
              <a:tr h="294505">
                <a:tc>
                  <a:txBody>
                    <a:bodyPr/>
                    <a:lstStyle/>
                    <a:p>
                      <a:pPr marL="0" marR="0" algn="ctr">
                        <a:lnSpc>
                          <a:spcPct val="115000"/>
                        </a:lnSpc>
                        <a:spcBef>
                          <a:spcPts val="200"/>
                        </a:spcBef>
                        <a:spcAft>
                          <a:spcPts val="200"/>
                        </a:spcAft>
                      </a:pP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HPP Capabilities Addressed</a:t>
                      </a:r>
                      <a:endParaRPr lang="en-US" sz="1400" dirty="0">
                        <a:effectLst/>
                        <a:latin typeface="Times New Roman"/>
                        <a:ea typeface="Times New Roman"/>
                      </a:endParaRPr>
                    </a:p>
                  </a:txBody>
                  <a:tcPr marL="38973" marR="38973" marT="0" marB="0">
                    <a:solidFill>
                      <a:schemeClr val="bg2"/>
                    </a:solidFill>
                  </a:tcPr>
                </a:tc>
                <a:extLst>
                  <a:ext uri="{0D108BD9-81ED-4DB2-BD59-A6C34878D82A}">
                    <a16:rowId xmlns:a16="http://schemas.microsoft.com/office/drawing/2014/main" val="10000"/>
                  </a:ext>
                </a:extLst>
              </a:tr>
              <a:tr h="1123753">
                <a:tc>
                  <a:txBody>
                    <a:bodyPr/>
                    <a:lstStyle/>
                    <a:p>
                      <a:pPr marL="0" marR="0">
                        <a:lnSpc>
                          <a:spcPct val="115000"/>
                        </a:lnSpc>
                        <a:spcBef>
                          <a:spcPts val="200"/>
                        </a:spcBef>
                        <a:spcAft>
                          <a:spcPts val="200"/>
                        </a:spcAft>
                      </a:pPr>
                      <a:endParaRPr kumimoji="0" lang="en-US" sz="1600" b="1" kern="1200" dirty="0">
                        <a:solidFill>
                          <a:schemeClr val="tx1"/>
                        </a:solidFill>
                        <a:effectLst/>
                        <a:latin typeface="Arial"/>
                        <a:ea typeface="Times New Roman"/>
                        <a:cs typeface="+mn-cs"/>
                      </a:endParaRPr>
                    </a:p>
                  </a:txBody>
                  <a:tcPr marL="68580" marR="68580" marT="0" marB="0">
                    <a:solidFill>
                      <a:schemeClr val="bg1"/>
                    </a:solidFill>
                  </a:tcPr>
                </a:tc>
                <a:tc>
                  <a:txBody>
                    <a:bodyPr/>
                    <a:lstStyle/>
                    <a:p>
                      <a:pPr marL="0" marR="0">
                        <a:lnSpc>
                          <a:spcPct val="115000"/>
                        </a:lnSpc>
                        <a:spcBef>
                          <a:spcPts val="200"/>
                        </a:spcBef>
                        <a:spcAft>
                          <a:spcPts val="200"/>
                        </a:spcAft>
                      </a:pPr>
                      <a:r>
                        <a:rPr lang="en-US" sz="1600" b="1" dirty="0">
                          <a:effectLst/>
                        </a:rPr>
                        <a:t>Foundation for Health Care and Medical Readiness</a:t>
                      </a:r>
                      <a:endParaRPr lang="en-US" sz="1800" b="1" dirty="0">
                        <a:effectLst/>
                        <a:latin typeface="Times New Roman"/>
                        <a:ea typeface="Times New Roman"/>
                      </a:endParaRPr>
                    </a:p>
                  </a:txBody>
                  <a:tcPr marL="38973" marR="38973" marT="0" marB="0">
                    <a:solidFill>
                      <a:schemeClr val="bg1"/>
                    </a:solidFill>
                  </a:tcPr>
                </a:tc>
                <a:extLst>
                  <a:ext uri="{0D108BD9-81ED-4DB2-BD59-A6C34878D82A}">
                    <a16:rowId xmlns:a16="http://schemas.microsoft.com/office/drawing/2014/main" val="10001"/>
                  </a:ext>
                </a:extLst>
              </a:tr>
              <a:tr h="1143000">
                <a:tc>
                  <a:txBody>
                    <a:bodyPr/>
                    <a:lstStyle/>
                    <a:p>
                      <a:pPr marL="0" marR="0">
                        <a:lnSpc>
                          <a:spcPct val="115000"/>
                        </a:lnSpc>
                        <a:spcBef>
                          <a:spcPts val="200"/>
                        </a:spcBef>
                        <a:spcAft>
                          <a:spcPts val="200"/>
                        </a:spcAft>
                      </a:pPr>
                      <a:endParaRPr kumimoji="0" lang="en-US" sz="1600" b="1" kern="1200" dirty="0">
                        <a:solidFill>
                          <a:schemeClr val="tx1"/>
                        </a:solidFill>
                        <a:effectLst/>
                        <a:latin typeface="Arial"/>
                        <a:ea typeface="Times New Roman"/>
                        <a:cs typeface="+mn-cs"/>
                      </a:endParaRPr>
                    </a:p>
                  </a:txBody>
                  <a:tcPr marL="68580" marR="68580" marT="0" marB="0">
                    <a:solidFill>
                      <a:schemeClr val="bg1"/>
                    </a:solidFill>
                  </a:tcPr>
                </a:tc>
                <a:tc>
                  <a:txBody>
                    <a:bodyPr/>
                    <a:lstStyle/>
                    <a:p>
                      <a:pPr marL="0" marR="0">
                        <a:lnSpc>
                          <a:spcPct val="115000"/>
                        </a:lnSpc>
                        <a:spcBef>
                          <a:spcPts val="200"/>
                        </a:spcBef>
                        <a:spcAft>
                          <a:spcPts val="200"/>
                        </a:spcAft>
                      </a:pPr>
                      <a:r>
                        <a:rPr lang="en-US" sz="1600" b="1" dirty="0">
                          <a:effectLst/>
                        </a:rPr>
                        <a:t>Health Care and Medical Response Coordination</a:t>
                      </a:r>
                      <a:endParaRPr lang="en-US" sz="1800" b="1" dirty="0">
                        <a:effectLst/>
                        <a:latin typeface="Times New Roman"/>
                        <a:ea typeface="Times New Roman"/>
                      </a:endParaRPr>
                    </a:p>
                  </a:txBody>
                  <a:tcPr marL="38973" marR="38973" marT="0" marB="0">
                    <a:solidFill>
                      <a:schemeClr val="bg1"/>
                    </a:solidFill>
                  </a:tcPr>
                </a:tc>
                <a:extLst>
                  <a:ext uri="{0D108BD9-81ED-4DB2-BD59-A6C34878D82A}">
                    <a16:rowId xmlns:a16="http://schemas.microsoft.com/office/drawing/2014/main" val="10002"/>
                  </a:ext>
                </a:extLst>
              </a:tr>
              <a:tr h="1066800">
                <a:tc>
                  <a:txBody>
                    <a:bodyPr/>
                    <a:lstStyle/>
                    <a:p>
                      <a:pPr marL="0" marR="0">
                        <a:lnSpc>
                          <a:spcPct val="115000"/>
                        </a:lnSpc>
                        <a:spcBef>
                          <a:spcPts val="200"/>
                        </a:spcBef>
                        <a:spcAft>
                          <a:spcPts val="200"/>
                        </a:spcAft>
                      </a:pPr>
                      <a:endParaRPr kumimoji="0" lang="en-US" sz="1600" b="1" kern="1200" dirty="0">
                        <a:solidFill>
                          <a:schemeClr val="tx1"/>
                        </a:solidFill>
                        <a:effectLst/>
                        <a:latin typeface="Arial"/>
                        <a:ea typeface="Times New Roman"/>
                        <a:cs typeface="+mn-cs"/>
                      </a:endParaRPr>
                    </a:p>
                  </a:txBody>
                  <a:tcPr marL="68580" marR="68580" marT="0" marB="0">
                    <a:solidFill>
                      <a:schemeClr val="bg1"/>
                    </a:solidFill>
                  </a:tcPr>
                </a:tc>
                <a:tc>
                  <a:txBody>
                    <a:bodyPr/>
                    <a:lstStyle/>
                    <a:p>
                      <a:pPr marL="0" marR="0">
                        <a:lnSpc>
                          <a:spcPct val="115000"/>
                        </a:lnSpc>
                        <a:spcBef>
                          <a:spcPts val="200"/>
                        </a:spcBef>
                        <a:spcAft>
                          <a:spcPts val="200"/>
                        </a:spcAft>
                      </a:pPr>
                      <a:r>
                        <a:rPr lang="en-US" sz="1600" b="1" dirty="0">
                          <a:effectLst/>
                        </a:rPr>
                        <a:t>Continuity and Health Care Service Delivery</a:t>
                      </a:r>
                      <a:endParaRPr lang="en-US" sz="1800" b="1" dirty="0">
                        <a:effectLst/>
                        <a:latin typeface="Times New Roman"/>
                        <a:ea typeface="Times New Roman"/>
                      </a:endParaRPr>
                    </a:p>
                  </a:txBody>
                  <a:tcPr marL="38973" marR="38973" marT="0" marB="0">
                    <a:solidFill>
                      <a:schemeClr val="bg1"/>
                    </a:solidFill>
                  </a:tcPr>
                </a:tc>
                <a:extLst>
                  <a:ext uri="{0D108BD9-81ED-4DB2-BD59-A6C34878D82A}">
                    <a16:rowId xmlns:a16="http://schemas.microsoft.com/office/drawing/2014/main" val="10003"/>
                  </a:ext>
                </a:extLst>
              </a:tr>
              <a:tr h="914400">
                <a:tc>
                  <a:txBody>
                    <a:bodyPr/>
                    <a:lstStyle/>
                    <a:p>
                      <a:pPr marL="0" marR="0">
                        <a:lnSpc>
                          <a:spcPct val="115000"/>
                        </a:lnSpc>
                        <a:spcBef>
                          <a:spcPts val="200"/>
                        </a:spcBef>
                        <a:spcAft>
                          <a:spcPts val="200"/>
                        </a:spcAft>
                      </a:pPr>
                      <a:endParaRPr kumimoji="0" lang="en-US" sz="1600" b="1" kern="1200" dirty="0">
                        <a:solidFill>
                          <a:schemeClr val="tx1"/>
                        </a:solidFill>
                        <a:effectLst/>
                        <a:latin typeface="Arial"/>
                        <a:ea typeface="Times New Roman"/>
                        <a:cs typeface="+mn-cs"/>
                      </a:endParaRPr>
                    </a:p>
                  </a:txBody>
                  <a:tcPr marL="68580" marR="68580" marT="0" marB="0">
                    <a:solidFill>
                      <a:schemeClr val="bg1"/>
                    </a:solidFill>
                  </a:tcPr>
                </a:tc>
                <a:tc>
                  <a:txBody>
                    <a:bodyPr/>
                    <a:lstStyle/>
                    <a:p>
                      <a:pPr marL="0" marR="0">
                        <a:lnSpc>
                          <a:spcPct val="115000"/>
                        </a:lnSpc>
                        <a:spcBef>
                          <a:spcPts val="200"/>
                        </a:spcBef>
                        <a:spcAft>
                          <a:spcPts val="200"/>
                        </a:spcAft>
                      </a:pPr>
                      <a:r>
                        <a:rPr lang="en-US" sz="1600" b="1" dirty="0">
                          <a:effectLst/>
                        </a:rPr>
                        <a:t>Medical Surge</a:t>
                      </a:r>
                      <a:endParaRPr lang="en-US" sz="1800" b="1" dirty="0">
                        <a:effectLst/>
                        <a:latin typeface="Times New Roman"/>
                        <a:ea typeface="Times New Roman"/>
                      </a:endParaRPr>
                    </a:p>
                  </a:txBody>
                  <a:tcPr marL="38973" marR="38973" marT="0" marB="0">
                    <a:solidFill>
                      <a:schemeClr val="bg1"/>
                    </a:solidFill>
                  </a:tcPr>
                </a:tc>
                <a:extLst>
                  <a:ext uri="{0D108BD9-81ED-4DB2-BD59-A6C34878D82A}">
                    <a16:rowId xmlns:a16="http://schemas.microsoft.com/office/drawing/2014/main" val="10004"/>
                  </a:ext>
                </a:extLst>
              </a:tr>
              <a:tr h="135925">
                <a:tc gridSpan="2">
                  <a:txBody>
                    <a:bodyPr/>
                    <a:lstStyle/>
                    <a:p>
                      <a:pPr marL="0" marR="0" algn="ctr">
                        <a:lnSpc>
                          <a:spcPct val="115000"/>
                        </a:lnSpc>
                        <a:spcBef>
                          <a:spcPts val="0"/>
                        </a:spcBef>
                        <a:spcAft>
                          <a:spcPts val="1200"/>
                        </a:spcAft>
                      </a:pPr>
                      <a:r>
                        <a:rPr lang="en-US" sz="600" dirty="0">
                          <a:effectLst/>
                        </a:rPr>
                        <a:t>Table 1. Exercise Objectives and Associated Core Capabilities</a:t>
                      </a:r>
                      <a:endParaRPr lang="en-US" sz="700" dirty="0">
                        <a:effectLst/>
                        <a:latin typeface="Times New Roman"/>
                        <a:ea typeface="Times New Roman"/>
                      </a:endParaRPr>
                    </a:p>
                  </a:txBody>
                  <a:tcPr marL="38973" marR="38973" marT="0" marB="0" anchor="ct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a:xfrm>
            <a:off x="990600" y="0"/>
            <a:ext cx="8153400" cy="1143000"/>
          </a:xfrm>
        </p:spPr>
        <p:txBody>
          <a:bodyPr>
            <a:normAutofit/>
          </a:bodyPr>
          <a:lstStyle/>
          <a:p>
            <a:pPr algn="ctr"/>
            <a:r>
              <a:rPr lang="en-US" b="1" dirty="0"/>
              <a:t>Capabilities and Objectives </a:t>
            </a:r>
          </a:p>
        </p:txBody>
      </p:sp>
      <p:pic>
        <p:nvPicPr>
          <p:cNvPr id="3" name="Audio 2">
            <a:hlinkClick r:id="" action="ppaction://media"/>
            <a:extLst>
              <a:ext uri="{FF2B5EF4-FFF2-40B4-BE49-F238E27FC236}">
                <a16:creationId xmlns:a16="http://schemas.microsoft.com/office/drawing/2014/main" id="{F32728AC-93F9-3C0A-C352-A14CC1A2CA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157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a:xfrm>
            <a:off x="1435608" y="1447800"/>
            <a:ext cx="7555992" cy="4800600"/>
          </a:xfrm>
        </p:spPr>
        <p:txBody>
          <a:bodyPr>
            <a:normAutofit/>
          </a:bodyPr>
          <a:lstStyle/>
          <a:p>
            <a:r>
              <a:rPr lang="en-US" b="1" dirty="0"/>
              <a:t>Multiple organizations participating</a:t>
            </a:r>
          </a:p>
          <a:p>
            <a:r>
              <a:rPr lang="en-US" b="1" dirty="0"/>
              <a:t>Exercise date is Sunday, April 30</a:t>
            </a:r>
            <a:r>
              <a:rPr lang="en-US" b="1" baseline="30000" dirty="0"/>
              <a:t>th</a:t>
            </a:r>
            <a:endParaRPr lang="en-US" b="1" dirty="0"/>
          </a:p>
          <a:p>
            <a:r>
              <a:rPr lang="en-US" b="1" dirty="0">
                <a:highlight>
                  <a:srgbClr val="FFFF00"/>
                </a:highlight>
              </a:rPr>
              <a:t>Exercise will run from </a:t>
            </a:r>
            <a:r>
              <a:rPr lang="en-US" b="1" u="sng" dirty="0">
                <a:highlight>
                  <a:srgbClr val="FFFF00"/>
                </a:highlight>
              </a:rPr>
              <a:t>approximately</a:t>
            </a:r>
            <a:r>
              <a:rPr lang="en-US" b="1" dirty="0">
                <a:highlight>
                  <a:srgbClr val="FFFF00"/>
                </a:highlight>
              </a:rPr>
              <a:t> </a:t>
            </a:r>
            <a:r>
              <a:rPr lang="en-US" b="1" dirty="0">
                <a:solidFill>
                  <a:srgbClr val="FF0000"/>
                </a:solidFill>
                <a:highlight>
                  <a:srgbClr val="FFFF00"/>
                </a:highlight>
              </a:rPr>
              <a:t>11:30 AM – 3:30 PM</a:t>
            </a:r>
          </a:p>
          <a:p>
            <a:r>
              <a:rPr lang="en-US" b="1" dirty="0">
                <a:highlight>
                  <a:srgbClr val="FFFF00"/>
                </a:highlight>
              </a:rPr>
              <a:t>Exercise play will begin at </a:t>
            </a:r>
            <a:r>
              <a:rPr lang="en-US" b="1" dirty="0">
                <a:solidFill>
                  <a:srgbClr val="FF0000"/>
                </a:solidFill>
                <a:highlight>
                  <a:srgbClr val="FFFF00"/>
                </a:highlight>
              </a:rPr>
              <a:t>1 PM</a:t>
            </a:r>
          </a:p>
          <a:p>
            <a:r>
              <a:rPr lang="en-US" b="1" dirty="0"/>
              <a:t>Half-hour Hot Wash following</a:t>
            </a:r>
          </a:p>
          <a:p>
            <a:r>
              <a:rPr lang="en-US" b="1" dirty="0"/>
              <a:t>Lead-in scenario provided on Thursday,  April 27</a:t>
            </a:r>
            <a:r>
              <a:rPr lang="en-US" b="1" baseline="30000" dirty="0"/>
              <a:t>th</a:t>
            </a:r>
            <a:r>
              <a:rPr lang="en-US" b="1" dirty="0"/>
              <a:t> via e-mail</a:t>
            </a:r>
          </a:p>
          <a:p>
            <a:endParaRPr lang="en-US" b="1" dirty="0"/>
          </a:p>
        </p:txBody>
      </p:sp>
      <p:pic>
        <p:nvPicPr>
          <p:cNvPr id="4" name="Audio 3">
            <a:hlinkClick r:id="" action="ppaction://media"/>
            <a:extLst>
              <a:ext uri="{FF2B5EF4-FFF2-40B4-BE49-F238E27FC236}">
                <a16:creationId xmlns:a16="http://schemas.microsoft.com/office/drawing/2014/main" id="{AF64A9D5-B6AA-FD39-5B6C-6FBDE3774A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26218024"/>
      </p:ext>
    </p:extLst>
  </p:cSld>
  <p:clrMapOvr>
    <a:masterClrMapping/>
  </p:clrMapOvr>
  <p:transition spd="slow" advTm="407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normAutofit fontScale="90000"/>
          </a:bodyPr>
          <a:lstStyle/>
          <a:p>
            <a:pPr algn="ctr"/>
            <a:r>
              <a:rPr lang="en-US" sz="4000" b="1" u="sng" dirty="0"/>
              <a:t>THIS IS AN EXERCISE MESSAGE</a:t>
            </a:r>
            <a:r>
              <a:rPr lang="en-US" sz="4000" b="1" dirty="0"/>
              <a:t>:</a:t>
            </a:r>
            <a:r>
              <a:rPr lang="en-US" b="1" dirty="0"/>
              <a:t>  </a:t>
            </a:r>
            <a:r>
              <a:rPr lang="en-US" sz="4000" b="1" dirty="0"/>
              <a:t>Simulated Joint Intelligence Bulletin</a:t>
            </a:r>
            <a:endParaRPr lang="en-US" b="1" dirty="0"/>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5400" y="1447800"/>
            <a:ext cx="3883937"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7899" y="1447800"/>
            <a:ext cx="3968451"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a:extLst>
              <a:ext uri="{FF2B5EF4-FFF2-40B4-BE49-F238E27FC236}">
                <a16:creationId xmlns:a16="http://schemas.microsoft.com/office/drawing/2014/main" id="{2585C0AA-7605-2C8B-656F-61F64A5599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spd="slow" advTm="3291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Exercise Parameters</a:t>
            </a:r>
          </a:p>
        </p:txBody>
      </p:sp>
      <p:sp>
        <p:nvSpPr>
          <p:cNvPr id="3" name="Content Placeholder 2"/>
          <p:cNvSpPr>
            <a:spLocks noGrp="1"/>
          </p:cNvSpPr>
          <p:nvPr>
            <p:ph idx="1"/>
          </p:nvPr>
        </p:nvSpPr>
        <p:spPr>
          <a:xfrm>
            <a:off x="1435608" y="1447800"/>
            <a:ext cx="7403592" cy="5135562"/>
          </a:xfrm>
        </p:spPr>
        <p:txBody>
          <a:bodyPr>
            <a:normAutofit/>
          </a:bodyPr>
          <a:lstStyle/>
          <a:p>
            <a:r>
              <a:rPr lang="en-US" sz="2800" b="1" dirty="0"/>
              <a:t>Participants should be on location at least 30 minutes prior to start of exercise</a:t>
            </a:r>
          </a:p>
          <a:p>
            <a:r>
              <a:rPr lang="en-US" sz="2800" b="1" dirty="0"/>
              <a:t>Hospitals will receive multiple patients</a:t>
            </a:r>
          </a:p>
          <a:p>
            <a:r>
              <a:rPr lang="en-US" sz="2800" b="1" dirty="0"/>
              <a:t>EMS and hospitals will use Drill Triage Tags provided for exercise</a:t>
            </a:r>
          </a:p>
          <a:p>
            <a:r>
              <a:rPr lang="en-US" sz="2800" b="1" dirty="0"/>
              <a:t>Hospital </a:t>
            </a:r>
            <a:r>
              <a:rPr lang="en-US" sz="2800" b="1" u="sng" dirty="0"/>
              <a:t>will</a:t>
            </a:r>
            <a:r>
              <a:rPr lang="en-US" sz="2800" b="1" dirty="0"/>
              <a:t> track patients with </a:t>
            </a:r>
            <a:r>
              <a:rPr lang="en-US" sz="2800" b="1" dirty="0" err="1"/>
              <a:t>OHTrac</a:t>
            </a:r>
            <a:endParaRPr lang="en-US" sz="2800" b="1" dirty="0"/>
          </a:p>
          <a:p>
            <a:pPr lvl="1"/>
            <a:r>
              <a:rPr lang="en-US" sz="2400" b="1" dirty="0"/>
              <a:t>Need to create </a:t>
            </a:r>
            <a:r>
              <a:rPr lang="en-US" sz="2400" b="1" dirty="0" err="1"/>
              <a:t>OHTrac</a:t>
            </a:r>
            <a:r>
              <a:rPr lang="en-US" sz="2400" b="1" dirty="0"/>
              <a:t> incident</a:t>
            </a:r>
          </a:p>
          <a:p>
            <a:pPr lvl="2"/>
            <a:r>
              <a:rPr lang="en-US" sz="2000" b="1" dirty="0"/>
              <a:t>May use the 800 number for the ERS</a:t>
            </a:r>
          </a:p>
          <a:p>
            <a:pPr lvl="1"/>
            <a:r>
              <a:rPr lang="en-US" sz="2400" b="1" dirty="0"/>
              <a:t>Update GDAHA Surgenet MCI Page and Juvare </a:t>
            </a:r>
            <a:r>
              <a:rPr lang="en-US" sz="2400" b="1" dirty="0" err="1"/>
              <a:t>EMResource</a:t>
            </a:r>
            <a:r>
              <a:rPr lang="en-US" sz="2400" b="1" dirty="0"/>
              <a:t> Page</a:t>
            </a:r>
          </a:p>
          <a:p>
            <a:endParaRPr lang="en-US" dirty="0"/>
          </a:p>
        </p:txBody>
      </p:sp>
      <p:pic>
        <p:nvPicPr>
          <p:cNvPr id="4" name="Audio 3">
            <a:hlinkClick r:id="" action="ppaction://media"/>
            <a:extLst>
              <a:ext uri="{FF2B5EF4-FFF2-40B4-BE49-F238E27FC236}">
                <a16:creationId xmlns:a16="http://schemas.microsoft.com/office/drawing/2014/main" id="{E607B1D5-35C1-62F2-8199-CC1E3A05973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44690977"/>
      </p:ext>
    </p:extLst>
  </p:cSld>
  <p:clrMapOvr>
    <a:masterClrMapping/>
  </p:clrMapOvr>
  <p:transition spd="slow" advTm="6749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4" cstate="print"/>
          <a:srcRect l="2251" t="15789" r="4313"/>
          <a:stretch/>
        </p:blipFill>
        <p:spPr bwMode="auto">
          <a:xfrm>
            <a:off x="152400" y="152400"/>
            <a:ext cx="6324601" cy="3657600"/>
          </a:xfrm>
          <a:prstGeom prst="rect">
            <a:avLst/>
          </a:prstGeom>
          <a:noFill/>
          <a:ln w="38100">
            <a:solidFill>
              <a:schemeClr val="tx1"/>
            </a:solidFill>
            <a:miter lim="800000"/>
            <a:headEnd/>
            <a:tailEnd/>
          </a:ln>
        </p:spPr>
      </p:pic>
      <p:pic>
        <p:nvPicPr>
          <p:cNvPr id="6" name="Picture 5">
            <a:extLst>
              <a:ext uri="{FF2B5EF4-FFF2-40B4-BE49-F238E27FC236}">
                <a16:creationId xmlns:a16="http://schemas.microsoft.com/office/drawing/2014/main" id="{7F3FF552-A6AA-1B3B-473E-99665AECFD9B}"/>
              </a:ext>
            </a:extLst>
          </p:cNvPr>
          <p:cNvPicPr>
            <a:picLocks noChangeAspect="1"/>
          </p:cNvPicPr>
          <p:nvPr/>
        </p:nvPicPr>
        <p:blipFill>
          <a:blip r:embed="rId5"/>
          <a:stretch>
            <a:fillRect/>
          </a:stretch>
        </p:blipFill>
        <p:spPr>
          <a:xfrm>
            <a:off x="2362200" y="3112804"/>
            <a:ext cx="6629400" cy="3592796"/>
          </a:xfrm>
          <a:prstGeom prst="rect">
            <a:avLst/>
          </a:prstGeom>
          <a:ln w="38100">
            <a:solidFill>
              <a:schemeClr val="tx1"/>
            </a:solidFill>
          </a:ln>
        </p:spPr>
      </p:pic>
      <p:pic>
        <p:nvPicPr>
          <p:cNvPr id="2" name="Audio 1">
            <a:hlinkClick r:id="" action="ppaction://media"/>
            <a:extLst>
              <a:ext uri="{FF2B5EF4-FFF2-40B4-BE49-F238E27FC236}">
                <a16:creationId xmlns:a16="http://schemas.microsoft.com/office/drawing/2014/main" id="{490BDD91-184E-1513-7551-A453FFF05E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spd="slow" advTm="172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SAFETY!</a:t>
            </a:r>
          </a:p>
        </p:txBody>
      </p:sp>
      <p:sp>
        <p:nvSpPr>
          <p:cNvPr id="3" name="Content Placeholder 2"/>
          <p:cNvSpPr>
            <a:spLocks noGrp="1"/>
          </p:cNvSpPr>
          <p:nvPr>
            <p:ph idx="1"/>
          </p:nvPr>
        </p:nvSpPr>
        <p:spPr>
          <a:xfrm>
            <a:off x="990600" y="1447800"/>
            <a:ext cx="7943088" cy="5105400"/>
          </a:xfrm>
        </p:spPr>
        <p:txBody>
          <a:bodyPr>
            <a:normAutofit fontScale="85000" lnSpcReduction="10000"/>
          </a:bodyPr>
          <a:lstStyle/>
          <a:p>
            <a:r>
              <a:rPr lang="en-US" sz="3800" b="1" dirty="0"/>
              <a:t>Most important concern</a:t>
            </a:r>
          </a:p>
          <a:p>
            <a:r>
              <a:rPr lang="en-US" sz="3800" b="1" dirty="0"/>
              <a:t>Safety Officer will conduct weapons check</a:t>
            </a:r>
          </a:p>
          <a:p>
            <a:r>
              <a:rPr lang="en-US" sz="3800" b="1" dirty="0"/>
              <a:t>Other than </a:t>
            </a:r>
            <a:r>
              <a:rPr lang="en-US" sz="3800" b="1" i="1" dirty="0"/>
              <a:t>specific</a:t>
            </a:r>
            <a:r>
              <a:rPr lang="en-US" sz="3800" b="1" dirty="0"/>
              <a:t> training weapons, no weapons of any kind are allowed in CSCC exercise area</a:t>
            </a:r>
          </a:p>
          <a:p>
            <a:pPr lvl="1"/>
            <a:r>
              <a:rPr lang="en-US" sz="3400" b="1" dirty="0"/>
              <a:t>Includes firearms, ammunition, impact weapons, chemical spray, knives, and electrical weapons (i.e., </a:t>
            </a:r>
            <a:r>
              <a:rPr lang="en-US" sz="3400" b="1" dirty="0" err="1"/>
              <a:t>Tasers</a:t>
            </a:r>
            <a:r>
              <a:rPr lang="en-US" sz="3400" b="1" dirty="0"/>
              <a:t>)</a:t>
            </a:r>
          </a:p>
          <a:p>
            <a:r>
              <a:rPr lang="en-US" sz="3800" b="1" dirty="0"/>
              <a:t>Every participant in exercise area will be searched for unauthorized weapons</a:t>
            </a:r>
          </a:p>
          <a:p>
            <a:endParaRPr lang="en-US" dirty="0">
              <a:solidFill>
                <a:schemeClr val="tx2"/>
              </a:solidFill>
            </a:endParaRPr>
          </a:p>
        </p:txBody>
      </p:sp>
      <p:pic>
        <p:nvPicPr>
          <p:cNvPr id="4" name="Audio 3">
            <a:hlinkClick r:id="" action="ppaction://media"/>
            <a:extLst>
              <a:ext uri="{FF2B5EF4-FFF2-40B4-BE49-F238E27FC236}">
                <a16:creationId xmlns:a16="http://schemas.microsoft.com/office/drawing/2014/main" id="{EEB1E15D-9A0F-0B1A-BBD8-C05C1410E26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447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5334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sp>
        <p:nvSpPr>
          <p:cNvPr id="3" name="Content Placeholder 2"/>
          <p:cNvSpPr>
            <a:spLocks noGrp="1"/>
          </p:cNvSpPr>
          <p:nvPr>
            <p:ph idx="1"/>
          </p:nvPr>
        </p:nvSpPr>
        <p:spPr>
          <a:xfrm>
            <a:off x="990600" y="1447800"/>
            <a:ext cx="8153400" cy="5410200"/>
          </a:xfrm>
        </p:spPr>
        <p:txBody>
          <a:bodyPr>
            <a:normAutofit/>
          </a:bodyPr>
          <a:lstStyle/>
          <a:p>
            <a:pPr marL="457200" indent="-457200" eaLnBrk="1" fontAlgn="auto" hangingPunct="1">
              <a:spcAft>
                <a:spcPts val="0"/>
              </a:spcAft>
              <a:buFont typeface="Arial" panose="020B0604020202020204" pitchFamily="34" charset="0"/>
              <a:buChar char="•"/>
              <a:defRPr/>
            </a:pPr>
            <a:r>
              <a:rPr lang="en-US" sz="2800" b="1" dirty="0"/>
              <a:t>No-fault learning environment </a:t>
            </a:r>
          </a:p>
          <a:p>
            <a:pPr marL="731520" lvl="1" indent="-457200">
              <a:buFont typeface="Arial" panose="020B0604020202020204" pitchFamily="34" charset="0"/>
              <a:buChar char="•"/>
              <a:defRPr/>
            </a:pPr>
            <a:r>
              <a:rPr lang="en-US" sz="2400" b="1" dirty="0"/>
              <a:t>Systems and processes evaluated, not individuals</a:t>
            </a:r>
          </a:p>
          <a:p>
            <a:pPr marL="457200" indent="-457200" eaLnBrk="1" fontAlgn="auto" hangingPunct="1">
              <a:spcAft>
                <a:spcPts val="0"/>
              </a:spcAft>
              <a:buFont typeface="Arial" panose="020B0604020202020204" pitchFamily="34" charset="0"/>
              <a:buChar char="•"/>
              <a:defRPr/>
            </a:pPr>
            <a:r>
              <a:rPr lang="en-US" sz="2800" b="1" dirty="0"/>
              <a:t>Scenario is plausible, and events occur as presented</a:t>
            </a:r>
          </a:p>
          <a:p>
            <a:pPr marL="457200" lvl="0" indent="-457200">
              <a:buFont typeface="Arial" panose="020B0604020202020204" pitchFamily="34" charset="0"/>
              <a:buChar char="•"/>
              <a:defRPr/>
            </a:pPr>
            <a:r>
              <a:rPr lang="en-US" sz="2800" b="1" dirty="0"/>
              <a:t>Players:  react information, simulations, and situations as if they were real</a:t>
            </a:r>
          </a:p>
          <a:p>
            <a:pPr marL="457200" indent="-457200">
              <a:buFont typeface="Arial" panose="020B0604020202020204" pitchFamily="34" charset="0"/>
              <a:buChar char="•"/>
              <a:defRPr/>
            </a:pPr>
            <a:r>
              <a:rPr lang="en-US" sz="2800" b="1" dirty="0"/>
              <a:t>Only departments, facilities, and agencies listed in the Player Directory (and their personnel) may be contacted during the exercise</a:t>
            </a:r>
          </a:p>
          <a:p>
            <a:pPr marL="457200" indent="-457200">
              <a:buFont typeface="Arial" panose="020B0604020202020204" pitchFamily="34" charset="0"/>
              <a:buChar char="•"/>
              <a:defRPr/>
            </a:pPr>
            <a:r>
              <a:rPr lang="en-US" sz="2800" b="1" dirty="0" err="1"/>
              <a:t>SimCell</a:t>
            </a:r>
            <a:r>
              <a:rPr lang="en-US" sz="2800" b="1" dirty="0"/>
              <a:t> for others</a:t>
            </a:r>
          </a:p>
          <a:p>
            <a:pPr marL="731520" lvl="1" indent="-457200">
              <a:buFont typeface="Arial" panose="020B0604020202020204" pitchFamily="34" charset="0"/>
              <a:buChar char="•"/>
              <a:defRPr/>
            </a:pPr>
            <a:endParaRPr lang="en-US" sz="2000" b="1" dirty="0"/>
          </a:p>
        </p:txBody>
      </p:sp>
      <p:pic>
        <p:nvPicPr>
          <p:cNvPr id="2" name="Audio 1">
            <a:hlinkClick r:id="" action="ppaction://media"/>
            <a:extLst>
              <a:ext uri="{FF2B5EF4-FFF2-40B4-BE49-F238E27FC236}">
                <a16:creationId xmlns:a16="http://schemas.microsoft.com/office/drawing/2014/main" id="{35D1C9B0-FE9C-7E24-40B2-72CC5209A9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841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049" t="23558" r="16606"/>
          <a:stretch/>
        </p:blipFill>
        <p:spPr bwMode="auto">
          <a:xfrm>
            <a:off x="5221050" y="4343400"/>
            <a:ext cx="392295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b="1" dirty="0">
                <a:solidFill>
                  <a:schemeClr val="tx2"/>
                </a:solidFill>
              </a:rPr>
              <a:t>Full-scale versus Functional</a:t>
            </a:r>
          </a:p>
        </p:txBody>
      </p:sp>
      <p:sp>
        <p:nvSpPr>
          <p:cNvPr id="3" name="Content Placeholder 2"/>
          <p:cNvSpPr>
            <a:spLocks noGrp="1"/>
          </p:cNvSpPr>
          <p:nvPr>
            <p:ph idx="1"/>
          </p:nvPr>
        </p:nvSpPr>
        <p:spPr/>
        <p:txBody>
          <a:bodyPr/>
          <a:lstStyle/>
          <a:p>
            <a:r>
              <a:rPr lang="en-US" sz="2800" b="1" dirty="0"/>
              <a:t>Multiple simulations</a:t>
            </a:r>
          </a:p>
          <a:p>
            <a:r>
              <a:rPr lang="en-US" sz="2800" b="1" dirty="0"/>
              <a:t>Most areas will feel like a full-scale exercise (Scene, ED, OR, etc.)</a:t>
            </a:r>
          </a:p>
          <a:p>
            <a:r>
              <a:rPr lang="en-US" sz="2800" b="1" dirty="0"/>
              <a:t>Sometimes, you will play only to the level of a functional exercise</a:t>
            </a:r>
          </a:p>
          <a:p>
            <a:pPr marL="82296" indent="0">
              <a:buNone/>
            </a:pPr>
            <a:endParaRPr lang="en-US" b="1" dirty="0"/>
          </a:p>
          <a:p>
            <a:endParaRPr lang="en-US" b="1" dirty="0"/>
          </a:p>
        </p:txBody>
      </p:sp>
      <p:pic>
        <p:nvPicPr>
          <p:cNvPr id="4" name="Picture 2" descr="https://localtvwjw.files.wordpress.com/2015/12/s057105088-300.jpg?w=77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4267200"/>
            <a:ext cx="462857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FC39A2EB-7E89-9D1C-60EC-6AF7A0331F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8444724"/>
      </p:ext>
    </p:extLst>
  </p:cSld>
  <p:clrMapOvr>
    <a:masterClrMapping/>
  </p:clrMapOvr>
  <p:transition spd="slow" advTm="3333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b="1" dirty="0"/>
              <a:t>What is a Functional Exercise?</a:t>
            </a:r>
          </a:p>
        </p:txBody>
      </p:sp>
      <p:sp>
        <p:nvSpPr>
          <p:cNvPr id="3" name="Content Placeholder 2"/>
          <p:cNvSpPr>
            <a:spLocks noGrp="1"/>
          </p:cNvSpPr>
          <p:nvPr>
            <p:ph idx="1"/>
          </p:nvPr>
        </p:nvSpPr>
        <p:spPr>
          <a:xfrm>
            <a:off x="1066800" y="1524000"/>
            <a:ext cx="7620000" cy="4191000"/>
          </a:xfrm>
        </p:spPr>
        <p:txBody>
          <a:bodyPr>
            <a:noAutofit/>
          </a:bodyPr>
          <a:lstStyle/>
          <a:p>
            <a:pPr marL="274320" indent="-274320">
              <a:defRPr/>
            </a:pPr>
            <a:r>
              <a:rPr lang="en-US" sz="2800" b="1" dirty="0"/>
              <a:t>A functional exercise simulates a disaster </a:t>
            </a:r>
            <a:r>
              <a:rPr lang="en-US" sz="2800" b="1" u="sng" dirty="0"/>
              <a:t>but without moving people and equipment </a:t>
            </a:r>
          </a:p>
          <a:p>
            <a:pPr marL="274320" indent="-274320">
              <a:defRPr/>
            </a:pPr>
            <a:r>
              <a:rPr lang="en-US" sz="2800" b="1" dirty="0"/>
              <a:t>Example: </a:t>
            </a:r>
            <a:endParaRPr lang="en-US" sz="2800" b="1" u="sng" dirty="0"/>
          </a:p>
          <a:p>
            <a:pPr marL="548640" lvl="1" indent="-274320">
              <a:defRPr/>
            </a:pPr>
            <a:r>
              <a:rPr lang="en-US" sz="2400" b="1" dirty="0"/>
              <a:t>Calling off-duty personnel and asking how long it would take them to respond, vs. actually having them come in</a:t>
            </a:r>
          </a:p>
          <a:p>
            <a:pPr marL="795528" lvl="2" indent="-274320">
              <a:defRPr/>
            </a:pPr>
            <a:r>
              <a:rPr lang="en-US" b="1" u="sng" dirty="0"/>
              <a:t>Document the answer!</a:t>
            </a:r>
          </a:p>
          <a:p>
            <a:pPr marL="548640" lvl="1" indent="-274320">
              <a:defRPr/>
            </a:pPr>
            <a:r>
              <a:rPr lang="en-US" sz="2400" b="1" dirty="0"/>
              <a:t>Calling other hospitals to ask for resources or ask if they can accept patients</a:t>
            </a:r>
          </a:p>
        </p:txBody>
      </p:sp>
      <p:pic>
        <p:nvPicPr>
          <p:cNvPr id="4" name="Audio 3">
            <a:hlinkClick r:id="" action="ppaction://media"/>
            <a:extLst>
              <a:ext uri="{FF2B5EF4-FFF2-40B4-BE49-F238E27FC236}">
                <a16:creationId xmlns:a16="http://schemas.microsoft.com/office/drawing/2014/main" id="{FF60DE6F-B43F-30F5-5DA3-2381DF7E3F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7656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A police officer walks by an entrance to The Covenant School after a shooting on Monday.">
            <a:extLst>
              <a:ext uri="{FF2B5EF4-FFF2-40B4-BE49-F238E27FC236}">
                <a16:creationId xmlns:a16="http://schemas.microsoft.com/office/drawing/2014/main" id="{792300C6-C1BF-962C-4559-D2F9D32322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247" t="817" r="5991" b="152"/>
          <a:stretch/>
        </p:blipFill>
        <p:spPr bwMode="auto">
          <a:xfrm>
            <a:off x="1829875" y="107484"/>
            <a:ext cx="3880598" cy="309864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D307497-E298-9AB0-2F85-55A6D797F1BB}"/>
              </a:ext>
            </a:extLst>
          </p:cNvPr>
          <p:cNvSpPr txBox="1"/>
          <p:nvPr/>
        </p:nvSpPr>
        <p:spPr>
          <a:xfrm>
            <a:off x="147873" y="6305479"/>
            <a:ext cx="5562600" cy="400110"/>
          </a:xfrm>
          <a:prstGeom prst="rect">
            <a:avLst/>
          </a:prstGeom>
          <a:noFill/>
        </p:spPr>
        <p:txBody>
          <a:bodyPr wrap="square" rtlCol="0">
            <a:spAutoFit/>
          </a:bodyPr>
          <a:lstStyle/>
          <a:p>
            <a:pPr algn="ctr"/>
            <a:r>
              <a:rPr lang="en-US" sz="2000" dirty="0">
                <a:solidFill>
                  <a:srgbClr val="7030A0"/>
                </a:solidFill>
                <a:effectLst>
                  <a:outerShdw blurRad="38100" dist="38100" dir="2700000" algn="tl">
                    <a:srgbClr val="000000">
                      <a:alpha val="43137"/>
                    </a:srgbClr>
                  </a:outerShdw>
                </a:effectLst>
                <a:latin typeface="Amasis MT Pro Black" panose="020B0604020202020204" pitchFamily="18" charset="0"/>
              </a:rPr>
              <a:t>Covenant School Shooting, Nashville, TN</a:t>
            </a:r>
          </a:p>
        </p:txBody>
      </p:sp>
      <p:sp>
        <p:nvSpPr>
          <p:cNvPr id="14" name="TextBox 13">
            <a:extLst>
              <a:ext uri="{FF2B5EF4-FFF2-40B4-BE49-F238E27FC236}">
                <a16:creationId xmlns:a16="http://schemas.microsoft.com/office/drawing/2014/main" id="{3DD277F0-0022-5AA8-E364-395FB544883F}"/>
              </a:ext>
            </a:extLst>
          </p:cNvPr>
          <p:cNvSpPr txBox="1"/>
          <p:nvPr/>
        </p:nvSpPr>
        <p:spPr>
          <a:xfrm>
            <a:off x="1829874" y="3271665"/>
            <a:ext cx="3880599" cy="400110"/>
          </a:xfrm>
          <a:prstGeom prst="rect">
            <a:avLst/>
          </a:prstGeom>
          <a:noFill/>
        </p:spPr>
        <p:txBody>
          <a:bodyPr wrap="square" rtlCol="0">
            <a:spAutoFit/>
          </a:bodyPr>
          <a:lstStyle/>
          <a:p>
            <a:pPr algn="ctr"/>
            <a:r>
              <a:rPr lang="en-US" sz="2000" dirty="0">
                <a:solidFill>
                  <a:srgbClr val="7030A0"/>
                </a:solidFill>
                <a:effectLst>
                  <a:outerShdw blurRad="38100" dist="38100" dir="2700000" algn="tl">
                    <a:srgbClr val="000000">
                      <a:alpha val="43137"/>
                    </a:srgbClr>
                  </a:outerShdw>
                </a:effectLst>
                <a:latin typeface="Amasis MT Pro Black" panose="02040A04050005020304" pitchFamily="18" charset="0"/>
              </a:rPr>
              <a:t>6 Dead, Multiple Injured</a:t>
            </a:r>
          </a:p>
        </p:txBody>
      </p:sp>
      <p:sp>
        <p:nvSpPr>
          <p:cNvPr id="9" name="TextBox 8">
            <a:extLst>
              <a:ext uri="{FF2B5EF4-FFF2-40B4-BE49-F238E27FC236}">
                <a16:creationId xmlns:a16="http://schemas.microsoft.com/office/drawing/2014/main" id="{8F1FA726-2360-3812-4792-E216BC2DC7F3}"/>
              </a:ext>
            </a:extLst>
          </p:cNvPr>
          <p:cNvSpPr txBox="1"/>
          <p:nvPr/>
        </p:nvSpPr>
        <p:spPr>
          <a:xfrm>
            <a:off x="6043708" y="143391"/>
            <a:ext cx="2716679" cy="400110"/>
          </a:xfrm>
          <a:prstGeom prst="rect">
            <a:avLst/>
          </a:prstGeom>
          <a:noFill/>
        </p:spPr>
        <p:txBody>
          <a:bodyPr wrap="square">
            <a:spAutoFit/>
          </a:bodyPr>
          <a:lstStyle/>
          <a:p>
            <a:pPr algn="ctr"/>
            <a:r>
              <a:rPr lang="en-US" sz="2000" dirty="0">
                <a:solidFill>
                  <a:srgbClr val="7030A0"/>
                </a:solidFill>
                <a:effectLst>
                  <a:outerShdw blurRad="38100" dist="38100" dir="2700000" algn="tl">
                    <a:srgbClr val="000000">
                      <a:alpha val="43137"/>
                    </a:srgbClr>
                  </a:outerShdw>
                </a:effectLst>
                <a:latin typeface="Amasis MT Pro Black" panose="020B0604020202020204" pitchFamily="18" charset="0"/>
              </a:rPr>
              <a:t>March 27, 2023</a:t>
            </a:r>
          </a:p>
        </p:txBody>
      </p:sp>
      <p:pic>
        <p:nvPicPr>
          <p:cNvPr id="1028" name="Picture 4" descr="Witness describes chaos after shooting at Nashville school">
            <a:extLst>
              <a:ext uri="{FF2B5EF4-FFF2-40B4-BE49-F238E27FC236}">
                <a16:creationId xmlns:a16="http://schemas.microsoft.com/office/drawing/2014/main" id="{0E6465E8-B4B7-B510-BA66-D50E99301FF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12496" y="611211"/>
            <a:ext cx="3179104" cy="17882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 children, 3 adults fatally shot at Nashville grade school – Daily Breeze">
            <a:extLst>
              <a:ext uri="{FF2B5EF4-FFF2-40B4-BE49-F238E27FC236}">
                <a16:creationId xmlns:a16="http://schemas.microsoft.com/office/drawing/2014/main" id="{93EA2D8C-6D2D-1EB2-865C-D27FECA2EA4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6408"/>
          <a:stretch/>
        </p:blipFill>
        <p:spPr bwMode="auto">
          <a:xfrm>
            <a:off x="5812496" y="4789245"/>
            <a:ext cx="3179104" cy="197792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hooter had drawn maps, done surveillance before killing 3 kids, 3 adults  at Nashville grade school, police say">
            <a:extLst>
              <a:ext uri="{FF2B5EF4-FFF2-40B4-BE49-F238E27FC236}">
                <a16:creationId xmlns:a16="http://schemas.microsoft.com/office/drawing/2014/main" id="{FBD8ACBC-2E63-672F-254E-C18B38A03BE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7883" b="1876"/>
          <a:stretch/>
        </p:blipFill>
        <p:spPr bwMode="auto">
          <a:xfrm>
            <a:off x="147873" y="3737309"/>
            <a:ext cx="5562600" cy="25094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ashville shooter who killed 6 drew maps, surveilled school - POLITICO">
            <a:extLst>
              <a:ext uri="{FF2B5EF4-FFF2-40B4-BE49-F238E27FC236}">
                <a16:creationId xmlns:a16="http://schemas.microsoft.com/office/drawing/2014/main" id="{6FE803E9-F23E-1746-7C62-E31D92D0EB0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7873" y="2439968"/>
            <a:ext cx="1578469" cy="123180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uspect, 28, kills 3 children, 3 adults in Nashville school shooting: police">
            <a:extLst>
              <a:ext uri="{FF2B5EF4-FFF2-40B4-BE49-F238E27FC236}">
                <a16:creationId xmlns:a16="http://schemas.microsoft.com/office/drawing/2014/main" id="{12A80DC5-6830-9A65-CDCF-0507E3689D8C}"/>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8333" r="32500"/>
          <a:stretch/>
        </p:blipFill>
        <p:spPr bwMode="auto">
          <a:xfrm>
            <a:off x="147873" y="107484"/>
            <a:ext cx="1578469" cy="22669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NASHVILLE SHOOL SHOOTING VICTIMS">
            <a:extLst>
              <a:ext uri="{FF2B5EF4-FFF2-40B4-BE49-F238E27FC236}">
                <a16:creationId xmlns:a16="http://schemas.microsoft.com/office/drawing/2014/main" id="{D6FDD1AF-E89C-D691-C16B-AFE6405D0A4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1147" y="2439968"/>
            <a:ext cx="3179103" cy="2208232"/>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38853347-C474-026C-9F10-36C7306B632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41000634"/>
      </p:ext>
    </p:extLst>
  </p:cSld>
  <p:clrMapOvr>
    <a:masterClrMapping/>
  </p:clrMapOvr>
  <mc:AlternateContent xmlns:mc="http://schemas.openxmlformats.org/markup-compatibility/2006" xmlns:p14="http://schemas.microsoft.com/office/powerpoint/2010/main">
    <mc:Choice Requires="p14">
      <p:transition spd="slow" p14:dur="2000" advTm="13029"/>
    </mc:Choice>
    <mc:Fallback xmlns="">
      <p:transition spd="slow" advTm="13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2" name="Picture 4" descr="VAMC"/>
          <p:cNvPicPr>
            <a:picLocks noChangeAspect="1" noChangeArrowheads="1"/>
          </p:cNvPicPr>
          <p:nvPr/>
        </p:nvPicPr>
        <p:blipFill>
          <a:blip r:embed="rId4" cstate="print"/>
          <a:srcRect/>
          <a:stretch>
            <a:fillRect/>
          </a:stretch>
        </p:blipFill>
        <p:spPr bwMode="auto">
          <a:xfrm>
            <a:off x="5943600" y="4038600"/>
            <a:ext cx="3200400" cy="2819400"/>
          </a:xfrm>
          <a:prstGeom prst="rect">
            <a:avLst/>
          </a:prstGeom>
          <a:noFill/>
          <a:ln w="9525">
            <a:noFill/>
            <a:miter lim="800000"/>
            <a:headEnd/>
            <a:tailEnd/>
          </a:ln>
        </p:spPr>
      </p:pic>
      <p:pic>
        <p:nvPicPr>
          <p:cNvPr id="217090" name="Picture 2" descr="KMC"/>
          <p:cNvPicPr>
            <a:picLocks noChangeAspect="1" noChangeArrowheads="1"/>
          </p:cNvPicPr>
          <p:nvPr/>
        </p:nvPicPr>
        <p:blipFill>
          <a:blip r:embed="rId5" cstate="print"/>
          <a:srcRect/>
          <a:stretch>
            <a:fillRect/>
          </a:stretch>
        </p:blipFill>
        <p:spPr bwMode="auto">
          <a:xfrm>
            <a:off x="5943600" y="1295400"/>
            <a:ext cx="3200400" cy="2805113"/>
          </a:xfrm>
          <a:prstGeom prst="rect">
            <a:avLst/>
          </a:prstGeom>
          <a:noFill/>
          <a:ln w="9525">
            <a:noFill/>
            <a:miter lim="800000"/>
            <a:headEnd/>
            <a:tailEnd/>
          </a:ln>
        </p:spPr>
      </p:pic>
      <p:pic>
        <p:nvPicPr>
          <p:cNvPr id="217091" name="Picture 3" descr="GSH"/>
          <p:cNvPicPr>
            <a:picLocks noChangeAspect="1" noChangeArrowheads="1"/>
          </p:cNvPicPr>
          <p:nvPr/>
        </p:nvPicPr>
        <p:blipFill>
          <a:blip r:embed="rId6" cstate="print"/>
          <a:srcRect t="12000"/>
          <a:stretch>
            <a:fillRect/>
          </a:stretch>
        </p:blipFill>
        <p:spPr bwMode="auto">
          <a:xfrm>
            <a:off x="6400800" y="0"/>
            <a:ext cx="2743200" cy="1676400"/>
          </a:xfrm>
          <a:prstGeom prst="rect">
            <a:avLst/>
          </a:prstGeom>
          <a:noFill/>
          <a:ln w="9525">
            <a:noFill/>
            <a:miter lim="800000"/>
            <a:headEnd/>
            <a:tailEnd/>
          </a:ln>
        </p:spPr>
      </p:pic>
      <p:pic>
        <p:nvPicPr>
          <p:cNvPr id="217093" name="Picture 5" descr="GVH"/>
          <p:cNvPicPr>
            <a:picLocks noChangeAspect="1" noChangeArrowheads="1"/>
          </p:cNvPicPr>
          <p:nvPr/>
        </p:nvPicPr>
        <p:blipFill>
          <a:blip r:embed="rId7" cstate="print"/>
          <a:srcRect/>
          <a:stretch>
            <a:fillRect/>
          </a:stretch>
        </p:blipFill>
        <p:spPr bwMode="auto">
          <a:xfrm>
            <a:off x="0" y="3048000"/>
            <a:ext cx="3200400" cy="1752600"/>
          </a:xfrm>
          <a:prstGeom prst="rect">
            <a:avLst/>
          </a:prstGeom>
          <a:noFill/>
          <a:ln w="9525">
            <a:noFill/>
            <a:miter lim="800000"/>
            <a:headEnd/>
            <a:tailEnd/>
          </a:ln>
        </p:spPr>
      </p:pic>
      <p:pic>
        <p:nvPicPr>
          <p:cNvPr id="217094" name="Picture 6" descr="SYC"/>
          <p:cNvPicPr>
            <a:picLocks noChangeAspect="1" noChangeArrowheads="1"/>
          </p:cNvPicPr>
          <p:nvPr/>
        </p:nvPicPr>
        <p:blipFill>
          <a:blip r:embed="rId8" cstate="print"/>
          <a:srcRect/>
          <a:stretch>
            <a:fillRect/>
          </a:stretch>
        </p:blipFill>
        <p:spPr bwMode="auto">
          <a:xfrm>
            <a:off x="5943600" y="2971800"/>
            <a:ext cx="3200400" cy="1905000"/>
          </a:xfrm>
          <a:prstGeom prst="rect">
            <a:avLst/>
          </a:prstGeom>
          <a:noFill/>
          <a:ln w="9525">
            <a:noFill/>
            <a:miter lim="800000"/>
            <a:headEnd/>
            <a:tailEnd/>
          </a:ln>
        </p:spPr>
      </p:pic>
      <p:pic>
        <p:nvPicPr>
          <p:cNvPr id="217096" name="Picture 8" descr="MMC"/>
          <p:cNvPicPr>
            <a:picLocks noChangeAspect="1" noChangeArrowheads="1"/>
          </p:cNvPicPr>
          <p:nvPr/>
        </p:nvPicPr>
        <p:blipFill>
          <a:blip r:embed="rId9" cstate="print"/>
          <a:srcRect/>
          <a:stretch>
            <a:fillRect/>
          </a:stretch>
        </p:blipFill>
        <p:spPr bwMode="auto">
          <a:xfrm>
            <a:off x="3200400" y="3276600"/>
            <a:ext cx="2743200" cy="1371600"/>
          </a:xfrm>
          <a:prstGeom prst="rect">
            <a:avLst/>
          </a:prstGeom>
          <a:noFill/>
          <a:ln w="9525">
            <a:noFill/>
            <a:miter lim="800000"/>
            <a:headEnd/>
            <a:tailEnd/>
          </a:ln>
        </p:spPr>
      </p:pic>
      <p:pic>
        <p:nvPicPr>
          <p:cNvPr id="217098" name="Picture 10" descr="MMH"/>
          <p:cNvPicPr>
            <a:picLocks noChangeAspect="1" noChangeArrowheads="1"/>
          </p:cNvPicPr>
          <p:nvPr/>
        </p:nvPicPr>
        <p:blipFill>
          <a:blip r:embed="rId10" cstate="print"/>
          <a:srcRect/>
          <a:stretch>
            <a:fillRect/>
          </a:stretch>
        </p:blipFill>
        <p:spPr bwMode="auto">
          <a:xfrm>
            <a:off x="3200400" y="4572000"/>
            <a:ext cx="2743200" cy="1219200"/>
          </a:xfrm>
          <a:prstGeom prst="rect">
            <a:avLst/>
          </a:prstGeom>
          <a:noFill/>
          <a:ln w="9525">
            <a:noFill/>
            <a:miter lim="800000"/>
            <a:headEnd/>
            <a:tailEnd/>
          </a:ln>
        </p:spPr>
      </p:pic>
      <p:pic>
        <p:nvPicPr>
          <p:cNvPr id="217099" name="Picture 11" descr="Wilson"/>
          <p:cNvPicPr>
            <a:picLocks noChangeAspect="1" noChangeArrowheads="1"/>
          </p:cNvPicPr>
          <p:nvPr/>
        </p:nvPicPr>
        <p:blipFill>
          <a:blip r:embed="rId11" cstate="print"/>
          <a:srcRect/>
          <a:stretch>
            <a:fillRect/>
          </a:stretch>
        </p:blipFill>
        <p:spPr bwMode="auto">
          <a:xfrm>
            <a:off x="3200400" y="5638800"/>
            <a:ext cx="2743200" cy="1219200"/>
          </a:xfrm>
          <a:prstGeom prst="rect">
            <a:avLst/>
          </a:prstGeom>
          <a:noFill/>
          <a:ln w="9525">
            <a:noFill/>
            <a:miter lim="800000"/>
            <a:headEnd/>
            <a:tailEnd/>
          </a:ln>
        </p:spPr>
      </p:pic>
      <p:sp>
        <p:nvSpPr>
          <p:cNvPr id="13" name="Content Placeholder 2"/>
          <p:cNvSpPr txBox="1">
            <a:spLocks/>
          </p:cNvSpPr>
          <p:nvPr/>
        </p:nvSpPr>
        <p:spPr>
          <a:xfrm>
            <a:off x="457200" y="0"/>
            <a:ext cx="5867400" cy="3962400"/>
          </a:xfrm>
          <a:prstGeom prst="rect">
            <a:avLst/>
          </a:prstGeom>
        </p:spPr>
        <p:txBody>
          <a:bodyPr>
            <a:normAutofit/>
          </a:bodyPr>
          <a:lstStyle/>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endParaRPr kumimoji="0" lang="en-US" sz="2000" b="1" i="0" u="none" strike="noStrike" kern="1200" cap="none" spc="0" normalizeH="0" baseline="0" noProof="0" dirty="0">
              <a:ln>
                <a:noFill/>
              </a:ln>
              <a:solidFill>
                <a:schemeClr val="tx1"/>
              </a:solidFill>
              <a:effectLst/>
              <a:uLnTx/>
              <a:uFillTx/>
              <a:latin typeface="+mn-lt"/>
              <a:ea typeface="+mn-ea"/>
              <a:cs typeface="+mn-cs"/>
            </a:endParaRP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Calling hospitals who are playing at the functional level (or via </a:t>
            </a:r>
            <a:r>
              <a:rPr kumimoji="0" lang="en-US" sz="2000" b="1" i="0" u="none" strike="noStrike" kern="1200" cap="none" spc="0" normalizeH="0" baseline="0" noProof="0" dirty="0" err="1">
                <a:ln>
                  <a:noFill/>
                </a:ln>
                <a:solidFill>
                  <a:schemeClr val="tx1"/>
                </a:solidFill>
                <a:effectLst/>
                <a:uLnTx/>
                <a:uFillTx/>
                <a:latin typeface="+mn-lt"/>
                <a:ea typeface="+mn-ea"/>
                <a:cs typeface="+mn-cs"/>
              </a:rPr>
              <a:t>Simcell</a:t>
            </a:r>
            <a:r>
              <a:rPr kumimoji="0" lang="en-US" sz="2000" b="1" i="0" u="none" strike="noStrike" kern="1200" cap="none" spc="0" normalizeH="0" baseline="0" noProof="0" dirty="0">
                <a:ln>
                  <a:noFill/>
                </a:ln>
                <a:solidFill>
                  <a:schemeClr val="tx1"/>
                </a:solidFill>
                <a:effectLst/>
                <a:uLnTx/>
                <a:uFillTx/>
                <a:latin typeface="+mn-lt"/>
                <a:ea typeface="+mn-ea"/>
                <a:cs typeface="+mn-cs"/>
              </a:rPr>
              <a:t>) is crucial:</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a:t>A major MCI is a community and REGIONAL event!</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Get</a:t>
            </a:r>
            <a:r>
              <a:rPr kumimoji="0" lang="en-US" sz="2000" b="1" i="0" u="none" strike="noStrike" kern="1200" cap="none" spc="0" normalizeH="0" noProof="0" dirty="0">
                <a:ln>
                  <a:noFill/>
                </a:ln>
                <a:solidFill>
                  <a:schemeClr val="tx1"/>
                </a:solidFill>
                <a:effectLst/>
                <a:uLnTx/>
                <a:uFillTx/>
                <a:latin typeface="+mn-lt"/>
                <a:ea typeface="+mn-ea"/>
                <a:cs typeface="+mn-cs"/>
              </a:rPr>
              <a:t> out of your silos!</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a:t>(But don’t be surprised if they’re overwhelmed, too)</a:t>
            </a:r>
            <a:endParaRPr kumimoji="0" lang="en-US" sz="2000" b="1" i="0" u="none" strike="noStrike" kern="1200" cap="none" spc="0" normalizeH="0" noProof="0" dirty="0">
              <a:ln>
                <a:noFill/>
              </a:ln>
              <a:solidFill>
                <a:schemeClr val="tx1"/>
              </a:solidFill>
              <a:effectLst/>
              <a:uLnTx/>
              <a:uFillTx/>
              <a:latin typeface="+mn-lt"/>
              <a:ea typeface="+mn-ea"/>
              <a:cs typeface="+mn-cs"/>
            </a:endParaRPr>
          </a:p>
        </p:txBody>
      </p:sp>
      <p:pic>
        <p:nvPicPr>
          <p:cNvPr id="14" name="Picture 2"/>
          <p:cNvPicPr>
            <a:picLocks noChangeAspect="1" noChangeArrowheads="1"/>
          </p:cNvPicPr>
          <p:nvPr/>
        </p:nvPicPr>
        <p:blipFill>
          <a:blip r:embed="rId12" cstate="print"/>
          <a:srcRect l="16250" t="33594" r="51875" b="32031"/>
          <a:stretch>
            <a:fillRect/>
          </a:stretch>
        </p:blipFill>
        <p:spPr bwMode="auto">
          <a:xfrm>
            <a:off x="2895600" y="2971800"/>
            <a:ext cx="3429000" cy="2958353"/>
          </a:xfrm>
          <a:prstGeom prst="rect">
            <a:avLst/>
          </a:prstGeom>
          <a:noFill/>
          <a:ln w="9525">
            <a:noFill/>
            <a:miter lim="800000"/>
            <a:headEnd/>
            <a:tailEnd/>
          </a:ln>
        </p:spPr>
      </p:pic>
      <p:pic>
        <p:nvPicPr>
          <p:cNvPr id="217100" name="Picture 2"/>
          <p:cNvPicPr>
            <a:picLocks noChangeAspect="1" noChangeArrowheads="1"/>
          </p:cNvPicPr>
          <p:nvPr/>
        </p:nvPicPr>
        <p:blipFill>
          <a:blip r:embed="rId13" cstate="print"/>
          <a:srcRect/>
          <a:stretch>
            <a:fillRect/>
          </a:stretch>
        </p:blipFill>
        <p:spPr bwMode="auto">
          <a:xfrm>
            <a:off x="0" y="4459287"/>
            <a:ext cx="2751138" cy="2398713"/>
          </a:xfrm>
          <a:prstGeom prst="rect">
            <a:avLst/>
          </a:prstGeom>
          <a:noFill/>
          <a:ln w="9525">
            <a:noFill/>
            <a:miter lim="800000"/>
            <a:headEnd/>
            <a:tailEnd/>
          </a:ln>
        </p:spPr>
      </p:pic>
      <p:pic>
        <p:nvPicPr>
          <p:cNvPr id="2" name="Audio 1">
            <a:hlinkClick r:id="" action="ppaction://media"/>
            <a:extLst>
              <a:ext uri="{FF2B5EF4-FFF2-40B4-BE49-F238E27FC236}">
                <a16:creationId xmlns:a16="http://schemas.microsoft.com/office/drawing/2014/main" id="{90B0A3C1-3156-80F1-AD8B-97BC12C54813}"/>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cSld>
  <p:clrMapOvr>
    <a:masterClrMapping/>
  </p:clrMapOvr>
  <p:transition advTm="222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a:t>Use your agency’s plans, policies, processes, and procedures as well as individual judgments in determining how to respond</a:t>
            </a:r>
          </a:p>
          <a:p>
            <a:r>
              <a:rPr lang="en-US" sz="2200" b="1" dirty="0"/>
              <a:t>To the greatest degree feasible, respond as you would during an actual event</a:t>
            </a:r>
          </a:p>
          <a:p>
            <a:r>
              <a:rPr lang="en-US" sz="2200" b="1" dirty="0"/>
              <a:t>Participating agencies may need to balance exercise play with real-world emergencies.  Real-world emergencies take priority</a:t>
            </a:r>
          </a:p>
          <a:p>
            <a:r>
              <a:rPr lang="en-US" sz="2200" b="1" dirty="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pic>
        <p:nvPicPr>
          <p:cNvPr id="5" name="Picture 4" descr="H:\New Dawn AAR\NewDawnPic007.JPG"/>
          <p:cNvPicPr/>
          <p:nvPr/>
        </p:nvPicPr>
        <p:blipFill>
          <a:blip r:embed="rId4" cstate="print">
            <a:extLst>
              <a:ext uri="{28A0092B-C50C-407E-A947-70E740481C1C}">
                <a14:useLocalDpi xmlns:a14="http://schemas.microsoft.com/office/drawing/2010/main" val="0"/>
              </a:ext>
            </a:extLst>
          </a:blip>
          <a:srcRect l="19788"/>
          <a:stretch>
            <a:fillRect/>
          </a:stretch>
        </p:blipFill>
        <p:spPr bwMode="auto">
          <a:xfrm rot="5400000">
            <a:off x="7079933" y="98106"/>
            <a:ext cx="2162173" cy="1965960"/>
          </a:xfrm>
          <a:prstGeom prst="rect">
            <a:avLst/>
          </a:prstGeom>
          <a:noFill/>
          <a:ln>
            <a:noFill/>
          </a:ln>
        </p:spPr>
      </p:pic>
      <p:pic>
        <p:nvPicPr>
          <p:cNvPr id="2" name="Audio 1">
            <a:hlinkClick r:id="" action="ppaction://media"/>
            <a:extLst>
              <a:ext uri="{FF2B5EF4-FFF2-40B4-BE49-F238E27FC236}">
                <a16:creationId xmlns:a16="http://schemas.microsoft.com/office/drawing/2014/main" id="{196D264A-2FC3-7182-B6E1-EFA6BA0BB8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spd="slow" advTm="476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7943088" cy="5410200"/>
          </a:xfrm>
        </p:spPr>
        <p:txBody>
          <a:bodyPr>
            <a:normAutofit/>
          </a:bodyPr>
          <a:lstStyle/>
          <a:p>
            <a:r>
              <a:rPr lang="en-US" sz="2400" b="1" dirty="0"/>
              <a:t>Send patients to playing areas!</a:t>
            </a:r>
          </a:p>
          <a:p>
            <a:r>
              <a:rPr lang="en-US" sz="2400" b="1" dirty="0"/>
              <a:t>Make all phone calls necessary for this exercise</a:t>
            </a:r>
          </a:p>
          <a:p>
            <a:r>
              <a:rPr lang="en-US" sz="2400" b="1" dirty="0"/>
              <a:t>DO NOT simulate phone calls!  If you need something make the call!  </a:t>
            </a:r>
          </a:p>
          <a:p>
            <a:r>
              <a:rPr lang="en-US" sz="2400" b="1" dirty="0"/>
              <a:t>Virtually all areas of </a:t>
            </a:r>
            <a:r>
              <a:rPr lang="en-US" sz="2400" b="1" dirty="0" err="1"/>
              <a:t>Soin</a:t>
            </a:r>
            <a:r>
              <a:rPr lang="en-US" sz="2400" b="1" dirty="0"/>
              <a:t> and GMH are playing</a:t>
            </a:r>
          </a:p>
          <a:p>
            <a:pPr lvl="1"/>
            <a:r>
              <a:rPr lang="en-US" sz="2000" b="1" dirty="0"/>
              <a:t>Use the </a:t>
            </a:r>
            <a:r>
              <a:rPr lang="en-US" sz="2000" b="1" dirty="0" err="1"/>
              <a:t>SimCell</a:t>
            </a:r>
            <a:r>
              <a:rPr lang="en-US" sz="2000" b="1" dirty="0"/>
              <a:t> for anyone else!</a:t>
            </a:r>
          </a:p>
          <a:p>
            <a:r>
              <a:rPr lang="en-US" sz="2400" b="1" dirty="0"/>
              <a:t>Personnel called at home should be asked how long it would take to respond</a:t>
            </a:r>
          </a:p>
          <a:p>
            <a:pPr lvl="1"/>
            <a:r>
              <a:rPr lang="en-US" sz="2000" b="1" dirty="0"/>
              <a:t>but TOLD NOT TO ACTUALLY COME TO WORK unless directed by their supervisor</a:t>
            </a:r>
          </a:p>
          <a:p>
            <a:r>
              <a:rPr lang="en-US" sz="2400" b="1" dirty="0"/>
              <a:t>If you are uncertain about anything, ask your supervisor, a Controller, or the </a:t>
            </a:r>
            <a:r>
              <a:rPr lang="en-US" sz="2400" b="1" dirty="0" err="1"/>
              <a:t>SimCell</a:t>
            </a:r>
            <a:endParaRPr lang="en-US" sz="2400" b="1" dirty="0"/>
          </a:p>
        </p:txBody>
      </p:sp>
      <p:sp>
        <p:nvSpPr>
          <p:cNvPr id="4" name="Title 1"/>
          <p:cNvSpPr>
            <a:spLocks noGrp="1"/>
          </p:cNvSpPr>
          <p:nvPr>
            <p:ph type="title"/>
          </p:nvPr>
        </p:nvSpPr>
        <p:spPr>
          <a:xfrm>
            <a:off x="942975" y="3810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pic>
        <p:nvPicPr>
          <p:cNvPr id="2" name="Audio 1">
            <a:hlinkClick r:id="" action="ppaction://media"/>
            <a:extLst>
              <a:ext uri="{FF2B5EF4-FFF2-40B4-BE49-F238E27FC236}">
                <a16:creationId xmlns:a16="http://schemas.microsoft.com/office/drawing/2014/main" id="{9833163C-01A5-4EA5-A38D-B9CF9AAE69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65027672"/>
      </p:ext>
    </p:extLst>
  </p:cSld>
  <p:clrMapOvr>
    <a:masterClrMapping/>
  </p:clrMapOvr>
  <p:transition advTm="782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5791200" cy="5410200"/>
          </a:xfrm>
        </p:spPr>
        <p:txBody>
          <a:bodyPr>
            <a:normAutofit/>
          </a:bodyPr>
          <a:lstStyle/>
          <a:p>
            <a:r>
              <a:rPr lang="en-US" sz="2400" b="1" dirty="0"/>
              <a:t>There will be </a:t>
            </a:r>
            <a:r>
              <a:rPr lang="en-US" sz="2400" b="1" dirty="0" err="1"/>
              <a:t>moulaged</a:t>
            </a:r>
            <a:r>
              <a:rPr lang="en-US" sz="2400" b="1" dirty="0"/>
              <a:t> actors as injured victims</a:t>
            </a:r>
          </a:p>
          <a:p>
            <a:pPr lvl="1"/>
            <a:r>
              <a:rPr lang="en-US" sz="2400" b="1" dirty="0"/>
              <a:t>Treat them!</a:t>
            </a:r>
          </a:p>
          <a:p>
            <a:pPr lvl="1"/>
            <a:r>
              <a:rPr lang="en-US" sz="2400" b="1" dirty="0"/>
              <a:t>But NO INVASIVE PROCEDURES (IVs, airway adjuncts, radiological examinations, etc.)</a:t>
            </a:r>
          </a:p>
        </p:txBody>
      </p:sp>
      <p:sp>
        <p:nvSpPr>
          <p:cNvPr id="4" name="Title 1"/>
          <p:cNvSpPr>
            <a:spLocks noGrp="1"/>
          </p:cNvSpPr>
          <p:nvPr>
            <p:ph type="title"/>
          </p:nvPr>
        </p:nvSpPr>
        <p:spPr>
          <a:xfrm>
            <a:off x="914400" y="6096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pic>
        <p:nvPicPr>
          <p:cNvPr id="6" name="Picture 5" descr="H:\New Dawn AAR\NewDawnPic008.JPG"/>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6567289" y="672902"/>
            <a:ext cx="2944813" cy="2208609"/>
          </a:xfrm>
          <a:prstGeom prst="rect">
            <a:avLst/>
          </a:prstGeom>
          <a:noFill/>
          <a:ln>
            <a:noFill/>
          </a:ln>
        </p:spPr>
      </p:pic>
      <p:pic>
        <p:nvPicPr>
          <p:cNvPr id="8" name="Picture 7" descr="H:\New Dawn AAR\NewDawnPic003.JPG"/>
          <p:cNvPicPr/>
          <p:nvPr/>
        </p:nvPicPr>
        <p:blipFill rotWithShape="1">
          <a:blip r:embed="rId6" cstate="print">
            <a:extLst>
              <a:ext uri="{28A0092B-C50C-407E-A947-70E740481C1C}">
                <a14:useLocalDpi xmlns:a14="http://schemas.microsoft.com/office/drawing/2010/main" val="0"/>
              </a:ext>
            </a:extLst>
          </a:blip>
          <a:srcRect t="8894" b="6971"/>
          <a:stretch/>
        </p:blipFill>
        <p:spPr bwMode="auto">
          <a:xfrm>
            <a:off x="0" y="4191000"/>
            <a:ext cx="4800600" cy="2667000"/>
          </a:xfrm>
          <a:prstGeom prst="rect">
            <a:avLst/>
          </a:prstGeom>
          <a:noFill/>
          <a:ln>
            <a:noFill/>
          </a:ln>
          <a:extLst>
            <a:ext uri="{53640926-AAD7-44D8-BBD7-CCE9431645EC}">
              <a14:shadowObscured xmlns:a14="http://schemas.microsoft.com/office/drawing/2010/main"/>
            </a:ext>
          </a:extLst>
        </p:spPr>
      </p:pic>
      <p:pic>
        <p:nvPicPr>
          <p:cNvPr id="5" name="Picture 4" descr="H:\New Dawn AAR\NewDawnPic004.JPG"/>
          <p:cNvPicPr/>
          <p:nvPr/>
        </p:nvPicPr>
        <p:blipFill rotWithShape="1">
          <a:blip r:embed="rId7" cstate="print">
            <a:extLst>
              <a:ext uri="{28A0092B-C50C-407E-A947-70E740481C1C}">
                <a14:useLocalDpi xmlns:a14="http://schemas.microsoft.com/office/drawing/2010/main" val="0"/>
              </a:ext>
            </a:extLst>
          </a:blip>
          <a:srcRect l="2349" r="16667" b="12500"/>
          <a:stretch/>
        </p:blipFill>
        <p:spPr bwMode="auto">
          <a:xfrm rot="16200000">
            <a:off x="2971800" y="2743200"/>
            <a:ext cx="3962400" cy="2743200"/>
          </a:xfrm>
          <a:prstGeom prst="rect">
            <a:avLst/>
          </a:prstGeom>
          <a:noFill/>
          <a:ln>
            <a:noFill/>
          </a:ln>
          <a:extLst>
            <a:ext uri="{53640926-AAD7-44D8-BBD7-CCE9431645EC}">
              <a14:shadowObscured xmlns:a14="http://schemas.microsoft.com/office/drawing/2010/main"/>
            </a:ext>
          </a:extLst>
        </p:spPr>
      </p:pic>
      <p:pic>
        <p:nvPicPr>
          <p:cNvPr id="7" name="Picture 6" descr="H:\New Dawn AAR\NewDawnPic001.JPG"/>
          <p:cNvPicPr/>
          <p:nvPr/>
        </p:nvPicPr>
        <p:blipFill>
          <a:blip r:embed="rId8" cstate="print">
            <a:extLst>
              <a:ext uri="{28A0092B-C50C-407E-A947-70E740481C1C}">
                <a14:useLocalDpi xmlns:a14="http://schemas.microsoft.com/office/drawing/2010/main" val="0"/>
              </a:ext>
            </a:extLst>
          </a:blip>
          <a:srcRect t="13462" r="19231" b="15385"/>
          <a:stretch>
            <a:fillRect/>
          </a:stretch>
        </p:blipFill>
        <p:spPr bwMode="auto">
          <a:xfrm>
            <a:off x="4343400" y="4038600"/>
            <a:ext cx="4800600" cy="2819400"/>
          </a:xfrm>
          <a:prstGeom prst="rect">
            <a:avLst/>
          </a:prstGeom>
          <a:noFill/>
          <a:ln>
            <a:noFill/>
          </a:ln>
        </p:spPr>
      </p:pic>
      <p:pic>
        <p:nvPicPr>
          <p:cNvPr id="2" name="Audio 1">
            <a:hlinkClick r:id="" action="ppaction://media"/>
            <a:extLst>
              <a:ext uri="{FF2B5EF4-FFF2-40B4-BE49-F238E27FC236}">
                <a16:creationId xmlns:a16="http://schemas.microsoft.com/office/drawing/2014/main" id="{CE299F06-F467-7A9D-0CE5-F7744A7CB0FC}"/>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065027672"/>
      </p:ext>
    </p:extLst>
  </p:cSld>
  <p:clrMapOvr>
    <a:masterClrMapping/>
  </p:clrMapOvr>
  <p:transition advTm="616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33333E-6 2.22222E-6 L 0.275 0.38889 " pathEditMode="relative" ptsTypes="AA">
                                      <p:cBhvr>
                                        <p:cTn id="14" dur="2000" fill="hold"/>
                                        <p:tgtEl>
                                          <p:spTgt spid="5"/>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Scenario</a:t>
            </a:r>
            <a:r>
              <a:rPr lang="en-US" dirty="0"/>
              <a:t>	</a:t>
            </a:r>
          </a:p>
        </p:txBody>
      </p:sp>
      <p:sp>
        <p:nvSpPr>
          <p:cNvPr id="3" name="Content Placeholder 2"/>
          <p:cNvSpPr>
            <a:spLocks noGrp="1"/>
          </p:cNvSpPr>
          <p:nvPr>
            <p:ph idx="1"/>
          </p:nvPr>
        </p:nvSpPr>
        <p:spPr/>
        <p:txBody>
          <a:bodyPr/>
          <a:lstStyle/>
          <a:p>
            <a:r>
              <a:rPr lang="en-US" b="1" dirty="0"/>
              <a:t>Man enters CSCC and begins shooting visitors and faculty </a:t>
            </a:r>
          </a:p>
          <a:p>
            <a:r>
              <a:rPr lang="en-US" b="1" dirty="0"/>
              <a:t>An IED explodes</a:t>
            </a:r>
          </a:p>
          <a:p>
            <a:r>
              <a:rPr lang="en-US" b="1" dirty="0"/>
              <a:t>Numerous victims with some fatalities</a:t>
            </a:r>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http://a.abcnews.com/images/GMA/abc_gma_schriffen_130609_wg.jpg"/>
          <p:cNvPicPr>
            <a:picLocks noChangeAspect="1" noChangeArrowheads="1"/>
          </p:cNvPicPr>
          <p:nvPr/>
        </p:nvPicPr>
        <p:blipFill>
          <a:blip r:embed="rId5" cstate="print"/>
          <a:srcRect/>
          <a:stretch>
            <a:fillRect/>
          </a:stretch>
        </p:blipFill>
        <p:spPr bwMode="auto">
          <a:xfrm>
            <a:off x="5105400" y="4504252"/>
            <a:ext cx="4038600" cy="2353746"/>
          </a:xfrm>
          <a:prstGeom prst="rect">
            <a:avLst/>
          </a:prstGeom>
          <a:noFill/>
        </p:spPr>
      </p:pic>
      <p:pic>
        <p:nvPicPr>
          <p:cNvPr id="6" name="Audio 5">
            <a:hlinkClick r:id="" action="ppaction://media"/>
            <a:extLst>
              <a:ext uri="{FF2B5EF4-FFF2-40B4-BE49-F238E27FC236}">
                <a16:creationId xmlns:a16="http://schemas.microsoft.com/office/drawing/2014/main" id="{A8EA71CB-43EE-7C80-26F9-1CCCFA722FB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52127353"/>
      </p:ext>
    </p:extLst>
  </p:cSld>
  <p:clrMapOvr>
    <a:masterClrMapping/>
  </p:clrMapOvr>
  <p:transition spd="slow" advTm="194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752600"/>
            <a:ext cx="7498080" cy="4343400"/>
          </a:xfrm>
        </p:spPr>
        <p:txBody>
          <a:bodyPr>
            <a:normAutofit/>
          </a:bodyPr>
          <a:lstStyle/>
          <a:p>
            <a:r>
              <a:rPr lang="en-US" b="1" dirty="0"/>
              <a:t>Likely first of the first responders to arrive on the “scene”</a:t>
            </a:r>
          </a:p>
          <a:p>
            <a:r>
              <a:rPr lang="en-US" b="1" dirty="0"/>
              <a:t>Locate and stop perpetrator(s)</a:t>
            </a:r>
          </a:p>
          <a:p>
            <a:r>
              <a:rPr lang="en-US" b="1" dirty="0"/>
              <a:t>Participate with EMS in Unified Command structure</a:t>
            </a:r>
          </a:p>
        </p:txBody>
      </p:sp>
      <p:pic>
        <p:nvPicPr>
          <p:cNvPr id="6" name="Picture 2" descr="DSC_0118"/>
          <p:cNvPicPr>
            <a:picLocks noChangeAspect="1" noChangeArrowheads="1"/>
          </p:cNvPicPr>
          <p:nvPr/>
        </p:nvPicPr>
        <p:blipFill>
          <a:blip r:embed="rId4" cstate="print"/>
          <a:srcRect t="18563"/>
          <a:stretch>
            <a:fillRect/>
          </a:stretch>
        </p:blipFill>
        <p:spPr bwMode="auto">
          <a:xfrm>
            <a:off x="-1" y="4547483"/>
            <a:ext cx="4286211" cy="2310517"/>
          </a:xfrm>
          <a:prstGeom prst="rect">
            <a:avLst/>
          </a:prstGeom>
          <a:noFill/>
          <a:ln w="9525">
            <a:noFill/>
            <a:miter lim="800000"/>
            <a:headEnd/>
            <a:tailEnd/>
          </a:ln>
        </p:spPr>
      </p:pic>
      <p:pic>
        <p:nvPicPr>
          <p:cNvPr id="4" name="irc_mi" descr="http://www.theblaze.com/wp-content/uploads/2013/09/Navy-Yard-G-620x362.jpeg"/>
          <p:cNvPicPr>
            <a:picLocks noChangeAspect="1" noChangeArrowheads="1"/>
          </p:cNvPicPr>
          <p:nvPr/>
        </p:nvPicPr>
        <p:blipFill>
          <a:blip r:embed="rId5" cstate="print"/>
          <a:srcRect/>
          <a:stretch>
            <a:fillRect/>
          </a:stretch>
        </p:blipFill>
        <p:spPr bwMode="auto">
          <a:xfrm>
            <a:off x="5181600" y="4547483"/>
            <a:ext cx="3962400" cy="2310517"/>
          </a:xfrm>
          <a:prstGeom prst="rect">
            <a:avLst/>
          </a:prstGeom>
          <a:noFill/>
          <a:ln w="9525">
            <a:noFill/>
            <a:miter lim="800000"/>
            <a:headEnd/>
            <a:tailEnd/>
          </a:ln>
        </p:spPr>
      </p:pic>
      <p:pic>
        <p:nvPicPr>
          <p:cNvPr id="5" name="Audio 4">
            <a:hlinkClick r:id="" action="ppaction://media"/>
            <a:extLst>
              <a:ext uri="{FF2B5EF4-FFF2-40B4-BE49-F238E27FC236}">
                <a16:creationId xmlns:a16="http://schemas.microsoft.com/office/drawing/2014/main" id="{6941B287-6751-0204-FB1A-3D9C86D45C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41803636"/>
      </p:ext>
    </p:extLst>
  </p:cSld>
  <p:clrMapOvr>
    <a:masterClrMapping/>
  </p:clrMapOvr>
  <p:transition spd="slow" advTm="276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KH </a:t>
            </a:r>
            <a:r>
              <a:rPr lang="en-US" b="1" dirty="0" err="1"/>
              <a:t>Soin</a:t>
            </a:r>
            <a:r>
              <a:rPr lang="en-US" b="1" dirty="0"/>
              <a:t> and GMH Activities:</a:t>
            </a:r>
          </a:p>
        </p:txBody>
      </p:sp>
      <p:sp>
        <p:nvSpPr>
          <p:cNvPr id="3" name="Content Placeholder 2"/>
          <p:cNvSpPr>
            <a:spLocks noGrp="1"/>
          </p:cNvSpPr>
          <p:nvPr>
            <p:ph idx="1"/>
          </p:nvPr>
        </p:nvSpPr>
        <p:spPr/>
        <p:txBody>
          <a:bodyPr>
            <a:normAutofit/>
          </a:bodyPr>
          <a:lstStyle/>
          <a:p>
            <a:pPr lvl="0"/>
            <a:r>
              <a:rPr lang="en-US" b="1" dirty="0"/>
              <a:t>Command structure</a:t>
            </a:r>
            <a:endParaRPr lang="en-US" sz="2000" b="1" dirty="0"/>
          </a:p>
          <a:p>
            <a:pPr lvl="0"/>
            <a:r>
              <a:rPr lang="en-US" b="1" dirty="0"/>
              <a:t>Triage patients </a:t>
            </a:r>
          </a:p>
          <a:p>
            <a:pPr lvl="1"/>
            <a:r>
              <a:rPr lang="en-US" b="1" dirty="0"/>
              <a:t>Expect walk-ins as well as transports from EMS</a:t>
            </a:r>
          </a:p>
          <a:p>
            <a:pPr lvl="0"/>
            <a:endParaRPr lang="en-US" sz="1600" b="1" dirty="0"/>
          </a:p>
        </p:txBody>
      </p:sp>
      <p:pic>
        <p:nvPicPr>
          <p:cNvPr id="4" name="Audio 3">
            <a:hlinkClick r:id="" action="ppaction://media"/>
            <a:extLst>
              <a:ext uri="{FF2B5EF4-FFF2-40B4-BE49-F238E27FC236}">
                <a16:creationId xmlns:a16="http://schemas.microsoft.com/office/drawing/2014/main" id="{F5DEA989-4A3B-FFFF-4BD8-373EDB2359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06871100"/>
      </p:ext>
    </p:extLst>
  </p:cSld>
  <p:clrMapOvr>
    <a:masterClrMapping/>
  </p:clrMapOvr>
  <p:transition spd="slow" advTm="255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048512" y="304800"/>
            <a:ext cx="8095488" cy="1143000"/>
          </a:xfrm>
        </p:spPr>
        <p:txBody>
          <a:bodyPr>
            <a:normAutofit fontScale="90000"/>
          </a:bodyPr>
          <a:lstStyle/>
          <a:p>
            <a:pPr eaLnBrk="1" fontAlgn="auto" hangingPunct="1">
              <a:spcAft>
                <a:spcPts val="0"/>
              </a:spcAft>
              <a:defRPr/>
            </a:pPr>
            <a:r>
              <a:rPr lang="en-US" sz="4400" b="1" dirty="0">
                <a:solidFill>
                  <a:schemeClr val="tx2"/>
                </a:solidFill>
              </a:rPr>
              <a:t>Areas of Play &amp;</a:t>
            </a:r>
            <a:r>
              <a:rPr sz="4400" b="1" dirty="0">
                <a:solidFill>
                  <a:schemeClr val="tx2"/>
                </a:solidFill>
              </a:rPr>
              <a:t> Command</a:t>
            </a:r>
            <a:r>
              <a:rPr lang="en-US" sz="4400" b="1" dirty="0">
                <a:solidFill>
                  <a:schemeClr val="tx2"/>
                </a:solidFill>
              </a:rPr>
              <a:t> Issues</a:t>
            </a:r>
            <a:endParaRPr sz="4400" b="1" dirty="0">
              <a:solidFill>
                <a:schemeClr val="tx2"/>
              </a:solidFill>
            </a:endParaRPr>
          </a:p>
        </p:txBody>
      </p:sp>
      <p:sp>
        <p:nvSpPr>
          <p:cNvPr id="26627" name="Content Placeholder 2"/>
          <p:cNvSpPr>
            <a:spLocks noGrp="1"/>
          </p:cNvSpPr>
          <p:nvPr>
            <p:ph idx="1"/>
          </p:nvPr>
        </p:nvSpPr>
        <p:spPr/>
        <p:txBody>
          <a:bodyPr>
            <a:normAutofit/>
          </a:bodyPr>
          <a:lstStyle/>
          <a:p>
            <a:pPr marL="274320" indent="-274320" eaLnBrk="1" fontAlgn="auto" hangingPunct="1">
              <a:spcAft>
                <a:spcPts val="0"/>
              </a:spcAft>
              <a:buFont typeface="Wingdings 2"/>
              <a:buNone/>
              <a:defRPr/>
            </a:pPr>
            <a:r>
              <a:rPr lang="en-US" b="1" u="sng" dirty="0"/>
              <a:t>Command Key Points</a:t>
            </a:r>
          </a:p>
          <a:p>
            <a:pPr marL="274320" indent="-274320" eaLnBrk="1" fontAlgn="auto" hangingPunct="1">
              <a:spcAft>
                <a:spcPts val="0"/>
              </a:spcAft>
              <a:buFont typeface="Wingdings" pitchFamily="2" charset="2"/>
              <a:buChar char="q"/>
              <a:defRPr/>
            </a:pPr>
            <a:r>
              <a:rPr lang="en-US" b="1" dirty="0"/>
              <a:t>Follow ICS/HICS structure </a:t>
            </a:r>
          </a:p>
          <a:p>
            <a:pPr marL="274320" indent="-274320" eaLnBrk="1" fontAlgn="auto" hangingPunct="1">
              <a:spcAft>
                <a:spcPts val="0"/>
              </a:spcAft>
              <a:buFont typeface="Wingdings" pitchFamily="2" charset="2"/>
              <a:buChar char="q"/>
              <a:defRPr/>
            </a:pPr>
            <a:r>
              <a:rPr lang="en-US" b="1" dirty="0"/>
              <a:t>Avoid tunnel vision</a:t>
            </a:r>
          </a:p>
          <a:p>
            <a:pPr marL="274320" indent="-274320" eaLnBrk="1" fontAlgn="auto" hangingPunct="1">
              <a:spcAft>
                <a:spcPts val="0"/>
              </a:spcAft>
              <a:buFont typeface="Wingdings" pitchFamily="2" charset="2"/>
              <a:buChar char="q"/>
              <a:defRPr/>
            </a:pPr>
            <a:r>
              <a:rPr lang="en-US" b="1" dirty="0"/>
              <a:t>Be </a:t>
            </a:r>
            <a:r>
              <a:rPr lang="en-US" b="1" u="sng" dirty="0"/>
              <a:t>proactive</a:t>
            </a:r>
            <a:r>
              <a:rPr lang="en-US" b="1" dirty="0"/>
              <a:t> not reactive</a:t>
            </a:r>
          </a:p>
          <a:p>
            <a:pPr marL="274320" indent="-274320" eaLnBrk="1" fontAlgn="auto" hangingPunct="1">
              <a:spcAft>
                <a:spcPts val="0"/>
              </a:spcAft>
              <a:buFont typeface="Wingdings" pitchFamily="2" charset="2"/>
              <a:buChar char="q"/>
              <a:defRPr/>
            </a:pPr>
            <a:r>
              <a:rPr lang="en-US" b="1" dirty="0"/>
              <a:t>Communicate with organizational partners</a:t>
            </a:r>
          </a:p>
          <a:p>
            <a:pPr marL="274320" indent="-274320" eaLnBrk="1" fontAlgn="auto" hangingPunct="1">
              <a:spcAft>
                <a:spcPts val="0"/>
              </a:spcAft>
              <a:buFont typeface="Wingdings" pitchFamily="2" charset="2"/>
              <a:buChar char="q"/>
              <a:defRPr/>
            </a:pPr>
            <a:endParaRPr lang="en-US" sz="2800" dirty="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800" dirty="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400" dirty="0">
              <a:solidFill>
                <a:schemeClr val="tx2">
                  <a:lumMod val="90000"/>
                </a:schemeClr>
              </a:solidFill>
            </a:endParaRPr>
          </a:p>
        </p:txBody>
      </p:sp>
      <p:pic>
        <p:nvPicPr>
          <p:cNvPr id="2" name="Audio 1">
            <a:hlinkClick r:id="" action="ppaction://media"/>
            <a:extLst>
              <a:ext uri="{FF2B5EF4-FFF2-40B4-BE49-F238E27FC236}">
                <a16:creationId xmlns:a16="http://schemas.microsoft.com/office/drawing/2014/main" id="{E8373530-04B4-A640-735A-96FC90D751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27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en-US" b="1" u="sng" dirty="0"/>
              <a:t>Treat patients</a:t>
            </a:r>
          </a:p>
          <a:p>
            <a:pPr lvl="1"/>
            <a:r>
              <a:rPr lang="en-US" b="1" dirty="0"/>
              <a:t>Patients should actually </a:t>
            </a:r>
            <a:r>
              <a:rPr lang="en-US" b="1" u="sng" dirty="0"/>
              <a:t>be moved </a:t>
            </a:r>
            <a:r>
              <a:rPr lang="en-US" b="1" dirty="0"/>
              <a:t>to all playing areas of the hospital as necessary</a:t>
            </a:r>
          </a:p>
          <a:p>
            <a:pPr lvl="1"/>
            <a:r>
              <a:rPr lang="en-US" b="1" dirty="0" err="1"/>
              <a:t>Moulaged</a:t>
            </a:r>
            <a:r>
              <a:rPr lang="en-US" b="1" dirty="0"/>
              <a:t> actors as injured victims; </a:t>
            </a:r>
          </a:p>
          <a:p>
            <a:pPr lvl="2"/>
            <a:r>
              <a:rPr lang="en-US" b="1" i="1" u="sng" dirty="0"/>
              <a:t>NO INVASIVE PROCEDURES </a:t>
            </a:r>
            <a:r>
              <a:rPr lang="en-US" b="1" dirty="0"/>
              <a:t>(IVs, airway adjuncts, radiological examinations, etc.)</a:t>
            </a:r>
          </a:p>
          <a:p>
            <a:r>
              <a:rPr lang="en-US" b="1" dirty="0"/>
              <a:t>May also be actors simulating other roles (e.g., family members, press, etc.)</a:t>
            </a:r>
          </a:p>
          <a:p>
            <a:r>
              <a:rPr lang="en-US" b="1" dirty="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a:t>KH Facilities’ Activities:</a:t>
            </a:r>
          </a:p>
        </p:txBody>
      </p:sp>
      <p:pic>
        <p:nvPicPr>
          <p:cNvPr id="2" name="Audio 1">
            <a:hlinkClick r:id="" action="ppaction://media"/>
            <a:extLst>
              <a:ext uri="{FF2B5EF4-FFF2-40B4-BE49-F238E27FC236}">
                <a16:creationId xmlns:a16="http://schemas.microsoft.com/office/drawing/2014/main" id="{8E5C75AC-CA90-213D-00B5-DA6CD528990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06871100"/>
      </p:ext>
    </p:extLst>
  </p:cSld>
  <p:clrMapOvr>
    <a:masterClrMapping/>
  </p:clrMapOvr>
  <p:transition spd="slow" advTm="422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a:t>Dayton MMRS Triage Ribbon Kit</a:t>
            </a:r>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a:extLst>
              <a:ext uri="{FF2B5EF4-FFF2-40B4-BE49-F238E27FC236}">
                <a16:creationId xmlns:a16="http://schemas.microsoft.com/office/drawing/2014/main" id="{E1A8625B-6B39-BF13-D884-5E4D63F9E4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49918396"/>
      </p:ext>
    </p:extLst>
  </p:cSld>
  <p:clrMapOvr>
    <a:masterClrMapping/>
  </p:clrMapOvr>
  <p:transition spd="slow" advTm="197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F4078B1-ED28-4B0C-AB5F-AF2AB13FF158}"/>
              </a:ext>
            </a:extLst>
          </p:cNvPr>
          <p:cNvSpPr txBox="1"/>
          <p:nvPr/>
        </p:nvSpPr>
        <p:spPr>
          <a:xfrm>
            <a:off x="5056493" y="106126"/>
            <a:ext cx="4267200" cy="954107"/>
          </a:xfrm>
          <a:prstGeom prst="rect">
            <a:avLst/>
          </a:prstGeom>
          <a:noFill/>
          <a:ln>
            <a:noFill/>
          </a:ln>
        </p:spPr>
        <p:txBody>
          <a:bodyPr wrap="square" rtlCol="0">
            <a:spAutoFit/>
          </a:bodyPr>
          <a:lstStyle/>
          <a:p>
            <a:pPr algn="ctr"/>
            <a:r>
              <a:rPr lang="en-US" b="1" dirty="0">
                <a:ln w="3175">
                  <a:noFill/>
                  <a:prstDash val="solid"/>
                </a:ln>
                <a:solidFill>
                  <a:srgbClr val="7030A0"/>
                </a:solidFill>
                <a:effectLst>
                  <a:outerShdw blurRad="38100" dist="38100" dir="2700000" algn="tl">
                    <a:srgbClr val="000000">
                      <a:alpha val="43137"/>
                    </a:srgbClr>
                  </a:outerShdw>
                </a:effectLst>
              </a:rPr>
              <a:t>Dadeville,  AL Sweet 16 Shooting</a:t>
            </a:r>
          </a:p>
          <a:p>
            <a:pPr algn="ctr"/>
            <a:r>
              <a:rPr lang="en-US" b="1" dirty="0">
                <a:ln w="3175">
                  <a:noFill/>
                  <a:prstDash val="solid"/>
                </a:ln>
                <a:solidFill>
                  <a:srgbClr val="7030A0"/>
                </a:solidFill>
                <a:effectLst>
                  <a:outerShdw blurRad="38100" dist="38100" dir="2700000" algn="tl">
                    <a:srgbClr val="000000">
                      <a:alpha val="43137"/>
                    </a:srgbClr>
                  </a:outerShdw>
                </a:effectLst>
              </a:rPr>
              <a:t>April 15, 2023</a:t>
            </a:r>
          </a:p>
          <a:p>
            <a:pPr algn="ctr"/>
            <a:endParaRPr lang="en-US" sz="2000" b="1" dirty="0">
              <a:ln w="3175">
                <a:noFill/>
                <a:prstDash val="solid"/>
              </a:ln>
              <a:solidFill>
                <a:srgbClr val="7030A0"/>
              </a:solidFill>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DA652CC5-F81F-BEF7-ADD8-D15CD4E36B6B}"/>
              </a:ext>
            </a:extLst>
          </p:cNvPr>
          <p:cNvSpPr txBox="1"/>
          <p:nvPr/>
        </p:nvSpPr>
        <p:spPr>
          <a:xfrm>
            <a:off x="5242939" y="3746494"/>
            <a:ext cx="3782820" cy="646331"/>
          </a:xfrm>
          <a:prstGeom prst="rect">
            <a:avLst/>
          </a:prstGeom>
          <a:noFill/>
          <a:ln>
            <a:noFill/>
          </a:ln>
        </p:spPr>
        <p:txBody>
          <a:bodyPr wrap="square" rtlCol="0">
            <a:spAutoFit/>
          </a:bodyPr>
          <a:lstStyle/>
          <a:p>
            <a:pPr algn="ctr"/>
            <a:r>
              <a:rPr lang="en-US" b="1" dirty="0">
                <a:ln w="3175">
                  <a:noFill/>
                  <a:prstDash val="solid"/>
                </a:ln>
                <a:solidFill>
                  <a:srgbClr val="7030A0"/>
                </a:solidFill>
                <a:effectLst>
                  <a:outerShdw blurRad="38100" dist="38100" dir="2700000" algn="tl">
                    <a:srgbClr val="000000">
                      <a:alpha val="43137"/>
                    </a:srgbClr>
                  </a:outerShdw>
                </a:effectLst>
              </a:rPr>
              <a:t>4 dead, 28 injured (15 with GSWs)</a:t>
            </a:r>
          </a:p>
        </p:txBody>
      </p:sp>
      <p:pic>
        <p:nvPicPr>
          <p:cNvPr id="1036" name="Picture 12" descr="Alabama authorities ask for community's help after mass shooting kills 4 |  The Hill">
            <a:extLst>
              <a:ext uri="{FF2B5EF4-FFF2-40B4-BE49-F238E27FC236}">
                <a16:creationId xmlns:a16="http://schemas.microsoft.com/office/drawing/2014/main" id="{6256C39F-F397-6E2A-AC11-4B2E6DF8CE7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1053" r="813" b="11888"/>
          <a:stretch/>
        </p:blipFill>
        <p:spPr bwMode="auto">
          <a:xfrm>
            <a:off x="126056" y="152400"/>
            <a:ext cx="5109068" cy="194176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adeville, Alabama shooting: Investigators piecing together details of  Sweet 16 birthday party shooting that left 4 dead and dozens injured | CNN">
            <a:extLst>
              <a:ext uri="{FF2B5EF4-FFF2-40B4-BE49-F238E27FC236}">
                <a16:creationId xmlns:a16="http://schemas.microsoft.com/office/drawing/2014/main" id="{2B8C75B5-E77C-884F-91BA-F38C66B501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6057" y="4188226"/>
            <a:ext cx="4522144" cy="254810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Dadeville victim attends vigil in hospital gown, details shooting">
            <a:extLst>
              <a:ext uri="{FF2B5EF4-FFF2-40B4-BE49-F238E27FC236}">
                <a16:creationId xmlns:a16="http://schemas.microsoft.com/office/drawing/2014/main" id="{CB8369A7-E5FC-F980-5FA0-05F60B83D3A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6056" y="2180081"/>
            <a:ext cx="2970672" cy="196652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adeville shooting: Experts share how to talk to children after shootings,  traumatic events - al.com">
            <a:extLst>
              <a:ext uri="{FF2B5EF4-FFF2-40B4-BE49-F238E27FC236}">
                <a16:creationId xmlns:a16="http://schemas.microsoft.com/office/drawing/2014/main" id="{87392CE0-6087-F0BC-BDA1-0BFFD4D6C613}"/>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412" r="20617"/>
          <a:stretch/>
        </p:blipFill>
        <p:spPr bwMode="auto">
          <a:xfrm>
            <a:off x="3216031" y="2180081"/>
            <a:ext cx="2019093" cy="1966523"/>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Alabama shooting live: Mass shooting at Dadeville birthday party last night  leaves four dead, multiple injured | The Independent">
            <a:extLst>
              <a:ext uri="{FF2B5EF4-FFF2-40B4-BE49-F238E27FC236}">
                <a16:creationId xmlns:a16="http://schemas.microsoft.com/office/drawing/2014/main" id="{E26F9918-85C9-C786-B001-C6087098F427}"/>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9775"/>
          <a:stretch/>
        </p:blipFill>
        <p:spPr bwMode="auto">
          <a:xfrm>
            <a:off x="5191933" y="4458986"/>
            <a:ext cx="3844158" cy="23122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WATCH: Authorities hold Press Conference for Dadeville, Alabama mass  shooting | WEAR">
            <a:extLst>
              <a:ext uri="{FF2B5EF4-FFF2-40B4-BE49-F238E27FC236}">
                <a16:creationId xmlns:a16="http://schemas.microsoft.com/office/drawing/2014/main" id="{06AAB6DD-9606-96FA-FE59-95E133BA1AF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479"/>
          <a:stretch/>
        </p:blipFill>
        <p:spPr bwMode="auto">
          <a:xfrm>
            <a:off x="5354427" y="857250"/>
            <a:ext cx="3671332" cy="2847622"/>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B196BAAE-339F-1298-B6DB-4A9F596C4E8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75692331"/>
      </p:ext>
    </p:extLst>
  </p:cSld>
  <p:clrMapOvr>
    <a:masterClrMapping/>
  </p:clrMapOvr>
  <mc:AlternateContent xmlns:mc="http://schemas.openxmlformats.org/markup-compatibility/2006" xmlns:p14="http://schemas.microsoft.com/office/powerpoint/2010/main">
    <mc:Choice Requires="p14">
      <p:transition spd="slow" p14:dur="2000" advTm="8369"/>
    </mc:Choice>
    <mc:Fallback xmlns="">
      <p:transition spd="slow" advTm="8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Dayton MMRS Triage Materials</a:t>
            </a:r>
          </a:p>
        </p:txBody>
      </p:sp>
      <p:sp>
        <p:nvSpPr>
          <p:cNvPr id="3" name="Content Placeholder 2"/>
          <p:cNvSpPr>
            <a:spLocks noGrp="1"/>
          </p:cNvSpPr>
          <p:nvPr>
            <p:ph idx="1"/>
          </p:nvPr>
        </p:nvSpPr>
        <p:spPr>
          <a:xfrm>
            <a:off x="2057400" y="1447800"/>
            <a:ext cx="6876288" cy="4800600"/>
          </a:xfrm>
        </p:spPr>
        <p:txBody>
          <a:bodyPr/>
          <a:lstStyle/>
          <a:p>
            <a:r>
              <a:rPr lang="en-US" b="1" dirty="0"/>
              <a:t>Multiple versions of </a:t>
            </a:r>
            <a:r>
              <a:rPr lang="en-US" b="1" strike="sngStrike" dirty="0"/>
              <a:t>Triage</a:t>
            </a:r>
            <a:r>
              <a:rPr lang="en-US" b="1" dirty="0"/>
              <a:t> Treatment Tags:</a:t>
            </a:r>
          </a:p>
          <a:p>
            <a:pPr lvl="1"/>
            <a:r>
              <a:rPr lang="en-US" sz="3200" b="1" dirty="0"/>
              <a:t>“Live” tags are </a:t>
            </a:r>
            <a:r>
              <a:rPr lang="en-US" sz="3000" b="1" dirty="0"/>
              <a:t>White</a:t>
            </a:r>
            <a:endParaRPr lang="en-US" b="1" dirty="0"/>
          </a:p>
          <a:p>
            <a:pPr lvl="2"/>
            <a:r>
              <a:rPr lang="en-US" sz="2800" b="1" dirty="0"/>
              <a:t>Synthetic paper </a:t>
            </a:r>
          </a:p>
          <a:p>
            <a:pPr lvl="2"/>
            <a:r>
              <a:rPr lang="en-US" sz="2800" b="1" dirty="0"/>
              <a:t>Bar codes, numbers, &amp; RFID tags</a:t>
            </a:r>
          </a:p>
          <a:p>
            <a:pPr lvl="1"/>
            <a:r>
              <a:rPr lang="en-US" sz="3200" b="1" dirty="0"/>
              <a:t>Only for “real world” use:</a:t>
            </a:r>
          </a:p>
          <a:p>
            <a:pPr lvl="2"/>
            <a:r>
              <a:rPr lang="en-US" sz="3600" b="1" u="sng" dirty="0"/>
              <a:t>Actual MCIs</a:t>
            </a:r>
          </a:p>
          <a:p>
            <a:endParaRPr lang="en-US" dirty="0"/>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371600"/>
            <a:ext cx="2077578" cy="537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a:extLst>
              <a:ext uri="{FF2B5EF4-FFF2-40B4-BE49-F238E27FC236}">
                <a16:creationId xmlns:a16="http://schemas.microsoft.com/office/drawing/2014/main" id="{6B935D72-3782-4FE5-2FD6-770671E6DA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34213740"/>
      </p:ext>
    </p:extLst>
  </p:cSld>
  <p:clrMapOvr>
    <a:masterClrMapping/>
  </p:clrMapOvr>
  <p:transition spd="slow" advTm="1779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800" y="0"/>
            <a:ext cx="26035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400" y="0"/>
            <a:ext cx="2743200" cy="6858000"/>
          </a:xfrm>
          <a:prstGeom prst="rect">
            <a:avLst/>
          </a:prstGeom>
        </p:spPr>
      </p:pic>
      <p:pic>
        <p:nvPicPr>
          <p:cNvPr id="2" name="Audio 1">
            <a:hlinkClick r:id="" action="ppaction://media"/>
            <a:extLst>
              <a:ext uri="{FF2B5EF4-FFF2-40B4-BE49-F238E27FC236}">
                <a16:creationId xmlns:a16="http://schemas.microsoft.com/office/drawing/2014/main" id="{C2D4E590-E3B9-5826-F7EB-71690A1FC0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03489348"/>
      </p:ext>
    </p:extLst>
  </p:cSld>
  <p:clrMapOvr>
    <a:masterClrMapping/>
  </p:clrMapOvr>
  <p:transition spd="slow" advTm="104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9200" y="0"/>
            <a:ext cx="26463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5400" y="0"/>
            <a:ext cx="2743200" cy="6858000"/>
          </a:xfrm>
          <a:prstGeom prst="rect">
            <a:avLst/>
          </a:prstGeom>
        </p:spPr>
      </p:pic>
      <p:pic>
        <p:nvPicPr>
          <p:cNvPr id="2" name="Audio 1">
            <a:hlinkClick r:id="" action="ppaction://media"/>
            <a:extLst>
              <a:ext uri="{FF2B5EF4-FFF2-40B4-BE49-F238E27FC236}">
                <a16:creationId xmlns:a16="http://schemas.microsoft.com/office/drawing/2014/main" id="{49A6B5F6-2617-8F54-8619-668011EEFA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261057"/>
      </p:ext>
    </p:extLst>
  </p:cSld>
  <p:clrMapOvr>
    <a:masterClrMapping/>
  </p:clrMapOvr>
  <p:transition spd="slow" advTm="1839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a:t>Victim Envelopes</a:t>
            </a:r>
          </a:p>
        </p:txBody>
      </p:sp>
      <p:sp>
        <p:nvSpPr>
          <p:cNvPr id="3" name="Content Placeholder 2"/>
          <p:cNvSpPr>
            <a:spLocks noGrp="1"/>
          </p:cNvSpPr>
          <p:nvPr>
            <p:ph idx="1"/>
          </p:nvPr>
        </p:nvSpPr>
        <p:spPr>
          <a:xfrm>
            <a:off x="990600" y="1447800"/>
            <a:ext cx="7943088" cy="4800600"/>
          </a:xfrm>
        </p:spPr>
        <p:txBody>
          <a:bodyPr/>
          <a:lstStyle/>
          <a:p>
            <a:r>
              <a:rPr lang="en-US" b="1" dirty="0"/>
              <a:t>Simulated victims will carry envelopes</a:t>
            </a:r>
          </a:p>
          <a:p>
            <a:pPr lvl="1"/>
            <a:r>
              <a:rPr lang="en-US" sz="3200" b="1" dirty="0"/>
              <a:t>Inside envelopes is more information on patient condition</a:t>
            </a:r>
          </a:p>
          <a:p>
            <a:r>
              <a:rPr lang="en-US" b="1" dirty="0"/>
              <a:t>Envelopes will be color-coded based and labeled </a:t>
            </a:r>
          </a:p>
          <a:p>
            <a:r>
              <a:rPr lang="en-US" b="1" u="sng" dirty="0"/>
              <a:t>Envelopes must NOT be opened until the time and location indicated</a:t>
            </a:r>
          </a:p>
        </p:txBody>
      </p:sp>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0" b="98910" l="0" r="95729"/>
                    </a14:imgEffect>
                  </a14:imgLayer>
                </a14:imgProps>
              </a:ext>
              <a:ext uri="{28A0092B-C50C-407E-A947-70E740481C1C}">
                <a14:useLocalDpi xmlns:a14="http://schemas.microsoft.com/office/drawing/2010/main" val="0"/>
              </a:ext>
            </a:extLst>
          </a:blip>
          <a:stretch>
            <a:fillRect/>
          </a:stretch>
        </p:blipFill>
        <p:spPr>
          <a:xfrm>
            <a:off x="6477000" y="5181600"/>
            <a:ext cx="2133600" cy="1600200"/>
          </a:xfrm>
          <a:prstGeom prst="rect">
            <a:avLst/>
          </a:prstGeom>
        </p:spPr>
      </p:pic>
      <p:pic>
        <p:nvPicPr>
          <p:cNvPr id="5" name="Audio 4">
            <a:hlinkClick r:id="" action="ppaction://media"/>
            <a:extLst>
              <a:ext uri="{FF2B5EF4-FFF2-40B4-BE49-F238E27FC236}">
                <a16:creationId xmlns:a16="http://schemas.microsoft.com/office/drawing/2014/main" id="{5905145A-294F-EB86-E601-C4BC47B415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27117433"/>
      </p:ext>
    </p:extLst>
  </p:cSld>
  <p:clrMapOvr>
    <a:masterClrMapping/>
  </p:clrMapOvr>
  <p:transition advTm="332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a:t>Victim Envelopes</a:t>
            </a:r>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a:solidFill>
                  <a:schemeClr val="accent5">
                    <a:lumMod val="60000"/>
                    <a:lumOff val="40000"/>
                  </a:schemeClr>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a:solidFill>
                  <a:srgbClr val="7030A0"/>
                </a:solidFill>
                <a:effectLst>
                  <a:outerShdw blurRad="38100" dist="38100" dir="2700000" algn="tl">
                    <a:srgbClr val="000000">
                      <a:alpha val="43137"/>
                    </a:srgbClr>
                  </a:outerShdw>
                </a:effectLst>
              </a:rPr>
              <a:t>Do not open until patient is in OR</a:t>
            </a:r>
            <a:endParaRPr lang="en-US" sz="3200" b="1" u="sng" dirty="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a:p>
        </p:txBody>
      </p:sp>
      <p:pic>
        <p:nvPicPr>
          <p:cNvPr id="5" name="Audio 4">
            <a:hlinkClick r:id="" action="ppaction://media"/>
            <a:extLst>
              <a:ext uri="{FF2B5EF4-FFF2-40B4-BE49-F238E27FC236}">
                <a16:creationId xmlns:a16="http://schemas.microsoft.com/office/drawing/2014/main" id="{E8AA13C7-B62B-C9EA-E1C0-FEE4A7AE30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90076661"/>
      </p:ext>
    </p:extLst>
  </p:cSld>
  <p:clrMapOvr>
    <a:masterClrMapping/>
  </p:clrMapOvr>
  <p:transition advTm="339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a:t>Labs and Imaging</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2" name="Audio 1">
            <a:hlinkClick r:id="" action="ppaction://media"/>
            <a:extLst>
              <a:ext uri="{FF2B5EF4-FFF2-40B4-BE49-F238E27FC236}">
                <a16:creationId xmlns:a16="http://schemas.microsoft.com/office/drawing/2014/main" id="{59027BED-B8BD-2C74-4714-3A2EC3B542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5237612"/>
      </p:ext>
    </p:extLst>
  </p:cSld>
  <p:clrMapOvr>
    <a:masterClrMapping/>
  </p:clrMapOvr>
  <mc:AlternateContent xmlns:mc="http://schemas.openxmlformats.org/markup-compatibility/2006" xmlns:p14="http://schemas.microsoft.com/office/powerpoint/2010/main">
    <mc:Choice Requires="p14">
      <p:transition spd="slow" p14:dur="2000" advTm="38164"/>
    </mc:Choice>
    <mc:Fallback xmlns="">
      <p:transition spd="slow" advTm="381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a:t>OR Cards</a:t>
            </a:r>
          </a:p>
        </p:txBody>
      </p:sp>
      <p:graphicFrame>
        <p:nvGraphicFramePr>
          <p:cNvPr id="5" name="Table 4"/>
          <p:cNvGraphicFramePr>
            <a:graphicFrameLocks noGrp="1"/>
          </p:cNvGraphicFramePr>
          <p:nvPr>
            <p:extLst>
              <p:ext uri="{D42A27DB-BD31-4B8C-83A1-F6EECF244321}">
                <p14:modId xmlns:p14="http://schemas.microsoft.com/office/powerpoint/2010/main" val="3207381598"/>
              </p:ext>
            </p:extLst>
          </p:nvPr>
        </p:nvGraphicFramePr>
        <p:xfrm>
          <a:off x="1828800" y="1219200"/>
          <a:ext cx="6400800" cy="5567871"/>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pic>
        <p:nvPicPr>
          <p:cNvPr id="2" name="Audio 1">
            <a:hlinkClick r:id="" action="ppaction://media"/>
            <a:extLst>
              <a:ext uri="{FF2B5EF4-FFF2-40B4-BE49-F238E27FC236}">
                <a16:creationId xmlns:a16="http://schemas.microsoft.com/office/drawing/2014/main" id="{8351EA03-18A3-92C6-E5DF-BB50F3060E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958447944"/>
      </p:ext>
    </p:extLst>
  </p:cSld>
  <p:clrMapOvr>
    <a:masterClrMapping/>
  </p:clrMapOvr>
  <mc:AlternateContent xmlns:mc="http://schemas.openxmlformats.org/markup-compatibility/2006" xmlns:p14="http://schemas.microsoft.com/office/powerpoint/2010/main">
    <mc:Choice Requires="p14">
      <p:transition spd="slow" p14:dur="2000" advTm="34167"/>
    </mc:Choice>
    <mc:Fallback xmlns="">
      <p:transition spd="slow" advTm="34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a:t>Surge Forms</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866" t="16841" r="27519" b="10316"/>
          <a:stretch/>
        </p:blipFill>
        <p:spPr bwMode="auto">
          <a:xfrm>
            <a:off x="1143000" y="1295400"/>
            <a:ext cx="3705307"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0631" t="17263" r="27264" b="8000"/>
          <a:stretch/>
        </p:blipFill>
        <p:spPr bwMode="auto">
          <a:xfrm>
            <a:off x="5324196" y="1295401"/>
            <a:ext cx="3693249"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a:extLst>
              <a:ext uri="{FF2B5EF4-FFF2-40B4-BE49-F238E27FC236}">
                <a16:creationId xmlns:a16="http://schemas.microsoft.com/office/drawing/2014/main" id="{A92DF8FB-017A-6FCD-1A55-63D480462F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53829707"/>
      </p:ext>
    </p:extLst>
  </p:cSld>
  <p:clrMapOvr>
    <a:masterClrMapping/>
  </p:clrMapOvr>
  <mc:AlternateContent xmlns:mc="http://schemas.openxmlformats.org/markup-compatibility/2006" xmlns:p14="http://schemas.microsoft.com/office/powerpoint/2010/main">
    <mc:Choice Requires="p14">
      <p:transition spd="slow" p14:dur="2000" advTm="63813"/>
    </mc:Choice>
    <mc:Fallback xmlns="">
      <p:transition spd="slow" advTm="63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Participants</a:t>
            </a:r>
          </a:p>
        </p:txBody>
      </p:sp>
      <p:sp>
        <p:nvSpPr>
          <p:cNvPr id="3" name="Content Placeholder 2"/>
          <p:cNvSpPr>
            <a:spLocks noGrp="1"/>
          </p:cNvSpPr>
          <p:nvPr>
            <p:ph idx="1"/>
          </p:nvPr>
        </p:nvSpPr>
        <p:spPr/>
        <p:txBody>
          <a:bodyPr>
            <a:normAutofit fontScale="85000" lnSpcReduction="20000"/>
          </a:bodyPr>
          <a:lstStyle/>
          <a:p>
            <a:r>
              <a:rPr lang="en-US" b="1" dirty="0"/>
              <a:t>Players</a:t>
            </a:r>
          </a:p>
          <a:p>
            <a:pPr lvl="1"/>
            <a:r>
              <a:rPr lang="en-US" b="1" dirty="0"/>
              <a:t>Actively involved </a:t>
            </a:r>
          </a:p>
          <a:p>
            <a:r>
              <a:rPr lang="en-US" b="1" dirty="0"/>
              <a:t>Controller/Evaluators</a:t>
            </a:r>
          </a:p>
          <a:p>
            <a:pPr lvl="1"/>
            <a:r>
              <a:rPr lang="en-US" b="1" dirty="0"/>
              <a:t>Initiate play/monitor response</a:t>
            </a:r>
          </a:p>
          <a:p>
            <a:pPr lvl="1"/>
            <a:r>
              <a:rPr lang="en-US" b="1" dirty="0"/>
              <a:t>Identified with vests or badges</a:t>
            </a:r>
          </a:p>
          <a:p>
            <a:r>
              <a:rPr lang="en-US" b="1" dirty="0"/>
              <a:t>Actors/Volunteers</a:t>
            </a:r>
          </a:p>
          <a:p>
            <a:pPr lvl="1"/>
            <a:r>
              <a:rPr lang="en-US" b="1" dirty="0"/>
              <a:t>Role play patients</a:t>
            </a:r>
          </a:p>
          <a:p>
            <a:r>
              <a:rPr lang="en-US" b="1" dirty="0"/>
              <a:t>Observers</a:t>
            </a:r>
          </a:p>
          <a:p>
            <a:r>
              <a:rPr lang="en-US" b="1" dirty="0"/>
              <a:t>Simulation Cell (</a:t>
            </a:r>
            <a:r>
              <a:rPr lang="en-US" b="1" dirty="0" err="1"/>
              <a:t>SimCell</a:t>
            </a:r>
            <a:r>
              <a:rPr lang="en-US" b="1" dirty="0"/>
              <a:t>)</a:t>
            </a:r>
          </a:p>
          <a:p>
            <a:pPr lvl="1">
              <a:defRPr/>
            </a:pPr>
            <a:r>
              <a:rPr lang="en-US" b="1" dirty="0"/>
              <a:t>Injects information</a:t>
            </a:r>
          </a:p>
          <a:p>
            <a:pPr lvl="1">
              <a:defRPr/>
            </a:pPr>
            <a:r>
              <a:rPr lang="en-US" b="1" dirty="0"/>
              <a:t>Responds to player requests </a:t>
            </a:r>
          </a:p>
          <a:p>
            <a:pPr lvl="1"/>
            <a:r>
              <a:rPr lang="en-US" b="1" dirty="0"/>
              <a:t>Role plays for non-playing entities </a:t>
            </a:r>
          </a:p>
        </p:txBody>
      </p:sp>
      <p:pic>
        <p:nvPicPr>
          <p:cNvPr id="4" name="Audio 3">
            <a:hlinkClick r:id="" action="ppaction://media"/>
            <a:extLst>
              <a:ext uri="{FF2B5EF4-FFF2-40B4-BE49-F238E27FC236}">
                <a16:creationId xmlns:a16="http://schemas.microsoft.com/office/drawing/2014/main" id="{18239524-0DCA-703C-5842-E5A9222E40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399445931"/>
      </p:ext>
    </p:extLst>
  </p:cSld>
  <p:clrMapOvr>
    <a:masterClrMapping/>
  </p:clrMapOvr>
  <p:transition spd="slow" advTm="458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Participating Organizations</a:t>
            </a:r>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a:solidFill>
                  <a:schemeClr val="bg2">
                    <a:lumMod val="25000"/>
                  </a:schemeClr>
                </a:solidFill>
              </a:rPr>
              <a:t>Kettering Health</a:t>
            </a:r>
          </a:p>
          <a:p>
            <a:r>
              <a:rPr lang="en-US" sz="2400" b="1" dirty="0" err="1">
                <a:solidFill>
                  <a:schemeClr val="bg2">
                    <a:lumMod val="25000"/>
                  </a:schemeClr>
                </a:solidFill>
              </a:rPr>
              <a:t>Soin</a:t>
            </a:r>
            <a:r>
              <a:rPr lang="en-US" sz="2400" b="1" dirty="0">
                <a:solidFill>
                  <a:schemeClr val="bg2">
                    <a:lumMod val="25000"/>
                  </a:schemeClr>
                </a:solidFill>
              </a:rPr>
              <a:t> Medical Center</a:t>
            </a:r>
          </a:p>
          <a:p>
            <a:r>
              <a:rPr lang="en-US" sz="2400" b="1" dirty="0">
                <a:solidFill>
                  <a:schemeClr val="bg2">
                    <a:lumMod val="25000"/>
                  </a:schemeClr>
                </a:solidFill>
              </a:rPr>
              <a:t>Greene Memorial Hospital</a:t>
            </a:r>
          </a:p>
          <a:p>
            <a:r>
              <a:rPr lang="en-US" sz="2400" b="1" dirty="0">
                <a:solidFill>
                  <a:schemeClr val="bg2">
                    <a:lumMod val="25000"/>
                  </a:schemeClr>
                </a:solidFill>
              </a:rPr>
              <a:t>Beavercreek Township Fire Department and other EMS agencies</a:t>
            </a:r>
          </a:p>
          <a:p>
            <a:r>
              <a:rPr lang="en-US" sz="2400" b="1" dirty="0">
                <a:solidFill>
                  <a:schemeClr val="bg2">
                    <a:lumMod val="25000"/>
                  </a:schemeClr>
                </a:solidFill>
              </a:rPr>
              <a:t>Beavercreek PD and other Law Enforcement agencies</a:t>
            </a:r>
          </a:p>
          <a:p>
            <a:r>
              <a:rPr lang="en-US" sz="2400" b="1" dirty="0">
                <a:solidFill>
                  <a:schemeClr val="bg2">
                    <a:lumMod val="25000"/>
                  </a:schemeClr>
                </a:solidFill>
              </a:rPr>
              <a:t>Regional MMRS Rescue Task Force</a:t>
            </a:r>
          </a:p>
          <a:p>
            <a:r>
              <a:rPr lang="en-US" sz="2400" b="1" dirty="0">
                <a:solidFill>
                  <a:schemeClr val="bg2">
                    <a:lumMod val="25000"/>
                  </a:schemeClr>
                </a:solidFill>
              </a:rPr>
              <a:t>Beavercreek Dispatch </a:t>
            </a:r>
          </a:p>
          <a:p>
            <a:r>
              <a:rPr lang="en-US" sz="2400" b="1" dirty="0">
                <a:solidFill>
                  <a:schemeClr val="bg2">
                    <a:lumMod val="25000"/>
                  </a:schemeClr>
                </a:solidFill>
              </a:rPr>
              <a:t>Montgomery County Regional Dispatch (RDC) and others</a:t>
            </a:r>
          </a:p>
          <a:p>
            <a:r>
              <a:rPr lang="en-US" sz="2400" b="1" dirty="0">
                <a:solidFill>
                  <a:schemeClr val="bg2">
                    <a:lumMod val="25000"/>
                  </a:schemeClr>
                </a:solidFill>
              </a:rPr>
              <a:t>Other hospitals as functional players</a:t>
            </a:r>
          </a:p>
        </p:txBody>
      </p:sp>
      <p:pic>
        <p:nvPicPr>
          <p:cNvPr id="4" name="Audio 3">
            <a:hlinkClick r:id="" action="ppaction://media"/>
            <a:extLst>
              <a:ext uri="{FF2B5EF4-FFF2-40B4-BE49-F238E27FC236}">
                <a16:creationId xmlns:a16="http://schemas.microsoft.com/office/drawing/2014/main" id="{3555088E-6CD7-4B2C-7C58-5E881D0296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82076619"/>
      </p:ext>
    </p:extLst>
  </p:cSld>
  <p:clrMapOvr>
    <a:masterClrMapping/>
  </p:clrMapOvr>
  <p:transition spd="slow" advTm="293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28600"/>
            <a:ext cx="8153400" cy="1145241"/>
          </a:xfrm>
        </p:spPr>
        <p:txBody>
          <a:bodyPr>
            <a:noAutofit/>
          </a:bodyPr>
          <a:lstStyle/>
          <a:p>
            <a:pPr algn="ctr"/>
            <a:r>
              <a:rPr lang="en-US" sz="5400" b="1" i="1" dirty="0">
                <a:solidFill>
                  <a:srgbClr val="C00000"/>
                </a:solidFill>
              </a:rPr>
              <a:t>Hospital Player Pre-brief</a:t>
            </a:r>
            <a:endParaRPr lang="en-US" sz="3600" b="1" i="1" dirty="0">
              <a:solidFill>
                <a:srgbClr val="C00000"/>
              </a:solidFill>
            </a:endParaRPr>
          </a:p>
        </p:txBody>
      </p:sp>
      <p:sp>
        <p:nvSpPr>
          <p:cNvPr id="3" name="Subtitle 2"/>
          <p:cNvSpPr>
            <a:spLocks noGrp="1"/>
          </p:cNvSpPr>
          <p:nvPr>
            <p:ph type="subTitle" idx="1"/>
          </p:nvPr>
        </p:nvSpPr>
        <p:spPr>
          <a:xfrm>
            <a:off x="609600" y="1219200"/>
            <a:ext cx="8534400" cy="1752600"/>
          </a:xfrm>
        </p:spPr>
        <p:txBody>
          <a:bodyPr anchor="ctr">
            <a:normAutofit/>
          </a:bodyPr>
          <a:lstStyle/>
          <a:p>
            <a:pPr algn="ctr"/>
            <a:r>
              <a:rPr lang="en-US" sz="3200" b="1" dirty="0"/>
              <a:t>Dawn of a New Day </a:t>
            </a:r>
            <a:r>
              <a:rPr lang="en-US" sz="3200" b="1" dirty="0">
                <a:solidFill>
                  <a:schemeClr val="tx1"/>
                </a:solidFill>
              </a:rPr>
              <a:t>Full Scale Exercise</a:t>
            </a:r>
          </a:p>
          <a:p>
            <a:pPr algn="ctr"/>
            <a:r>
              <a:rPr lang="en-US" sz="3200" b="1" dirty="0">
                <a:solidFill>
                  <a:schemeClr val="tx1"/>
                </a:solidFill>
              </a:rPr>
              <a:t>Sunday, April 30</a:t>
            </a:r>
            <a:r>
              <a:rPr lang="en-US" sz="3200" b="1" baseline="30000" dirty="0">
                <a:solidFill>
                  <a:schemeClr val="tx1"/>
                </a:solidFill>
              </a:rPr>
              <a:t>th</a:t>
            </a:r>
            <a:r>
              <a:rPr lang="en-US" sz="3200" b="1" dirty="0">
                <a:solidFill>
                  <a:schemeClr val="tx1"/>
                </a:solidFill>
              </a:rPr>
              <a:t>, 2023</a:t>
            </a: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a:t>Presented by: </a:t>
            </a:r>
          </a:p>
          <a:p>
            <a:r>
              <a:rPr lang="en-US" b="1" dirty="0"/>
              <a:t>David Gerstner</a:t>
            </a:r>
          </a:p>
          <a:p>
            <a:r>
              <a:rPr lang="en-US" b="1" dirty="0"/>
              <a:t>Dayton MMRS Coordinator</a:t>
            </a:r>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7"/>
          <a:stretch>
            <a:fillRect/>
          </a:stretch>
        </p:blipFill>
        <p:spPr>
          <a:xfrm>
            <a:off x="762000" y="2667000"/>
            <a:ext cx="4572000" cy="2685861"/>
          </a:xfrm>
          <a:prstGeom prst="rect">
            <a:avLst/>
          </a:prstGeom>
        </p:spPr>
      </p:pic>
      <p:pic>
        <p:nvPicPr>
          <p:cNvPr id="4" name="Picture 2" descr="https://sonar.fosu1-1.fna.fbcdn.net/v/t1.0-1/p200x200/52432327_2112306825514456_8562837690574176256_n.jpg?_nc_cat=110&amp;_nc_oc=AQltJk3atzBFXWv7sLUzewLoJswZw1rHdD-5ItPg8fIqg2VOdxSEFLCstaoDm0DLAUU&amp;_nc_ad=z-m&amp;_nc_cid=0&amp;_nc_zor=9&amp;_nc_ht=sonar.fosu1-1.fna&amp;oh=e37fa957749ae221fdf91bd0d91e5842&amp;oe=5DD0EDE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9784" y="3341464"/>
            <a:ext cx="1066800" cy="1066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463266" y="3124200"/>
            <a:ext cx="2452134" cy="1938992"/>
          </a:xfrm>
          <a:prstGeom prst="rect">
            <a:avLst/>
          </a:prstGeom>
        </p:spPr>
        <p:txBody>
          <a:bodyPr wrap="square">
            <a:spAutoFit/>
          </a:bodyPr>
          <a:lstStyle/>
          <a:p>
            <a:r>
              <a:rPr lang="en-US" sz="4000" b="1" dirty="0">
                <a:solidFill>
                  <a:srgbClr val="008080"/>
                </a:solidFill>
                <a:latin typeface="Times New Roman" panose="02020603050405020304" pitchFamily="18" charset="0"/>
                <a:cs typeface="Times New Roman" panose="02020603050405020304" pitchFamily="18" charset="0"/>
              </a:rPr>
              <a:t>G</a:t>
            </a:r>
            <a:r>
              <a:rPr lang="en-US" sz="3200" b="1" dirty="0">
                <a:solidFill>
                  <a:srgbClr val="008080"/>
                </a:solidFill>
                <a:latin typeface="Times New Roman" panose="02020603050405020304" pitchFamily="18" charset="0"/>
                <a:cs typeface="Times New Roman" panose="02020603050405020304" pitchFamily="18" charset="0"/>
              </a:rPr>
              <a:t>REENE</a:t>
            </a:r>
            <a:r>
              <a:rPr lang="en-US" sz="4000" b="1" dirty="0">
                <a:solidFill>
                  <a:srgbClr val="008080"/>
                </a:solidFill>
                <a:latin typeface="Times New Roman" panose="02020603050405020304" pitchFamily="18" charset="0"/>
                <a:cs typeface="Times New Roman" panose="02020603050405020304" pitchFamily="18" charset="0"/>
              </a:rPr>
              <a:t> Memorial Hospital</a:t>
            </a:r>
          </a:p>
        </p:txBody>
      </p:sp>
      <p:pic>
        <p:nvPicPr>
          <p:cNvPr id="8" name="Audio 7">
            <a:hlinkClick r:id="" action="ppaction://media"/>
            <a:extLst>
              <a:ext uri="{FF2B5EF4-FFF2-40B4-BE49-F238E27FC236}">
                <a16:creationId xmlns:a16="http://schemas.microsoft.com/office/drawing/2014/main" id="{7F4C8AC9-C591-4560-E99B-B685377782C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85672653"/>
      </p:ext>
    </p:extLst>
  </p:cSld>
  <p:clrMapOvr>
    <a:masterClrMapping/>
  </p:clrMapOvr>
  <p:transition spd="slow" advTm="141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Communications Plan</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309" t="15154" r="24895" b="11847"/>
          <a:stretch/>
        </p:blipFill>
        <p:spPr bwMode="auto">
          <a:xfrm>
            <a:off x="76200" y="1599471"/>
            <a:ext cx="4875837" cy="3659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4BB7338C-008E-474E-472F-5FC4ECFA8010}"/>
              </a:ext>
            </a:extLst>
          </p:cNvPr>
          <p:cNvPicPr>
            <a:picLocks noChangeAspect="1"/>
          </p:cNvPicPr>
          <p:nvPr/>
        </p:nvPicPr>
        <p:blipFill rotWithShape="1">
          <a:blip r:embed="rId5"/>
          <a:srcRect t="11111" b="11111"/>
          <a:stretch/>
        </p:blipFill>
        <p:spPr>
          <a:xfrm>
            <a:off x="5055253" y="1524000"/>
            <a:ext cx="4064684" cy="4983162"/>
          </a:xfrm>
          <a:prstGeom prst="rect">
            <a:avLst/>
          </a:prstGeom>
        </p:spPr>
      </p:pic>
      <p:pic>
        <p:nvPicPr>
          <p:cNvPr id="3" name="Audio 2">
            <a:hlinkClick r:id="" action="ppaction://media"/>
            <a:extLst>
              <a:ext uri="{FF2B5EF4-FFF2-40B4-BE49-F238E27FC236}">
                <a16:creationId xmlns:a16="http://schemas.microsoft.com/office/drawing/2014/main" id="{E0076343-654E-99BE-FA36-D7A2EEF83C1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spd="slow" advTm="184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76200"/>
            <a:ext cx="7498080" cy="1143000"/>
          </a:xfrm>
        </p:spPr>
        <p:txBody>
          <a:bodyPr/>
          <a:lstStyle/>
          <a:p>
            <a:r>
              <a:rPr lang="en-US" b="1" dirty="0"/>
              <a:t>Communications Plan</a:t>
            </a:r>
            <a:endParaRPr lang="en-US" dirty="0"/>
          </a:p>
        </p:txBody>
      </p:sp>
      <p:sp>
        <p:nvSpPr>
          <p:cNvPr id="3" name="Content Placeholder 2"/>
          <p:cNvSpPr>
            <a:spLocks noGrp="1"/>
          </p:cNvSpPr>
          <p:nvPr>
            <p:ph idx="1"/>
          </p:nvPr>
        </p:nvSpPr>
        <p:spPr>
          <a:xfrm>
            <a:off x="914400" y="1219200"/>
            <a:ext cx="8019288" cy="5524500"/>
          </a:xfrm>
        </p:spPr>
        <p:txBody>
          <a:bodyPr>
            <a:normAutofit fontScale="85000" lnSpcReduction="20000"/>
          </a:bodyPr>
          <a:lstStyle/>
          <a:p>
            <a:pPr marL="82296" indent="0">
              <a:buNone/>
            </a:pPr>
            <a:r>
              <a:rPr lang="en-US" b="1" cap="small" dirty="0"/>
              <a:t>approved for usage during the Dawn of a New Day MCI exercise:</a:t>
            </a:r>
          </a:p>
          <a:p>
            <a:r>
              <a:rPr lang="en-US" b="1" dirty="0"/>
              <a:t>Cell Phones</a:t>
            </a:r>
          </a:p>
          <a:p>
            <a:r>
              <a:rPr lang="en-US" b="1" dirty="0"/>
              <a:t>Landlines</a:t>
            </a:r>
          </a:p>
          <a:p>
            <a:r>
              <a:rPr lang="en-US" sz="3600" b="1" u="sng" dirty="0"/>
              <a:t>RHNS (Regional Hospital Notification System)</a:t>
            </a:r>
          </a:p>
          <a:p>
            <a:r>
              <a:rPr lang="en-US" b="1" dirty="0"/>
              <a:t>MARCS (Multi-Agency Radio Communications System)</a:t>
            </a:r>
          </a:p>
          <a:p>
            <a:r>
              <a:rPr lang="en-US" b="1" dirty="0"/>
              <a:t>Other radio systems</a:t>
            </a:r>
          </a:p>
          <a:p>
            <a:r>
              <a:rPr lang="en-US" b="1" dirty="0"/>
              <a:t>GDAHA Surgenet MCI web page</a:t>
            </a:r>
          </a:p>
          <a:p>
            <a:r>
              <a:rPr lang="en-US" b="1" dirty="0"/>
              <a:t>Juvare </a:t>
            </a:r>
            <a:r>
              <a:rPr lang="en-US" b="1" dirty="0" err="1"/>
              <a:t>EMResource</a:t>
            </a:r>
            <a:r>
              <a:rPr lang="en-US" b="1" dirty="0"/>
              <a:t> Page</a:t>
            </a:r>
          </a:p>
          <a:p>
            <a:r>
              <a:rPr lang="en-US" b="1" dirty="0" err="1"/>
              <a:t>OHTrac</a:t>
            </a:r>
            <a:endParaRPr lang="en-US" b="1" dirty="0"/>
          </a:p>
          <a:p>
            <a:r>
              <a:rPr lang="en-US" b="1" dirty="0"/>
              <a:t>Satellite phones</a:t>
            </a:r>
          </a:p>
        </p:txBody>
      </p:sp>
      <p:pic>
        <p:nvPicPr>
          <p:cNvPr id="4" name="Audio 3">
            <a:hlinkClick r:id="" action="ppaction://media"/>
            <a:extLst>
              <a:ext uri="{FF2B5EF4-FFF2-40B4-BE49-F238E27FC236}">
                <a16:creationId xmlns:a16="http://schemas.microsoft.com/office/drawing/2014/main" id="{E6CE9887-61DD-834A-AE40-A69D48A39BA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advTm="375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sp>
        <p:nvSpPr>
          <p:cNvPr id="6" name="Content Placeholder 2"/>
          <p:cNvSpPr>
            <a:spLocks noGrp="1"/>
          </p:cNvSpPr>
          <p:nvPr>
            <p:ph idx="1"/>
          </p:nvPr>
        </p:nvSpPr>
        <p:spPr>
          <a:xfrm>
            <a:off x="914400" y="1744662"/>
            <a:ext cx="8229600" cy="5113338"/>
          </a:xfrm>
        </p:spPr>
        <p:txBody>
          <a:bodyPr>
            <a:normAutofit lnSpcReduction="10000"/>
          </a:bodyPr>
          <a:lstStyle/>
          <a:p>
            <a:pPr marL="274320" indent="-274320">
              <a:defRPr/>
            </a:pPr>
            <a:r>
              <a:rPr lang="en-US" b="1" dirty="0">
                <a:solidFill>
                  <a:schemeClr val="accent6"/>
                </a:solidFill>
              </a:rPr>
              <a:t>Systems such as </a:t>
            </a:r>
            <a:r>
              <a:rPr lang="en-US" b="1" dirty="0" err="1">
                <a:solidFill>
                  <a:schemeClr val="accent6"/>
                </a:solidFill>
              </a:rPr>
              <a:t>Emergin</a:t>
            </a:r>
            <a:r>
              <a:rPr lang="en-US" b="1" dirty="0">
                <a:solidFill>
                  <a:schemeClr val="accent6"/>
                </a:solidFill>
              </a:rPr>
              <a:t>, GDAHA </a:t>
            </a:r>
            <a:r>
              <a:rPr lang="en-US" b="1" dirty="0" err="1">
                <a:solidFill>
                  <a:schemeClr val="accent6"/>
                </a:solidFill>
              </a:rPr>
              <a:t>Surgenet</a:t>
            </a:r>
            <a:r>
              <a:rPr lang="en-US" b="1" dirty="0">
                <a:solidFill>
                  <a:schemeClr val="accent6"/>
                </a:solidFill>
              </a:rPr>
              <a:t>, and </a:t>
            </a:r>
            <a:r>
              <a:rPr lang="en-US" b="1" dirty="0" err="1">
                <a:solidFill>
                  <a:schemeClr val="accent6"/>
                </a:solidFill>
              </a:rPr>
              <a:t>Juvare</a:t>
            </a:r>
            <a:r>
              <a:rPr lang="en-US" b="1" dirty="0">
                <a:solidFill>
                  <a:schemeClr val="accent6"/>
                </a:solidFill>
              </a:rPr>
              <a:t> </a:t>
            </a:r>
            <a:r>
              <a:rPr lang="en-US" b="1" dirty="0" err="1">
                <a:solidFill>
                  <a:schemeClr val="accent6"/>
                </a:solidFill>
              </a:rPr>
              <a:t>EMResource</a:t>
            </a:r>
            <a:r>
              <a:rPr lang="en-US" b="1" dirty="0">
                <a:solidFill>
                  <a:schemeClr val="accent6"/>
                </a:solidFill>
              </a:rPr>
              <a:t> </a:t>
            </a:r>
            <a:r>
              <a:rPr lang="en-US" b="1" u="sng" dirty="0">
                <a:solidFill>
                  <a:schemeClr val="accent3"/>
                </a:solidFill>
              </a:rPr>
              <a:t>are available for use during the exercise</a:t>
            </a:r>
          </a:p>
          <a:p>
            <a:r>
              <a:rPr lang="en-US" b="1" dirty="0">
                <a:solidFill>
                  <a:schemeClr val="accent6"/>
                </a:solidFill>
              </a:rPr>
              <a:t>OHTrac Regional Hospital Notification System are available</a:t>
            </a:r>
          </a:p>
          <a:p>
            <a:pPr lvl="1"/>
            <a:r>
              <a:rPr lang="en-US" b="1" dirty="0">
                <a:solidFill>
                  <a:schemeClr val="accent6"/>
                </a:solidFill>
              </a:rPr>
              <a:t>Create OHTrac Incident and use RHNS</a:t>
            </a:r>
          </a:p>
          <a:p>
            <a:r>
              <a:rPr lang="en-US" b="1" u="sng" dirty="0"/>
              <a:t>All</a:t>
            </a:r>
            <a:r>
              <a:rPr lang="en-US" b="1" dirty="0"/>
              <a:t> internal communications (e.g., paging and notification systems)</a:t>
            </a:r>
          </a:p>
          <a:p>
            <a:pPr lvl="1"/>
            <a:r>
              <a:rPr lang="en-US" sz="3200" b="1" dirty="0"/>
              <a:t>Match MD, </a:t>
            </a:r>
            <a:r>
              <a:rPr lang="en-US" sz="3200" b="1" dirty="0" err="1"/>
              <a:t>Vocera</a:t>
            </a:r>
            <a:r>
              <a:rPr lang="en-US" sz="3200" b="1" dirty="0"/>
              <a:t>, Rave Alert, overhead pages, etc.</a:t>
            </a:r>
            <a:endParaRPr lang="en-US" b="1" dirty="0">
              <a:solidFill>
                <a:schemeClr val="accent3"/>
              </a:solidFill>
            </a:endParaRPr>
          </a:p>
        </p:txBody>
      </p:sp>
      <p:pic>
        <p:nvPicPr>
          <p:cNvPr id="2" name="Audio 1">
            <a:hlinkClick r:id="" action="ppaction://media"/>
            <a:extLst>
              <a:ext uri="{FF2B5EF4-FFF2-40B4-BE49-F238E27FC236}">
                <a16:creationId xmlns:a16="http://schemas.microsoft.com/office/drawing/2014/main" id="{211DDB0B-D629-3C62-2AB6-EBA91094084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67075659"/>
      </p:ext>
    </p:extLst>
  </p:cSld>
  <p:clrMapOvr>
    <a:masterClrMapping/>
  </p:clrMapOvr>
  <p:transition advTm="362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All Communications: </a:t>
            </a:r>
          </a:p>
        </p:txBody>
      </p:sp>
      <p:sp>
        <p:nvSpPr>
          <p:cNvPr id="3" name="Content Placeholder 2"/>
          <p:cNvSpPr>
            <a:spLocks noGrp="1"/>
          </p:cNvSpPr>
          <p:nvPr>
            <p:ph idx="1"/>
          </p:nvPr>
        </p:nvSpPr>
        <p:spPr/>
        <p:txBody>
          <a:bodyPr>
            <a:normAutofit/>
          </a:bodyPr>
          <a:lstStyle/>
          <a:p>
            <a:pPr lvl="0">
              <a:buClr>
                <a:srgbClr val="3891A7"/>
              </a:buClr>
            </a:pPr>
            <a:r>
              <a:rPr lang="en-US" b="1" dirty="0"/>
              <a:t>Begin with </a:t>
            </a:r>
            <a:r>
              <a:rPr lang="en-US" sz="3600" b="1" dirty="0">
                <a:solidFill>
                  <a:srgbClr val="964305">
                    <a:lumMod val="60000"/>
                    <a:lumOff val="40000"/>
                  </a:srgbClr>
                </a:solidFill>
              </a:rPr>
              <a:t>“This is an Exercise Message”</a:t>
            </a:r>
            <a:endParaRPr lang="en-US" b="1" dirty="0">
              <a:solidFill>
                <a:srgbClr val="964305">
                  <a:lumMod val="60000"/>
                  <a:lumOff val="40000"/>
                </a:srgbClr>
              </a:solidFill>
            </a:endParaRPr>
          </a:p>
          <a:p>
            <a:r>
              <a:rPr lang="en-US" b="1" dirty="0"/>
              <a:t>To include:</a:t>
            </a:r>
          </a:p>
          <a:p>
            <a:pPr lvl="1"/>
            <a:r>
              <a:rPr lang="en-US" b="1" dirty="0"/>
              <a:t>Phones (landline and cellphones)</a:t>
            </a:r>
          </a:p>
          <a:p>
            <a:pPr lvl="1"/>
            <a:r>
              <a:rPr lang="en-US" b="1" dirty="0"/>
              <a:t>Radios</a:t>
            </a:r>
          </a:p>
          <a:p>
            <a:pPr lvl="1"/>
            <a:r>
              <a:rPr lang="en-US" b="1" dirty="0"/>
              <a:t>E-mail</a:t>
            </a:r>
          </a:p>
          <a:p>
            <a:pPr lvl="1"/>
            <a:r>
              <a:rPr lang="en-US" b="1" dirty="0"/>
              <a:t>Faxes</a:t>
            </a:r>
          </a:p>
          <a:p>
            <a:pPr lvl="1"/>
            <a:r>
              <a:rPr lang="en-US" b="1" dirty="0"/>
              <a:t>Even in person when within the hospital!</a:t>
            </a:r>
          </a:p>
          <a:p>
            <a:pPr lvl="1"/>
            <a:endParaRPr lang="en-US" dirty="0"/>
          </a:p>
        </p:txBody>
      </p:sp>
      <p:pic>
        <p:nvPicPr>
          <p:cNvPr id="4" name="Audio 3">
            <a:hlinkClick r:id="" action="ppaction://media"/>
            <a:extLst>
              <a:ext uri="{FF2B5EF4-FFF2-40B4-BE49-F238E27FC236}">
                <a16:creationId xmlns:a16="http://schemas.microsoft.com/office/drawing/2014/main" id="{FE6ADC17-539D-184F-94F7-E6468612B5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72885401"/>
      </p:ext>
    </p:extLst>
  </p:cSld>
  <p:clrMapOvr>
    <a:masterClrMapping/>
  </p:clrMapOvr>
  <p:transition spd="slow" advTm="3320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All Communications</a:t>
            </a:r>
            <a:endParaRPr lang="en-US" dirty="0"/>
          </a:p>
        </p:txBody>
      </p:sp>
      <p:sp>
        <p:nvSpPr>
          <p:cNvPr id="3" name="Content Placeholder 2"/>
          <p:cNvSpPr>
            <a:spLocks noGrp="1"/>
          </p:cNvSpPr>
          <p:nvPr>
            <p:ph idx="1"/>
          </p:nvPr>
        </p:nvSpPr>
        <p:spPr/>
        <p:txBody>
          <a:bodyPr/>
          <a:lstStyle/>
          <a:p>
            <a:r>
              <a:rPr lang="en-US" b="1" dirty="0"/>
              <a:t>As practical, Players, Victims and Controllers should say out loud “This is an exercise message.”</a:t>
            </a:r>
          </a:p>
          <a:p>
            <a:endParaRPr lang="en-US" dirty="0"/>
          </a:p>
        </p:txBody>
      </p:sp>
      <p:pic>
        <p:nvPicPr>
          <p:cNvPr id="4" name="Audio 3">
            <a:hlinkClick r:id="" action="ppaction://media"/>
            <a:extLst>
              <a:ext uri="{FF2B5EF4-FFF2-40B4-BE49-F238E27FC236}">
                <a16:creationId xmlns:a16="http://schemas.microsoft.com/office/drawing/2014/main" id="{349E6AEC-093B-4C9C-B2B7-B9133677EA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advTm="117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br>
              <a:rPr lang="en-US" b="1" dirty="0"/>
            </a:br>
            <a:endParaRPr lang="en-US" b="1" dirty="0"/>
          </a:p>
        </p:txBody>
      </p:sp>
      <p:sp>
        <p:nvSpPr>
          <p:cNvPr id="3" name="Content Placeholder 2"/>
          <p:cNvSpPr>
            <a:spLocks noGrp="1"/>
          </p:cNvSpPr>
          <p:nvPr>
            <p:ph idx="1"/>
          </p:nvPr>
        </p:nvSpPr>
        <p:spPr/>
        <p:txBody>
          <a:bodyPr>
            <a:normAutofit/>
          </a:bodyPr>
          <a:lstStyle/>
          <a:p>
            <a:pPr>
              <a:buNone/>
            </a:pPr>
            <a:r>
              <a:rPr lang="en-US" sz="5400" b="1"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Communications </a:t>
            </a:r>
          </a:p>
          <a:p>
            <a:pPr lvl="1"/>
            <a:r>
              <a:rPr lang="en-US" sz="4000" b="1" dirty="0"/>
              <a:t>Visitors </a:t>
            </a:r>
          </a:p>
          <a:p>
            <a:pPr lvl="1"/>
            <a:r>
              <a:rPr lang="en-US" sz="4000" b="1" dirty="0"/>
              <a:t>Staff </a:t>
            </a:r>
          </a:p>
          <a:p>
            <a:pPr lvl="1"/>
            <a:r>
              <a:rPr lang="en-US" sz="4000" b="1" dirty="0"/>
              <a:t>Patients! </a:t>
            </a:r>
            <a:endParaRPr lang="en-US" b="1" dirty="0"/>
          </a:p>
        </p:txBody>
      </p:sp>
      <p:pic>
        <p:nvPicPr>
          <p:cNvPr id="4" name="Audio 3">
            <a:hlinkClick r:id="" action="ppaction://media"/>
            <a:extLst>
              <a:ext uri="{FF2B5EF4-FFF2-40B4-BE49-F238E27FC236}">
                <a16:creationId xmlns:a16="http://schemas.microsoft.com/office/drawing/2014/main" id="{B85933F7-C273-58C6-767D-5C7DF8653C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72885401"/>
      </p:ext>
    </p:extLst>
  </p:cSld>
  <p:clrMapOvr>
    <a:masterClrMapping/>
  </p:clrMapOvr>
  <p:transition spd="slow" advTm="253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Communications: </a:t>
            </a:r>
          </a:p>
        </p:txBody>
      </p:sp>
      <p:sp>
        <p:nvSpPr>
          <p:cNvPr id="3" name="Content Placeholder 2"/>
          <p:cNvSpPr>
            <a:spLocks noGrp="1"/>
          </p:cNvSpPr>
          <p:nvPr>
            <p:ph idx="1"/>
          </p:nvPr>
        </p:nvSpPr>
        <p:spPr/>
        <p:txBody>
          <a:bodyPr>
            <a:normAutofit/>
          </a:bodyPr>
          <a:lstStyle/>
          <a:p>
            <a:r>
              <a:rPr lang="en-US" sz="4400" b="1" dirty="0"/>
              <a:t>Signage</a:t>
            </a:r>
          </a:p>
          <a:p>
            <a:r>
              <a:rPr lang="en-US" sz="4400" b="1" dirty="0"/>
              <a:t>Announcements</a:t>
            </a:r>
          </a:p>
          <a:p>
            <a:r>
              <a:rPr lang="en-US" sz="4400" b="1" dirty="0"/>
              <a:t>Explanations</a:t>
            </a:r>
          </a:p>
          <a:p>
            <a:pPr lvl="1"/>
            <a:r>
              <a:rPr lang="en-US" sz="4000" b="1" dirty="0"/>
              <a:t>Explain sights and sounds and reassure that it’s just a training exercise</a:t>
            </a:r>
          </a:p>
          <a:p>
            <a:endParaRPr lang="en-US" sz="4400" b="1" dirty="0"/>
          </a:p>
          <a:p>
            <a:pPr lvl="1"/>
            <a:endParaRPr lang="en-US" dirty="0"/>
          </a:p>
        </p:txBody>
      </p:sp>
      <p:pic>
        <p:nvPicPr>
          <p:cNvPr id="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6"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6" name="Audio 5">
            <a:hlinkClick r:id="" action="ppaction://media"/>
            <a:extLst>
              <a:ext uri="{FF2B5EF4-FFF2-40B4-BE49-F238E27FC236}">
                <a16:creationId xmlns:a16="http://schemas.microsoft.com/office/drawing/2014/main" id="{350E3DD5-A84A-83AE-63B9-F9D51959704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072885401"/>
      </p:ext>
    </p:extLst>
  </p:cSld>
  <p:clrMapOvr>
    <a:masterClrMapping/>
  </p:clrMapOvr>
  <p:transition spd="slow" advTm="4310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Communications</a:t>
            </a:r>
          </a:p>
        </p:txBody>
      </p:sp>
      <p:sp>
        <p:nvSpPr>
          <p:cNvPr id="3" name="Content Placeholder 2"/>
          <p:cNvSpPr>
            <a:spLocks noGrp="1"/>
          </p:cNvSpPr>
          <p:nvPr>
            <p:ph idx="1"/>
          </p:nvPr>
        </p:nvSpPr>
        <p:spPr/>
        <p:txBody>
          <a:bodyPr/>
          <a:lstStyle/>
          <a:p>
            <a:r>
              <a:rPr lang="en-US" b="1" dirty="0"/>
              <a:t>KH Media Liaison</a:t>
            </a:r>
          </a:p>
        </p:txBody>
      </p:sp>
      <p:pic>
        <p:nvPicPr>
          <p:cNvPr id="4" name="Audio 3">
            <a:hlinkClick r:id="" action="ppaction://media"/>
            <a:extLst>
              <a:ext uri="{FF2B5EF4-FFF2-40B4-BE49-F238E27FC236}">
                <a16:creationId xmlns:a16="http://schemas.microsoft.com/office/drawing/2014/main" id="{BC278DF6-7F84-F5E8-04D7-2EE275FFA72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250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Suspending or Terminating Exercise</a:t>
            </a:r>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Senior Controller, the Exercise Director, and the SIMCELL</a:t>
            </a:r>
          </a:p>
          <a:p>
            <a:endParaRPr lang="en-US" dirty="0"/>
          </a:p>
        </p:txBody>
      </p:sp>
      <p:pic>
        <p:nvPicPr>
          <p:cNvPr id="4" name="Audio 3">
            <a:hlinkClick r:id="" action="ppaction://media"/>
            <a:extLst>
              <a:ext uri="{FF2B5EF4-FFF2-40B4-BE49-F238E27FC236}">
                <a16:creationId xmlns:a16="http://schemas.microsoft.com/office/drawing/2014/main" id="{E6ED7031-B6FB-E166-244B-2623F834055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47472527"/>
      </p:ext>
    </p:extLst>
  </p:cSld>
  <p:clrMapOvr>
    <a:masterClrMapping/>
  </p:clrMapOvr>
  <p:transition spd="slow" advTm="291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a:t>Immediately following end of play (ENDEX):</a:t>
            </a:r>
          </a:p>
          <a:p>
            <a:pPr marL="274320" indent="-274320" eaLnBrk="1" fontAlgn="auto" hangingPunct="1">
              <a:spcAft>
                <a:spcPts val="0"/>
              </a:spcAft>
              <a:buFont typeface="Wingdings" pitchFamily="2" charset="2"/>
              <a:buChar char="q"/>
              <a:defRPr/>
            </a:pPr>
            <a:r>
              <a:rPr lang="en-US" b="1" dirty="0"/>
              <a:t>Complete a player hot wash</a:t>
            </a:r>
          </a:p>
          <a:p>
            <a:pPr marL="274320" indent="-274320" eaLnBrk="1" fontAlgn="auto" hangingPunct="1">
              <a:spcAft>
                <a:spcPts val="0"/>
              </a:spcAft>
              <a:buFont typeface="Wingdings" pitchFamily="2" charset="2"/>
              <a:buChar char="q"/>
              <a:defRPr/>
            </a:pPr>
            <a:r>
              <a:rPr lang="en-US" b="1" dirty="0"/>
              <a:t>Controller/Evaluator will facilitate group discussion</a:t>
            </a:r>
          </a:p>
          <a:p>
            <a:pPr marL="274320" indent="-274320" eaLnBrk="1" fontAlgn="auto" hangingPunct="1">
              <a:spcAft>
                <a:spcPts val="0"/>
              </a:spcAft>
              <a:buFont typeface="Wingdings" pitchFamily="2" charset="2"/>
              <a:buChar char="q"/>
              <a:defRPr/>
            </a:pPr>
            <a:r>
              <a:rPr lang="en-US" b="1" dirty="0"/>
              <a:t>What went well/needs improvement</a:t>
            </a:r>
          </a:p>
          <a:p>
            <a:pPr marL="274320" indent="-274320" eaLnBrk="1" fontAlgn="auto" hangingPunct="1">
              <a:spcAft>
                <a:spcPts val="0"/>
              </a:spcAft>
              <a:buFont typeface="Wingdings" pitchFamily="2" charset="2"/>
              <a:buChar char="q"/>
              <a:defRPr/>
            </a:pPr>
            <a:r>
              <a:rPr lang="en-US" b="1" dirty="0"/>
              <a:t>Controller/Evaluator will document discussion on group feedback form</a:t>
            </a:r>
          </a:p>
          <a:p>
            <a:pPr marL="274320" indent="-274320" eaLnBrk="1" fontAlgn="auto" hangingPunct="1">
              <a:spcAft>
                <a:spcPts val="0"/>
              </a:spcAft>
              <a:buFont typeface="Wingdings" pitchFamily="2" charset="2"/>
              <a:buChar char="q"/>
              <a:defRPr/>
            </a:pPr>
            <a:r>
              <a:rPr lang="en-US" b="1" dirty="0"/>
              <a:t>Participant Feedback forms will be circulated and collected</a:t>
            </a:r>
          </a:p>
          <a:p>
            <a:pPr marL="274320" indent="-274320" eaLnBrk="1" fontAlgn="auto" hangingPunct="1">
              <a:spcAft>
                <a:spcPts val="0"/>
              </a:spcAft>
              <a:buFont typeface="Wingdings" pitchFamily="2" charset="2"/>
              <a:buChar char="v"/>
              <a:defRPr/>
            </a:pPr>
            <a:endParaRPr lang="en-US" dirty="0"/>
          </a:p>
          <a:p>
            <a:pPr marL="274320" indent="-274320" eaLnBrk="1" fontAlgn="auto" hangingPunct="1">
              <a:spcAft>
                <a:spcPts val="0"/>
              </a:spcAft>
              <a:buFont typeface="Wingdings" pitchFamily="2" charset="2"/>
              <a:buChar char="v"/>
              <a:defRPr/>
            </a:pPr>
            <a:endParaRPr lang="en-US" dirty="0"/>
          </a:p>
        </p:txBody>
      </p:sp>
      <p:pic>
        <p:nvPicPr>
          <p:cNvPr id="2" name="Audio 1">
            <a:hlinkClick r:id="" action="ppaction://media"/>
            <a:extLst>
              <a:ext uri="{FF2B5EF4-FFF2-40B4-BE49-F238E27FC236}">
                <a16:creationId xmlns:a16="http://schemas.microsoft.com/office/drawing/2014/main" id="{8CD8C40D-AE49-0980-1956-8C84C72A22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405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Orlando Response</a:t>
            </a:r>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3323" y="4336472"/>
            <a:ext cx="4070961" cy="228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96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6000" y="838200"/>
            <a:ext cx="2819400" cy="187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a:extLst>
              <a:ext uri="{FF2B5EF4-FFF2-40B4-BE49-F238E27FC236}">
                <a16:creationId xmlns:a16="http://schemas.microsoft.com/office/drawing/2014/main" id="{8C1C1921-3C2F-6090-8713-984160A91F4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21962696"/>
      </p:ext>
    </p:extLst>
  </p:cSld>
  <p:clrMapOvr>
    <a:masterClrMapping/>
  </p:clrMapOvr>
  <p:transition spd="slow" advTm="96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a:solidFill>
                  <a:schemeClr val="tx2">
                    <a:lumMod val="75000"/>
                  </a:schemeClr>
                </a:solidFill>
              </a:rPr>
              <a:t>Important Wrap Up</a:t>
            </a:r>
          </a:p>
        </p:txBody>
      </p:sp>
      <p:sp>
        <p:nvSpPr>
          <p:cNvPr id="8195" name="Content Placeholder 2"/>
          <p:cNvSpPr>
            <a:spLocks noGrp="1"/>
          </p:cNvSpPr>
          <p:nvPr>
            <p:ph idx="1"/>
          </p:nvPr>
        </p:nvSpPr>
        <p:spPr>
          <a:xfrm>
            <a:off x="838200" y="1447800"/>
            <a:ext cx="8095488" cy="5105400"/>
          </a:xfrm>
        </p:spPr>
        <p:txBody>
          <a:bodyPr>
            <a:normAutofit/>
          </a:bodyPr>
          <a:lstStyle/>
          <a:p>
            <a:pPr>
              <a:buFont typeface="Wingdings" pitchFamily="2" charset="2"/>
              <a:buChar char="q"/>
            </a:pPr>
            <a:r>
              <a:rPr lang="en-US" altLang="en-US" b="1" dirty="0"/>
              <a:t>Inject messages from Controllers, victims, by phone, radio, or other means</a:t>
            </a:r>
          </a:p>
          <a:p>
            <a:pPr>
              <a:buFont typeface="Wingdings" pitchFamily="2" charset="2"/>
              <a:buChar char="q"/>
            </a:pPr>
            <a:r>
              <a:rPr lang="en-US" altLang="en-US" b="1" dirty="0"/>
              <a:t>Respond to exercise events and information as if the emergency were real</a:t>
            </a:r>
          </a:p>
          <a:p>
            <a:pPr>
              <a:buFont typeface="Wingdings" pitchFamily="2" charset="2"/>
              <a:buChar char="q"/>
            </a:pPr>
            <a:r>
              <a:rPr lang="en-US" altLang="en-US" b="1" dirty="0"/>
              <a:t>Send patients to playing areas!  Use all communications tools!</a:t>
            </a:r>
          </a:p>
          <a:p>
            <a:pPr eaLnBrk="1" hangingPunct="1">
              <a:buFont typeface="Wingdings" pitchFamily="2" charset="2"/>
              <a:buChar char="q"/>
            </a:pPr>
            <a:r>
              <a:rPr lang="en-US" altLang="en-US" b="1" dirty="0"/>
              <a:t>Make all the phone calls!  DO NOT simulate phone calls!</a:t>
            </a:r>
          </a:p>
        </p:txBody>
      </p:sp>
      <p:pic>
        <p:nvPicPr>
          <p:cNvPr id="3" name="Audio 2">
            <a:hlinkClick r:id="" action="ppaction://media"/>
            <a:extLst>
              <a:ext uri="{FF2B5EF4-FFF2-40B4-BE49-F238E27FC236}">
                <a16:creationId xmlns:a16="http://schemas.microsoft.com/office/drawing/2014/main" id="{2D7CAB38-75BD-A329-CE54-5C4387E359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916724345"/>
      </p:ext>
    </p:extLst>
  </p:cSld>
  <p:clrMapOvr>
    <a:masterClrMapping/>
  </p:clrMapOvr>
  <p:transition spd="slow" advTm="281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q"/>
            </a:pPr>
            <a:r>
              <a:rPr lang="en-US" altLang="en-US" b="1" dirty="0"/>
              <a:t>If you need something make the call!</a:t>
            </a:r>
          </a:p>
          <a:p>
            <a:pPr>
              <a:buFont typeface="Wingdings" pitchFamily="2" charset="2"/>
              <a:buChar char="q"/>
            </a:pPr>
            <a:r>
              <a:rPr lang="en-US" altLang="en-US" b="1" dirty="0"/>
              <a:t>Use Player Directory for participating organizations and SIMCELL for ANYONE else!</a:t>
            </a:r>
          </a:p>
          <a:p>
            <a:pPr>
              <a:buFont typeface="Wingdings" pitchFamily="2" charset="2"/>
              <a:buChar char="q"/>
            </a:pPr>
            <a:r>
              <a:rPr lang="en-US" altLang="en-US" b="1" dirty="0"/>
              <a:t>“This is an Exercise Message” vs. “Real World”</a:t>
            </a:r>
          </a:p>
          <a:p>
            <a:pPr>
              <a:buFont typeface="Wingdings" pitchFamily="2" charset="2"/>
              <a:buChar char="q"/>
            </a:pPr>
            <a:r>
              <a:rPr lang="en-US" altLang="en-US" b="1" dirty="0"/>
              <a:t>If uncertain about something, ask your supervisor, a Controller, or the </a:t>
            </a:r>
            <a:r>
              <a:rPr lang="en-US" altLang="en-US" b="1" dirty="0" err="1"/>
              <a:t>SimCell</a:t>
            </a:r>
            <a:endParaRPr lang="en-US" altLang="en-US" b="1" dirty="0"/>
          </a:p>
          <a:p>
            <a:endParaRPr lang="en-US" dirty="0"/>
          </a:p>
        </p:txBody>
      </p:sp>
      <p:sp>
        <p:nvSpPr>
          <p:cNvPr id="4" name="Title 1"/>
          <p:cNvSpPr>
            <a:spLocks noGrp="1"/>
          </p:cNvSpPr>
          <p:nvPr>
            <p:ph type="title"/>
          </p:nvPr>
        </p:nvSpPr>
        <p:spPr>
          <a:xfrm>
            <a:off x="1435608" y="274638"/>
            <a:ext cx="7498080" cy="1143000"/>
          </a:xfrm>
        </p:spPr>
        <p:txBody>
          <a:bodyPr/>
          <a:lstStyle/>
          <a:p>
            <a:pPr eaLnBrk="1" hangingPunct="1">
              <a:defRPr/>
            </a:pPr>
            <a:r>
              <a:rPr lang="en-US" b="1" dirty="0">
                <a:solidFill>
                  <a:schemeClr val="tx2">
                    <a:lumMod val="75000"/>
                  </a:schemeClr>
                </a:solidFill>
              </a:rPr>
              <a:t>Important Wrap Up</a:t>
            </a:r>
          </a:p>
        </p:txBody>
      </p:sp>
      <p:pic>
        <p:nvPicPr>
          <p:cNvPr id="2" name="Audio 1">
            <a:hlinkClick r:id="" action="ppaction://media"/>
            <a:extLst>
              <a:ext uri="{FF2B5EF4-FFF2-40B4-BE49-F238E27FC236}">
                <a16:creationId xmlns:a16="http://schemas.microsoft.com/office/drawing/2014/main" id="{4AF9E724-B347-8D3F-B1B3-07C85AC0DA7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92095079"/>
      </p:ext>
    </p:extLst>
  </p:cSld>
  <p:clrMapOvr>
    <a:masterClrMapping/>
  </p:clrMapOvr>
  <mc:AlternateContent xmlns:mc="http://schemas.openxmlformats.org/markup-compatibility/2006" xmlns:p14="http://schemas.microsoft.com/office/powerpoint/2010/main">
    <mc:Choice Requires="p14">
      <p:transition spd="slow" p14:dur="2000" advTm="20952"/>
    </mc:Choice>
    <mc:Fallback xmlns="">
      <p:transition spd="slow" advTm="20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a:solidFill>
                  <a:schemeClr val="tx2"/>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a:t>EXPLAN</a:t>
            </a:r>
          </a:p>
          <a:p>
            <a:pPr marL="274320" indent="-274320" eaLnBrk="1" fontAlgn="auto" hangingPunct="1">
              <a:lnSpc>
                <a:spcPct val="80000"/>
              </a:lnSpc>
              <a:spcAft>
                <a:spcPts val="0"/>
              </a:spcAft>
              <a:buFont typeface="Wingdings" pitchFamily="2" charset="2"/>
              <a:buChar char="q"/>
              <a:defRPr/>
            </a:pPr>
            <a:r>
              <a:rPr lang="en-US" b="1" dirty="0"/>
              <a:t>Player Guide</a:t>
            </a:r>
          </a:p>
          <a:p>
            <a:pPr marL="274320" indent="-274320" eaLnBrk="1" fontAlgn="auto" hangingPunct="1">
              <a:lnSpc>
                <a:spcPct val="80000"/>
              </a:lnSpc>
              <a:spcAft>
                <a:spcPts val="0"/>
              </a:spcAft>
              <a:buFont typeface="Wingdings" pitchFamily="2" charset="2"/>
              <a:buChar char="q"/>
              <a:defRPr/>
            </a:pPr>
            <a:r>
              <a:rPr lang="en-US" b="1" dirty="0"/>
              <a:t>Player “Phone Book” with Communications Plan</a:t>
            </a:r>
          </a:p>
        </p:txBody>
      </p:sp>
      <p:pic>
        <p:nvPicPr>
          <p:cNvPr id="2" name="Audio 1">
            <a:hlinkClick r:id="" action="ppaction://media"/>
            <a:extLst>
              <a:ext uri="{FF2B5EF4-FFF2-40B4-BE49-F238E27FC236}">
                <a16:creationId xmlns:a16="http://schemas.microsoft.com/office/drawing/2014/main" id="{2F0BF69A-A78D-EF08-8D18-326C570F0B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228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fontScale="90000"/>
          </a:bodyPr>
          <a:lstStyle/>
          <a:p>
            <a:pPr eaLnBrk="1" fontAlgn="auto" hangingPunct="1">
              <a:lnSpc>
                <a:spcPct val="150000"/>
              </a:lnSpc>
              <a:spcAft>
                <a:spcPts val="0"/>
              </a:spcAft>
              <a:defRPr/>
            </a:pPr>
            <a:r>
              <a:rPr sz="8800" b="1" dirty="0">
                <a:solidFill>
                  <a:schemeClr val="accent2"/>
                </a:solidFill>
              </a:rPr>
              <a:t>QUESTIONS?</a:t>
            </a:r>
            <a:br>
              <a:rPr lang="en-US" sz="8800" b="1" dirty="0">
                <a:solidFill>
                  <a:schemeClr val="accent2"/>
                </a:solidFill>
              </a:rPr>
            </a:br>
            <a:r>
              <a:rPr lang="en-US" sz="4000" b="1">
                <a:solidFill>
                  <a:schemeClr val="accent2"/>
                </a:solidFill>
              </a:rPr>
              <a:t>Email: </a:t>
            </a:r>
            <a:r>
              <a:rPr lang="en-US" sz="4000" b="1">
                <a:solidFill>
                  <a:schemeClr val="accent2"/>
                </a:solidFill>
                <a:hlinkClick r:id="rId4"/>
              </a:rPr>
              <a:t>david</a:t>
            </a:r>
            <a:r>
              <a:rPr lang="en-US" sz="4000" b="1" dirty="0">
                <a:solidFill>
                  <a:schemeClr val="accent2"/>
                </a:solidFill>
                <a:hlinkClick r:id="rId4"/>
              </a:rPr>
              <a:t>.gerstner@daytonohio.gov</a:t>
            </a:r>
            <a:br>
              <a:rPr lang="en-US" sz="4000" b="1" dirty="0">
                <a:solidFill>
                  <a:schemeClr val="accent2"/>
                </a:solidFill>
              </a:rPr>
            </a:br>
            <a:r>
              <a:rPr lang="en-US" sz="4000" b="1" dirty="0">
                <a:solidFill>
                  <a:schemeClr val="accent2"/>
                </a:solidFill>
                <a:hlinkClick r:id="rId5"/>
              </a:rPr>
              <a:t>jordan.marsh@daytonohio.gov</a:t>
            </a:r>
            <a:br>
              <a:rPr lang="en-US" sz="4000" b="1" dirty="0">
                <a:solidFill>
                  <a:schemeClr val="accent2"/>
                </a:solidFill>
              </a:rPr>
            </a:br>
            <a:r>
              <a:rPr lang="en-US" sz="4000" b="1" dirty="0">
                <a:solidFill>
                  <a:schemeClr val="accent2"/>
                </a:solidFill>
                <a:hlinkClick r:id="rId6"/>
              </a:rPr>
              <a:t>william.rose@daytonohio.gov</a:t>
            </a:r>
            <a:br>
              <a:rPr lang="en-US" sz="4000" b="1" dirty="0">
                <a:solidFill>
                  <a:schemeClr val="accent2"/>
                </a:solidFill>
              </a:rPr>
            </a:br>
            <a:endParaRPr sz="8000" b="1" dirty="0">
              <a:solidFill>
                <a:schemeClr val="accent2"/>
              </a:solidFill>
            </a:endParaRPr>
          </a:p>
        </p:txBody>
      </p:sp>
      <p:pic>
        <p:nvPicPr>
          <p:cNvPr id="2" name="Audio 1">
            <a:hlinkClick r:id="" action="ppaction://media"/>
            <a:extLst>
              <a:ext uri="{FF2B5EF4-FFF2-40B4-BE49-F238E27FC236}">
                <a16:creationId xmlns:a16="http://schemas.microsoft.com/office/drawing/2014/main" id="{CB242917-671E-5787-A38C-A646E7D6E6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p:transition spd="slow" advTm="2772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a:solidFill>
                  <a:schemeClr val="tx2"/>
                </a:solidFill>
              </a:rPr>
              <a:t>THANK YOU FOR PARTICIPATING!</a:t>
            </a:r>
            <a:br>
              <a:rPr lang="en-US" b="1" dirty="0"/>
            </a:br>
            <a:br>
              <a:rPr lang="en-US" b="1" dirty="0"/>
            </a:br>
            <a:r>
              <a:rPr lang="en-US" b="1" dirty="0">
                <a:solidFill>
                  <a:schemeClr val="accent3"/>
                </a:solidFill>
              </a:rPr>
              <a:t>PLEASE COMPLETE THE FEEDBACK FORMS AFTER THE EXERCISE!</a:t>
            </a:r>
          </a:p>
        </p:txBody>
      </p:sp>
      <p:pic>
        <p:nvPicPr>
          <p:cNvPr id="3" name="Audio 2">
            <a:hlinkClick r:id="" action="ppaction://media"/>
            <a:extLst>
              <a:ext uri="{FF2B5EF4-FFF2-40B4-BE49-F238E27FC236}">
                <a16:creationId xmlns:a16="http://schemas.microsoft.com/office/drawing/2014/main" id="{83080C59-D237-A7D6-4C10-3E4FC3892A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132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485"/>
          <a:stretch/>
        </p:blipFill>
        <p:spPr bwMode="auto">
          <a:xfrm>
            <a:off x="5104614" y="4629150"/>
            <a:ext cx="4037814"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6056328" y="0"/>
            <a:ext cx="3086100" cy="2056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25" t="45833" r="3473"/>
          <a:stretch/>
        </p:blipFill>
        <p:spPr bwMode="auto">
          <a:xfrm>
            <a:off x="2743200" y="2219325"/>
            <a:ext cx="5124450"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a:solidFill>
                  <a:schemeClr val="tx2"/>
                </a:solidFill>
                <a:effectLst>
                  <a:outerShdw blurRad="38100" dist="38100" dir="2700000" algn="tl">
                    <a:srgbClr val="000000">
                      <a:alpha val="43137"/>
                    </a:srgbClr>
                  </a:outerShdw>
                </a:effectLst>
                <a:latin typeface="+mj-lt"/>
              </a:rPr>
              <a:t>Las Vegas Response</a:t>
            </a:r>
          </a:p>
        </p:txBody>
      </p:sp>
      <p:pic>
        <p:nvPicPr>
          <p:cNvPr id="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 y="4584333"/>
            <a:ext cx="4037814" cy="2273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a:extLst>
              <a:ext uri="{FF2B5EF4-FFF2-40B4-BE49-F238E27FC236}">
                <a16:creationId xmlns:a16="http://schemas.microsoft.com/office/drawing/2014/main" id="{B0146CCD-F1FD-6043-5E43-D6A61CF47D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681854750"/>
      </p:ext>
    </p:extLst>
  </p:cSld>
  <p:clrMapOvr>
    <a:masterClrMapping/>
  </p:clrMapOvr>
  <p:transition advTm="67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1143000"/>
          </a:xfrm>
        </p:spPr>
        <p:txBody>
          <a:bodyPr>
            <a:noAutofit/>
          </a:bodyPr>
          <a:lstStyle/>
          <a:p>
            <a:r>
              <a:rPr lang="en-US" sz="3600" b="1" dirty="0"/>
              <a:t>Marjory </a:t>
            </a:r>
            <a:r>
              <a:rPr lang="en-US" sz="3600" b="1" dirty="0" err="1"/>
              <a:t>Stoneman</a:t>
            </a:r>
            <a:r>
              <a:rPr lang="en-US" sz="3600" b="1" dirty="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4"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5"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6"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7"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8"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8125" r="28698"/>
          <a:stretch/>
        </p:blipFill>
        <p:spPr bwMode="auto">
          <a:xfrm>
            <a:off x="3963969" y="5174474"/>
            <a:ext cx="1292262" cy="1683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a:extLst>
              <a:ext uri="{FF2B5EF4-FFF2-40B4-BE49-F238E27FC236}">
                <a16:creationId xmlns:a16="http://schemas.microsoft.com/office/drawing/2014/main" id="{833ADDC3-FDC4-A793-ABBC-BA6DF1153B4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03970869"/>
      </p:ext>
    </p:extLst>
  </p:cSld>
  <p:clrMapOvr>
    <a:masterClrMapping/>
  </p:clrMapOvr>
  <p:transition advTm="128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2197" y="-18503"/>
            <a:ext cx="4366956" cy="291410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6775" y="4008343"/>
            <a:ext cx="4467225" cy="284278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780753"/>
            <a:ext cx="4802197" cy="2701236"/>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t="16696"/>
          <a:stretch/>
        </p:blipFill>
        <p:spPr>
          <a:xfrm>
            <a:off x="0" y="5486400"/>
            <a:ext cx="2895599" cy="1371600"/>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4876800" cy="2804487"/>
          </a:xfrm>
          <a:prstGeom prst="rect">
            <a:avLst/>
          </a:prstGeom>
        </p:spPr>
      </p:pic>
      <p:pic>
        <p:nvPicPr>
          <p:cNvPr id="3" name="Picture 2"/>
          <p:cNvPicPr>
            <a:picLocks noChangeAspect="1"/>
          </p:cNvPicPr>
          <p:nvPr/>
        </p:nvPicPr>
        <p:blipFill rotWithShape="1">
          <a:blip r:embed="rId9" cstate="print">
            <a:extLst>
              <a:ext uri="{28A0092B-C50C-407E-A947-70E740481C1C}">
                <a14:useLocalDpi xmlns:a14="http://schemas.microsoft.com/office/drawing/2010/main" val="0"/>
              </a:ext>
            </a:extLst>
          </a:blip>
          <a:srcRect l="7743" r="9885"/>
          <a:stretch/>
        </p:blipFill>
        <p:spPr>
          <a:xfrm>
            <a:off x="2895599" y="5481989"/>
            <a:ext cx="1905001" cy="1384670"/>
          </a:xfrm>
          <a:prstGeom prst="rect">
            <a:avLst/>
          </a:prstGeom>
        </p:spPr>
      </p:pic>
      <p:pic>
        <p:nvPicPr>
          <p:cNvPr id="2" name="Picture 1"/>
          <p:cNvPicPr>
            <a:picLocks noChangeAspect="1"/>
          </p:cNvPicPr>
          <p:nvPr/>
        </p:nvPicPr>
        <p:blipFill rotWithShape="1">
          <a:blip r:embed="rId10">
            <a:extLst>
              <a:ext uri="{28A0092B-C50C-407E-A947-70E740481C1C}">
                <a14:useLocalDpi xmlns:a14="http://schemas.microsoft.com/office/drawing/2010/main" val="0"/>
              </a:ext>
            </a:extLst>
          </a:blip>
          <a:srcRect b="933"/>
          <a:stretch/>
        </p:blipFill>
        <p:spPr>
          <a:xfrm>
            <a:off x="4774706" y="2225232"/>
            <a:ext cx="4343401" cy="2304662"/>
          </a:xfrm>
          <a:prstGeom prst="rect">
            <a:avLst/>
          </a:prstGeom>
        </p:spPr>
      </p:pic>
      <p:sp>
        <p:nvSpPr>
          <p:cNvPr id="9" name="TextBox 8"/>
          <p:cNvSpPr txBox="1"/>
          <p:nvPr/>
        </p:nvSpPr>
        <p:spPr>
          <a:xfrm>
            <a:off x="4774706" y="2093577"/>
            <a:ext cx="1464382" cy="261610"/>
          </a:xfrm>
          <a:prstGeom prst="rect">
            <a:avLst/>
          </a:prstGeom>
          <a:solidFill>
            <a:srgbClr val="FF0000"/>
          </a:solidFill>
        </p:spPr>
        <p:txBody>
          <a:bodyPr wrap="square" rtlCol="0">
            <a:spAutoFit/>
          </a:bodyPr>
          <a:lstStyle/>
          <a:p>
            <a:r>
              <a:rPr lang="en-US" sz="1100" b="1" dirty="0">
                <a:solidFill>
                  <a:prstClr val="black"/>
                </a:solidFill>
                <a:latin typeface="Arial Black" panose="020B0A04020102020204" pitchFamily="34" charset="0"/>
                <a:cs typeface="Aharoni" panose="02010803020104030203" pitchFamily="2" charset="-79"/>
              </a:rPr>
              <a:t>August 5</a:t>
            </a:r>
            <a:r>
              <a:rPr lang="en-US" sz="1100" b="1" baseline="30000" dirty="0">
                <a:solidFill>
                  <a:prstClr val="black"/>
                </a:solidFill>
                <a:latin typeface="Arial Black" panose="020B0A04020102020204" pitchFamily="34" charset="0"/>
                <a:cs typeface="Aharoni" panose="02010803020104030203" pitchFamily="2" charset="-79"/>
              </a:rPr>
              <a:t>th</a:t>
            </a:r>
            <a:r>
              <a:rPr lang="en-US" sz="1100" b="1" dirty="0">
                <a:solidFill>
                  <a:prstClr val="black"/>
                </a:solidFill>
                <a:latin typeface="Arial Black" panose="020B0A04020102020204" pitchFamily="34" charset="0"/>
                <a:cs typeface="Aharoni" panose="02010803020104030203" pitchFamily="2" charset="-79"/>
              </a:rPr>
              <a:t>, 2019</a:t>
            </a:r>
          </a:p>
        </p:txBody>
      </p:sp>
      <p:pic>
        <p:nvPicPr>
          <p:cNvPr id="10" name="Audio 9">
            <a:hlinkClick r:id="" action="ppaction://media"/>
            <a:extLst>
              <a:ext uri="{FF2B5EF4-FFF2-40B4-BE49-F238E27FC236}">
                <a16:creationId xmlns:a16="http://schemas.microsoft.com/office/drawing/2014/main" id="{CE1CF34F-82EF-4646-99EA-AA75EFC8619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07129577"/>
      </p:ext>
    </p:extLst>
  </p:cSld>
  <p:clrMapOvr>
    <a:masterClrMapping/>
  </p:clrMapOvr>
  <mc:AlternateContent xmlns:mc="http://schemas.openxmlformats.org/markup-compatibility/2006" xmlns:p14="http://schemas.microsoft.com/office/powerpoint/2010/main">
    <mc:Choice Requires="p14">
      <p:transition spd="slow" p14:dur="2000" advTm="6725"/>
    </mc:Choice>
    <mc:Fallback xmlns="">
      <p:transition spd="slow" advTm="6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a:t>Exercise Scope</a:t>
            </a:r>
          </a:p>
        </p:txBody>
      </p:sp>
      <p:sp>
        <p:nvSpPr>
          <p:cNvPr id="7171" name="Content Placeholder 2"/>
          <p:cNvSpPr>
            <a:spLocks noGrp="1"/>
          </p:cNvSpPr>
          <p:nvPr>
            <p:ph idx="1"/>
          </p:nvPr>
        </p:nvSpPr>
        <p:spPr/>
        <p:txBody>
          <a:bodyPr>
            <a:normAutofit/>
          </a:bodyPr>
          <a:lstStyle/>
          <a:p>
            <a:pPr>
              <a:buFont typeface="Wingdings" pitchFamily="2" charset="2"/>
              <a:buChar char="q"/>
            </a:pPr>
            <a:r>
              <a:rPr lang="en-US" altLang="en-US" sz="2800" b="1" dirty="0"/>
              <a:t>Full Scale and Functional </a:t>
            </a:r>
          </a:p>
          <a:p>
            <a:pPr>
              <a:buFont typeface="Wingdings" pitchFamily="2" charset="2"/>
              <a:buChar char="q"/>
            </a:pPr>
            <a:r>
              <a:rPr lang="en-US" altLang="en-US" sz="2800" b="1" dirty="0"/>
              <a:t>State, County, and Local participation</a:t>
            </a:r>
          </a:p>
          <a:p>
            <a:pPr eaLnBrk="1" hangingPunct="1">
              <a:buFont typeface="Wingdings" pitchFamily="2" charset="2"/>
              <a:buChar char="q"/>
            </a:pPr>
            <a:r>
              <a:rPr lang="en-US" altLang="en-US" sz="2800" b="1" dirty="0"/>
              <a:t>Duration – </a:t>
            </a:r>
            <a:r>
              <a:rPr lang="en-US" altLang="en-US" sz="2800" b="1" dirty="0">
                <a:highlight>
                  <a:srgbClr val="FFFF00"/>
                </a:highlight>
              </a:rPr>
              <a:t>Approximately four hours</a:t>
            </a:r>
          </a:p>
          <a:p>
            <a:pPr eaLnBrk="1" hangingPunct="1">
              <a:buFont typeface="Wingdings" pitchFamily="2" charset="2"/>
              <a:buChar char="q"/>
            </a:pPr>
            <a:r>
              <a:rPr lang="en-US" altLang="en-US" sz="2800" b="1" dirty="0"/>
              <a:t>Locations – </a:t>
            </a:r>
          </a:p>
          <a:p>
            <a:pPr lvl="1"/>
            <a:r>
              <a:rPr lang="en-US" b="1" dirty="0">
                <a:solidFill>
                  <a:schemeClr val="bg2">
                    <a:lumMod val="25000"/>
                  </a:schemeClr>
                </a:solidFill>
              </a:rPr>
              <a:t>Clark State Community College</a:t>
            </a:r>
          </a:p>
          <a:p>
            <a:pPr lvl="2"/>
            <a:r>
              <a:rPr lang="en-US" b="1" dirty="0">
                <a:solidFill>
                  <a:schemeClr val="bg2">
                    <a:lumMod val="25000"/>
                  </a:schemeClr>
                </a:solidFill>
              </a:rPr>
              <a:t>Greene Center</a:t>
            </a:r>
          </a:p>
          <a:p>
            <a:pPr lvl="1"/>
            <a:r>
              <a:rPr lang="en-US" b="1" dirty="0" err="1">
                <a:solidFill>
                  <a:schemeClr val="bg2">
                    <a:lumMod val="25000"/>
                  </a:schemeClr>
                </a:solidFill>
              </a:rPr>
              <a:t>Soin</a:t>
            </a:r>
            <a:r>
              <a:rPr lang="en-US" b="1" dirty="0">
                <a:solidFill>
                  <a:schemeClr val="bg2">
                    <a:lumMod val="25000"/>
                  </a:schemeClr>
                </a:solidFill>
              </a:rPr>
              <a:t> Medical Center</a:t>
            </a:r>
          </a:p>
          <a:p>
            <a:pPr lvl="1"/>
            <a:r>
              <a:rPr lang="en-US" b="1" dirty="0">
                <a:solidFill>
                  <a:schemeClr val="bg2">
                    <a:lumMod val="25000"/>
                  </a:schemeClr>
                </a:solidFill>
              </a:rPr>
              <a:t>Greene Memorial Hospital</a:t>
            </a:r>
          </a:p>
        </p:txBody>
      </p:sp>
      <p:pic>
        <p:nvPicPr>
          <p:cNvPr id="3" name="Audio 2">
            <a:hlinkClick r:id="" action="ppaction://media"/>
            <a:extLst>
              <a:ext uri="{FF2B5EF4-FFF2-40B4-BE49-F238E27FC236}">
                <a16:creationId xmlns:a16="http://schemas.microsoft.com/office/drawing/2014/main" id="{C25A942C-6CAB-BD6B-281B-818C3408063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454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4.7|4.2|1.4"/>
</p:tagLst>
</file>

<file path=ppt/tags/tag2.xml><?xml version="1.0" encoding="utf-8"?>
<p:tagLst xmlns:a="http://schemas.openxmlformats.org/drawingml/2006/main" xmlns:r="http://schemas.openxmlformats.org/officeDocument/2006/relationships" xmlns:p="http://schemas.openxmlformats.org/presentationml/2006/main">
  <p:tag name="TIMING" val="|28.7|5.2|2.6|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8324</TotalTime>
  <Words>2055</Words>
  <Application>Microsoft Office PowerPoint</Application>
  <PresentationFormat>On-screen Show (4:3)</PresentationFormat>
  <Paragraphs>299</Paragraphs>
  <Slides>54</Slides>
  <Notes>3</Notes>
  <HiddenSlides>0</HiddenSlides>
  <MMClips>54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Amasis MT Pro Black</vt:lpstr>
      <vt:lpstr>Arial</vt:lpstr>
      <vt:lpstr>Arial Black</vt:lpstr>
      <vt:lpstr>Calibri</vt:lpstr>
      <vt:lpstr>Gill Sans MT</vt:lpstr>
      <vt:lpstr>Times New Roman</vt:lpstr>
      <vt:lpstr>Verdana</vt:lpstr>
      <vt:lpstr>Wingdings</vt:lpstr>
      <vt:lpstr>Wingdings 2</vt:lpstr>
      <vt:lpstr>Solstice</vt:lpstr>
      <vt:lpstr>Dawn of a New Day</vt:lpstr>
      <vt:lpstr>PowerPoint Presentation</vt:lpstr>
      <vt:lpstr>PowerPoint Presentation</vt:lpstr>
      <vt:lpstr>Hospital Player Pre-brief</vt:lpstr>
      <vt:lpstr>Orlando Response</vt:lpstr>
      <vt:lpstr>PowerPoint Presentation</vt:lpstr>
      <vt:lpstr>Marjory Stoneman Douglas High School  Parkland, FL – February 14, 2018</vt:lpstr>
      <vt:lpstr>PowerPoint Presentation</vt:lpstr>
      <vt:lpstr>Exercise Scope</vt:lpstr>
      <vt:lpstr>Important Concerns</vt:lpstr>
      <vt:lpstr>Capabilities and Objectives </vt:lpstr>
      <vt:lpstr>Exercise Parameters </vt:lpstr>
      <vt:lpstr>THIS IS AN EXERCISE MESSAGE:  Simulated Joint Intelligence Bulletin</vt:lpstr>
      <vt:lpstr>Exercise Parameters</vt:lpstr>
      <vt:lpstr>PowerPoint Presentation</vt:lpstr>
      <vt:lpstr>SAFETY!</vt:lpstr>
      <vt:lpstr>Exercise Assumptions</vt:lpstr>
      <vt:lpstr>Full-scale versus Functional</vt:lpstr>
      <vt:lpstr>What is a Functional Exercise?</vt:lpstr>
      <vt:lpstr>PowerPoint Presentation</vt:lpstr>
      <vt:lpstr>Exercise Assumptions</vt:lpstr>
      <vt:lpstr>Exercise Assumptions</vt:lpstr>
      <vt:lpstr>Exercise Assumptions</vt:lpstr>
      <vt:lpstr>Scenario </vt:lpstr>
      <vt:lpstr>Law Enforcement Agency Activities:</vt:lpstr>
      <vt:lpstr>KH Soin and GMH Activities:</vt:lpstr>
      <vt:lpstr>Areas of Play &amp; Command Issues</vt:lpstr>
      <vt:lpstr>PowerPoint Presentation</vt:lpstr>
      <vt:lpstr>Dayton MMRS Triage Ribbon Kit</vt:lpstr>
      <vt:lpstr>Dayton MMRS Triage Materials</vt:lpstr>
      <vt:lpstr>PowerPoint Presentation</vt:lpstr>
      <vt:lpstr>PowerPoint Presentation</vt:lpstr>
      <vt:lpstr>Victim Envelopes</vt:lpstr>
      <vt:lpstr>Victim Envelopes</vt:lpstr>
      <vt:lpstr>Labs and Imaging</vt:lpstr>
      <vt:lpstr>OR Cards</vt:lpstr>
      <vt:lpstr>Surge Forms</vt:lpstr>
      <vt:lpstr>Participants</vt:lpstr>
      <vt:lpstr>Participating Organizations</vt:lpstr>
      <vt:lpstr>Communications Plan</vt:lpstr>
      <vt:lpstr>Communications Plan</vt:lpstr>
      <vt:lpstr>Exercise Assumptions</vt:lpstr>
      <vt:lpstr>All Communications: </vt:lpstr>
      <vt:lpstr>All Communications</vt:lpstr>
      <vt:lpstr>  </vt:lpstr>
      <vt:lpstr>Communications: </vt:lpstr>
      <vt:lpstr>Communications</vt:lpstr>
      <vt:lpstr>Suspending or Terminating Exercise</vt:lpstr>
      <vt:lpstr>Player Hot Wash</vt:lpstr>
      <vt:lpstr>Important Wrap Up</vt:lpstr>
      <vt:lpstr>Important Wrap Up</vt:lpstr>
      <vt:lpstr>Player  Reference Items</vt:lpstr>
      <vt:lpstr>QUESTIONS? Email: david.gerstner@daytonohio.gov jordan.marsh@daytonohio.gov william.rose@daytonohio.gov </vt:lpstr>
      <vt:lpstr>THANK YOU FOR PARTICIPATING!  PLEASE COMPLETE THE FEEDBACK FORMS AFTER THE EXERCISE!</vt:lpstr>
    </vt:vector>
  </TitlesOfParts>
  <Company>PHDMC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Marsh, Jordan</cp:lastModifiedBy>
  <cp:revision>356</cp:revision>
  <cp:lastPrinted>2017-12-11T15:31:04Z</cp:lastPrinted>
  <dcterms:created xsi:type="dcterms:W3CDTF">2015-04-08T12:34:16Z</dcterms:created>
  <dcterms:modified xsi:type="dcterms:W3CDTF">2023-04-24T18:24:39Z</dcterms:modified>
</cp:coreProperties>
</file>