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8" r:id="rId2"/>
    <p:sldId id="264" r:id="rId3"/>
    <p:sldId id="268" r:id="rId4"/>
    <p:sldId id="280" r:id="rId5"/>
    <p:sldId id="281" r:id="rId6"/>
    <p:sldId id="282" r:id="rId7"/>
    <p:sldId id="283" r:id="rId8"/>
    <p:sldId id="284" r:id="rId9"/>
    <p:sldId id="267" r:id="rId10"/>
    <p:sldId id="266" r:id="rId11"/>
    <p:sldId id="271" r:id="rId12"/>
  </p:sldIdLst>
  <p:sldSz cx="9144000" cy="6858000" type="screen4x3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94707" autoAdjust="0"/>
  </p:normalViewPr>
  <p:slideViewPr>
    <p:cSldViewPr snapToGrid="0" snapToObjects="1">
      <p:cViewPr varScale="1">
        <p:scale>
          <a:sx n="109" d="100"/>
          <a:sy n="109" d="100"/>
        </p:scale>
        <p:origin x="189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Sheet1!$A$2:$A$57</c:f>
              <c:numCache>
                <c:formatCode>d\-mmm</c:formatCode>
                <c:ptCount val="56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  <c:pt idx="54">
                  <c:v>43905</c:v>
                </c:pt>
                <c:pt idx="55">
                  <c:v>43906</c:v>
                </c:pt>
              </c:numCache>
            </c:numRef>
          </c:cat>
          <c:val>
            <c:numRef>
              <c:f>Sheet1!$B$2:$B$57</c:f>
              <c:numCache>
                <c:formatCode>#,##0</c:formatCode>
                <c:ptCount val="5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3</c:v>
                </c:pt>
                <c:pt idx="49">
                  <c:v>3</c:v>
                </c:pt>
                <c:pt idx="50">
                  <c:v>4</c:v>
                </c:pt>
                <c:pt idx="51">
                  <c:v>5</c:v>
                </c:pt>
                <c:pt idx="52">
                  <c:v>13</c:v>
                </c:pt>
                <c:pt idx="53">
                  <c:v>26</c:v>
                </c:pt>
                <c:pt idx="54">
                  <c:v>37</c:v>
                </c:pt>
                <c:pt idx="5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Sheet1!$A$2:$A$57</c:f>
              <c:numCache>
                <c:formatCode>d\-mmm</c:formatCode>
                <c:ptCount val="56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  <c:pt idx="54">
                  <c:v>43905</c:v>
                </c:pt>
                <c:pt idx="55">
                  <c:v>43906</c:v>
                </c:pt>
              </c:numCache>
            </c:numRef>
          </c:cat>
          <c:val>
            <c:numRef>
              <c:f>Sheet1!$C$2:$C$57</c:f>
              <c:numCache>
                <c:formatCode>#,##0</c:formatCode>
                <c:ptCount val="5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(5.69%)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21281952837627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22577698396746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940-4210-ADC8-0B8897B56B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214907693474214"/>
                      <c:h val="9.4907407407407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14138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Sheet1!$A$2:$A$25</c:f>
              <c:numCache>
                <c:formatCode>d\-mmm</c:formatCode>
                <c:ptCount val="24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</c:numCache>
            </c:numRef>
          </c:cat>
          <c:val>
            <c:numRef>
              <c:f>Sheet1!$B$2:$B$25</c:f>
              <c:numCache>
                <c:formatCode>#,##0</c:formatCode>
                <c:ptCount val="24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4</c:v>
                </c:pt>
                <c:pt idx="4">
                  <c:v>15</c:v>
                </c:pt>
                <c:pt idx="5">
                  <c:v>18</c:v>
                </c:pt>
                <c:pt idx="6">
                  <c:v>24</c:v>
                </c:pt>
                <c:pt idx="7">
                  <c:v>28</c:v>
                </c:pt>
                <c:pt idx="8">
                  <c:v>28</c:v>
                </c:pt>
                <c:pt idx="9">
                  <c:v>30</c:v>
                </c:pt>
                <c:pt idx="10">
                  <c:v>103</c:v>
                </c:pt>
                <c:pt idx="11">
                  <c:v>597</c:v>
                </c:pt>
                <c:pt idx="12">
                  <c:v>1249</c:v>
                </c:pt>
                <c:pt idx="13">
                  <c:v>3133</c:v>
                </c:pt>
                <c:pt idx="14">
                  <c:v>4784</c:v>
                </c:pt>
                <c:pt idx="15">
                  <c:v>6242</c:v>
                </c:pt>
                <c:pt idx="16">
                  <c:v>7331</c:v>
                </c:pt>
                <c:pt idx="17">
                  <c:v>7459</c:v>
                </c:pt>
                <c:pt idx="18">
                  <c:v>7695</c:v>
                </c:pt>
                <c:pt idx="19">
                  <c:v>7803</c:v>
                </c:pt>
                <c:pt idx="20">
                  <c:v>7913</c:v>
                </c:pt>
                <c:pt idx="21">
                  <c:v>8014</c:v>
                </c:pt>
                <c:pt idx="22">
                  <c:v>8087</c:v>
                </c:pt>
                <c:pt idx="23">
                  <c:v>8161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Sheet1!$A$2:$A$25</c:f>
              <c:numCache>
                <c:formatCode>d\-mmm</c:formatCode>
                <c:ptCount val="24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</c:numCache>
            </c:numRef>
          </c:cat>
          <c:val>
            <c:numRef>
              <c:f>Sheet1!$C$2:$C$25</c:f>
              <c:numCache>
                <c:formatCode>#,##0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5</c:v>
                </c:pt>
                <c:pt idx="12">
                  <c:v>12</c:v>
                </c:pt>
                <c:pt idx="13">
                  <c:v>17</c:v>
                </c:pt>
                <c:pt idx="14">
                  <c:v>28</c:v>
                </c:pt>
                <c:pt idx="15">
                  <c:v>42</c:v>
                </c:pt>
                <c:pt idx="16">
                  <c:v>51</c:v>
                </c:pt>
                <c:pt idx="17">
                  <c:v>54</c:v>
                </c:pt>
                <c:pt idx="18">
                  <c:v>60</c:v>
                </c:pt>
                <c:pt idx="19">
                  <c:v>66</c:v>
                </c:pt>
                <c:pt idx="20">
                  <c:v>66</c:v>
                </c:pt>
                <c:pt idx="21">
                  <c:v>72</c:v>
                </c:pt>
                <c:pt idx="22">
                  <c:v>75</c:v>
                </c:pt>
                <c:pt idx="2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(0.91%)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212819528374875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(13.80%)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3.086419753086419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22577698396746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940-4210-ADC8-0B8897B56B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1137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214907693474214"/>
                      <c:h val="9.4907407407407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7024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5876373836075451E-2"/>
          <c:y val="3.8453001968503937E-2"/>
          <c:w val="0.67581655846092603"/>
          <c:h val="0.71873252952755906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China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Sheet1!$A$2:$A$15</c:f>
              <c:numCache>
                <c:formatCode>d\-mmm</c:formatCode>
                <c:ptCount val="14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</c:numCache>
            </c:numRef>
          </c:cat>
          <c:val>
            <c:numRef>
              <c:f>Sheet1!$B$2:$B$15</c:f>
              <c:numCache>
                <c:formatCode>#,##0</c:formatCode>
                <c:ptCount val="14"/>
                <c:pt idx="0">
                  <c:v>278</c:v>
                </c:pt>
                <c:pt idx="1">
                  <c:v>4537</c:v>
                </c:pt>
                <c:pt idx="2">
                  <c:v>20471</c:v>
                </c:pt>
                <c:pt idx="3">
                  <c:v>42708</c:v>
                </c:pt>
                <c:pt idx="4">
                  <c:v>72528</c:v>
                </c:pt>
                <c:pt idx="5">
                  <c:v>77780</c:v>
                </c:pt>
                <c:pt idx="6">
                  <c:v>80304</c:v>
                </c:pt>
                <c:pt idx="7">
                  <c:v>80924</c:v>
                </c:pt>
                <c:pt idx="8">
                  <c:v>80955</c:v>
                </c:pt>
                <c:pt idx="9">
                  <c:v>80981</c:v>
                </c:pt>
                <c:pt idx="10">
                  <c:v>80991</c:v>
                </c:pt>
                <c:pt idx="11">
                  <c:v>81021</c:v>
                </c:pt>
                <c:pt idx="12">
                  <c:v>81048</c:v>
                </c:pt>
                <c:pt idx="13">
                  <c:v>81077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Italy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50000"/>
                    <a:satMod val="300000"/>
                  </a:schemeClr>
                </a:gs>
                <a:gs pos="35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Sheet1!$A$2:$A$15</c:f>
              <c:numCache>
                <c:formatCode>d\-mmm</c:formatCode>
                <c:ptCount val="14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</c:numCache>
            </c:numRef>
          </c:cat>
          <c:val>
            <c:numRef>
              <c:f>Sheet1!$C$2:$C$15</c:f>
              <c:numCache>
                <c:formatCode>#,##0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2</c:v>
                </c:pt>
                <c:pt idx="3">
                  <c:v>3</c:v>
                </c:pt>
                <c:pt idx="4">
                  <c:v>3</c:v>
                </c:pt>
                <c:pt idx="5">
                  <c:v>229</c:v>
                </c:pt>
                <c:pt idx="6">
                  <c:v>2036</c:v>
                </c:pt>
                <c:pt idx="7">
                  <c:v>9172</c:v>
                </c:pt>
                <c:pt idx="8">
                  <c:v>10149</c:v>
                </c:pt>
                <c:pt idx="9">
                  <c:v>12462</c:v>
                </c:pt>
                <c:pt idx="10">
                  <c:v>15113</c:v>
                </c:pt>
                <c:pt idx="11">
                  <c:v>17660</c:v>
                </c:pt>
                <c:pt idx="12">
                  <c:v>21157</c:v>
                </c:pt>
                <c:pt idx="13">
                  <c:v>24747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9-4E2E-86FD-642C160F02C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Iran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Sheet1!$A$2:$A$15</c:f>
              <c:numCache>
                <c:formatCode>d\-mmm</c:formatCode>
                <c:ptCount val="14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</c:numCache>
            </c:numRef>
          </c:cat>
          <c:val>
            <c:numRef>
              <c:f>Sheet1!$D$2:$D$15</c:f>
              <c:numCache>
                <c:formatCode>#,##0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61</c:v>
                </c:pt>
                <c:pt idx="6">
                  <c:v>1501</c:v>
                </c:pt>
                <c:pt idx="7">
                  <c:v>7161</c:v>
                </c:pt>
                <c:pt idx="8">
                  <c:v>8042</c:v>
                </c:pt>
                <c:pt idx="9">
                  <c:v>9000</c:v>
                </c:pt>
                <c:pt idx="10">
                  <c:v>10075</c:v>
                </c:pt>
                <c:pt idx="11">
                  <c:v>11364</c:v>
                </c:pt>
                <c:pt idx="12">
                  <c:v>12729</c:v>
                </c:pt>
                <c:pt idx="13">
                  <c:v>14991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2B-4A99-B7F4-4CA07EBA6C2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Rest of the World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50000"/>
                    <a:satMod val="300000"/>
                  </a:schemeClr>
                </a:gs>
                <a:gs pos="35000">
                  <a:schemeClr val="accent4">
                    <a:tint val="37000"/>
                    <a:satMod val="300000"/>
                  </a:schemeClr>
                </a:gs>
                <a:gs pos="100000">
                  <a:schemeClr val="accent4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cat>
            <c:numRef>
              <c:f>Sheet1!$A$2:$A$15</c:f>
              <c:numCache>
                <c:formatCode>d\-mmm</c:formatCode>
                <c:ptCount val="14"/>
                <c:pt idx="0">
                  <c:v>43851</c:v>
                </c:pt>
                <c:pt idx="1">
                  <c:v>43858</c:v>
                </c:pt>
                <c:pt idx="2">
                  <c:v>43865</c:v>
                </c:pt>
                <c:pt idx="3">
                  <c:v>43872</c:v>
                </c:pt>
                <c:pt idx="4">
                  <c:v>43879</c:v>
                </c:pt>
                <c:pt idx="5">
                  <c:v>43886</c:v>
                </c:pt>
                <c:pt idx="6">
                  <c:v>43893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</c:numCache>
            </c:numRef>
          </c:cat>
          <c:val>
            <c:numRef>
              <c:f>Sheet1!$E$2:$E$15</c:f>
              <c:numCache>
                <c:formatCode>#,##0</c:formatCode>
                <c:ptCount val="14"/>
                <c:pt idx="0">
                  <c:v>4</c:v>
                </c:pt>
                <c:pt idx="1">
                  <c:v>56</c:v>
                </c:pt>
                <c:pt idx="2">
                  <c:v>157</c:v>
                </c:pt>
                <c:pt idx="3">
                  <c:v>362</c:v>
                </c:pt>
                <c:pt idx="4">
                  <c:v>801</c:v>
                </c:pt>
                <c:pt idx="5">
                  <c:v>2169</c:v>
                </c:pt>
                <c:pt idx="6">
                  <c:v>7028</c:v>
                </c:pt>
                <c:pt idx="7">
                  <c:v>16445</c:v>
                </c:pt>
                <c:pt idx="8">
                  <c:v>19173</c:v>
                </c:pt>
                <c:pt idx="9">
                  <c:v>22817</c:v>
                </c:pt>
                <c:pt idx="10">
                  <c:v>26579</c:v>
                </c:pt>
                <c:pt idx="11">
                  <c:v>32494</c:v>
                </c:pt>
                <c:pt idx="12">
                  <c:v>38583</c:v>
                </c:pt>
                <c:pt idx="13">
                  <c:v>46696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2B-4A99-B7F4-4CA07EBA6C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Incidents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Sheet1!$A$2:$A$32</c:f>
              <c:numCache>
                <c:formatCode>m/d/yyyy</c:formatCode>
                <c:ptCount val="31"/>
                <c:pt idx="0">
                  <c:v>43875</c:v>
                </c:pt>
                <c:pt idx="1">
                  <c:v>43876</c:v>
                </c:pt>
                <c:pt idx="2">
                  <c:v>43877</c:v>
                </c:pt>
                <c:pt idx="3">
                  <c:v>43878</c:v>
                </c:pt>
                <c:pt idx="4">
                  <c:v>43879</c:v>
                </c:pt>
                <c:pt idx="5">
                  <c:v>43880</c:v>
                </c:pt>
                <c:pt idx="6">
                  <c:v>43881</c:v>
                </c:pt>
                <c:pt idx="7">
                  <c:v>43882</c:v>
                </c:pt>
                <c:pt idx="8">
                  <c:v>43883</c:v>
                </c:pt>
                <c:pt idx="9">
                  <c:v>43884</c:v>
                </c:pt>
                <c:pt idx="10">
                  <c:v>43885</c:v>
                </c:pt>
                <c:pt idx="11">
                  <c:v>43886</c:v>
                </c:pt>
                <c:pt idx="12">
                  <c:v>43887</c:v>
                </c:pt>
                <c:pt idx="13">
                  <c:v>43888</c:v>
                </c:pt>
                <c:pt idx="14">
                  <c:v>43889</c:v>
                </c:pt>
                <c:pt idx="15">
                  <c:v>43890</c:v>
                </c:pt>
                <c:pt idx="16">
                  <c:v>43891</c:v>
                </c:pt>
                <c:pt idx="17">
                  <c:v>43892</c:v>
                </c:pt>
                <c:pt idx="18">
                  <c:v>43893</c:v>
                </c:pt>
                <c:pt idx="19">
                  <c:v>43894</c:v>
                </c:pt>
                <c:pt idx="20">
                  <c:v>43895</c:v>
                </c:pt>
                <c:pt idx="21">
                  <c:v>43896</c:v>
                </c:pt>
                <c:pt idx="22">
                  <c:v>43897</c:v>
                </c:pt>
                <c:pt idx="23">
                  <c:v>43898</c:v>
                </c:pt>
                <c:pt idx="24">
                  <c:v>43899</c:v>
                </c:pt>
                <c:pt idx="25">
                  <c:v>43900</c:v>
                </c:pt>
                <c:pt idx="26">
                  <c:v>43901</c:v>
                </c:pt>
                <c:pt idx="27">
                  <c:v>43902</c:v>
                </c:pt>
                <c:pt idx="28">
                  <c:v>43903</c:v>
                </c:pt>
                <c:pt idx="29">
                  <c:v>43904</c:v>
                </c:pt>
                <c:pt idx="30">
                  <c:v>43905</c:v>
                </c:pt>
              </c:numCache>
            </c:numRef>
          </c:cat>
          <c:val>
            <c:numRef>
              <c:f>Sheet1!$B$2:$B$32</c:f>
              <c:numCache>
                <c:formatCode>General</c:formatCode>
                <c:ptCount val="31"/>
                <c:pt idx="0">
                  <c:v>98</c:v>
                </c:pt>
                <c:pt idx="1">
                  <c:v>53</c:v>
                </c:pt>
                <c:pt idx="2">
                  <c:v>69</c:v>
                </c:pt>
                <c:pt idx="3">
                  <c:v>83</c:v>
                </c:pt>
                <c:pt idx="4">
                  <c:v>90</c:v>
                </c:pt>
                <c:pt idx="5">
                  <c:v>72</c:v>
                </c:pt>
                <c:pt idx="6">
                  <c:v>73</c:v>
                </c:pt>
                <c:pt idx="7">
                  <c:v>69</c:v>
                </c:pt>
                <c:pt idx="8">
                  <c:v>94</c:v>
                </c:pt>
                <c:pt idx="9">
                  <c:v>86</c:v>
                </c:pt>
                <c:pt idx="10">
                  <c:v>74</c:v>
                </c:pt>
                <c:pt idx="11">
                  <c:v>88</c:v>
                </c:pt>
                <c:pt idx="12">
                  <c:v>79</c:v>
                </c:pt>
                <c:pt idx="13">
                  <c:v>87</c:v>
                </c:pt>
                <c:pt idx="14">
                  <c:v>83</c:v>
                </c:pt>
                <c:pt idx="15">
                  <c:v>76</c:v>
                </c:pt>
                <c:pt idx="16">
                  <c:v>75</c:v>
                </c:pt>
                <c:pt idx="17">
                  <c:v>83</c:v>
                </c:pt>
                <c:pt idx="18">
                  <c:v>82</c:v>
                </c:pt>
                <c:pt idx="19">
                  <c:v>71</c:v>
                </c:pt>
                <c:pt idx="20">
                  <c:v>82</c:v>
                </c:pt>
                <c:pt idx="21">
                  <c:v>67</c:v>
                </c:pt>
                <c:pt idx="22">
                  <c:v>70</c:v>
                </c:pt>
                <c:pt idx="23">
                  <c:v>64</c:v>
                </c:pt>
                <c:pt idx="24">
                  <c:v>84</c:v>
                </c:pt>
                <c:pt idx="25">
                  <c:v>85</c:v>
                </c:pt>
                <c:pt idx="26">
                  <c:v>74</c:v>
                </c:pt>
                <c:pt idx="27">
                  <c:v>91</c:v>
                </c:pt>
                <c:pt idx="28">
                  <c:v>102</c:v>
                </c:pt>
                <c:pt idx="29">
                  <c:v>84</c:v>
                </c:pt>
                <c:pt idx="30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FB-4143-A2AD-D4C3296C50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87079840"/>
        <c:axId val="1887079424"/>
      </c:barChart>
      <c:dateAx>
        <c:axId val="1887079840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887079424"/>
        <c:crosses val="autoZero"/>
        <c:auto val="1"/>
        <c:lblOffset val="100"/>
        <c:baseTimeUnit val="days"/>
      </c:dateAx>
      <c:valAx>
        <c:axId val="1887079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1887079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Sheet1!$A$2:$A$57</c:f>
              <c:numCache>
                <c:formatCode>d\-mmm</c:formatCode>
                <c:ptCount val="56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  <c:pt idx="54">
                  <c:v>43905</c:v>
                </c:pt>
                <c:pt idx="55">
                  <c:v>43906</c:v>
                </c:pt>
              </c:numCache>
            </c:numRef>
          </c:cat>
          <c:val>
            <c:numRef>
              <c:f>Sheet1!$B$2:$B$57</c:f>
              <c:numCache>
                <c:formatCode>#,##0</c:formatCode>
                <c:ptCount val="5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  <c:pt idx="10">
                  <c:v>6</c:v>
                </c:pt>
                <c:pt idx="11">
                  <c:v>7</c:v>
                </c:pt>
                <c:pt idx="12">
                  <c:v>8</c:v>
                </c:pt>
                <c:pt idx="13">
                  <c:v>11</c:v>
                </c:pt>
                <c:pt idx="14">
                  <c:v>11</c:v>
                </c:pt>
                <c:pt idx="15">
                  <c:v>11</c:v>
                </c:pt>
                <c:pt idx="16">
                  <c:v>12</c:v>
                </c:pt>
                <c:pt idx="17">
                  <c:v>12</c:v>
                </c:pt>
                <c:pt idx="18">
                  <c:v>12</c:v>
                </c:pt>
                <c:pt idx="19">
                  <c:v>12</c:v>
                </c:pt>
                <c:pt idx="20">
                  <c:v>12</c:v>
                </c:pt>
                <c:pt idx="21">
                  <c:v>13</c:v>
                </c:pt>
                <c:pt idx="22">
                  <c:v>13</c:v>
                </c:pt>
                <c:pt idx="23">
                  <c:v>14</c:v>
                </c:pt>
                <c:pt idx="24">
                  <c:v>15</c:v>
                </c:pt>
                <c:pt idx="25">
                  <c:v>15</c:v>
                </c:pt>
                <c:pt idx="26">
                  <c:v>15</c:v>
                </c:pt>
                <c:pt idx="27">
                  <c:v>15</c:v>
                </c:pt>
                <c:pt idx="28">
                  <c:v>15</c:v>
                </c:pt>
                <c:pt idx="29">
                  <c:v>15</c:v>
                </c:pt>
                <c:pt idx="30">
                  <c:v>15</c:v>
                </c:pt>
                <c:pt idx="31">
                  <c:v>15</c:v>
                </c:pt>
                <c:pt idx="32">
                  <c:v>35</c:v>
                </c:pt>
                <c:pt idx="33">
                  <c:v>35</c:v>
                </c:pt>
                <c:pt idx="34">
                  <c:v>35</c:v>
                </c:pt>
                <c:pt idx="35">
                  <c:v>53</c:v>
                </c:pt>
                <c:pt idx="36">
                  <c:v>53</c:v>
                </c:pt>
                <c:pt idx="37">
                  <c:v>59</c:v>
                </c:pt>
                <c:pt idx="38">
                  <c:v>59</c:v>
                </c:pt>
                <c:pt idx="39">
                  <c:v>62</c:v>
                </c:pt>
                <c:pt idx="40">
                  <c:v>62</c:v>
                </c:pt>
                <c:pt idx="41">
                  <c:v>62</c:v>
                </c:pt>
                <c:pt idx="42">
                  <c:v>62</c:v>
                </c:pt>
                <c:pt idx="43">
                  <c:v>102</c:v>
                </c:pt>
                <c:pt idx="44">
                  <c:v>120</c:v>
                </c:pt>
                <c:pt idx="45">
                  <c:v>138</c:v>
                </c:pt>
                <c:pt idx="46">
                  <c:v>202</c:v>
                </c:pt>
                <c:pt idx="47">
                  <c:v>202</c:v>
                </c:pt>
                <c:pt idx="48">
                  <c:v>202</c:v>
                </c:pt>
                <c:pt idx="49">
                  <c:v>453</c:v>
                </c:pt>
                <c:pt idx="50">
                  <c:v>909</c:v>
                </c:pt>
                <c:pt idx="51">
                  <c:v>1179</c:v>
                </c:pt>
                <c:pt idx="52">
                  <c:v>1588</c:v>
                </c:pt>
                <c:pt idx="53">
                  <c:v>2498</c:v>
                </c:pt>
                <c:pt idx="54">
                  <c:v>3093</c:v>
                </c:pt>
                <c:pt idx="55">
                  <c:v>3419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Sheet1!$A$2:$A$57</c:f>
              <c:numCache>
                <c:formatCode>d\-mmm</c:formatCode>
                <c:ptCount val="56"/>
                <c:pt idx="0">
                  <c:v>43851</c:v>
                </c:pt>
                <c:pt idx="1">
                  <c:v>43852</c:v>
                </c:pt>
                <c:pt idx="2">
                  <c:v>43853</c:v>
                </c:pt>
                <c:pt idx="3">
                  <c:v>43854</c:v>
                </c:pt>
                <c:pt idx="4">
                  <c:v>43855</c:v>
                </c:pt>
                <c:pt idx="5">
                  <c:v>43856</c:v>
                </c:pt>
                <c:pt idx="6">
                  <c:v>43857</c:v>
                </c:pt>
                <c:pt idx="7">
                  <c:v>43858</c:v>
                </c:pt>
                <c:pt idx="8">
                  <c:v>43859</c:v>
                </c:pt>
                <c:pt idx="9">
                  <c:v>43860</c:v>
                </c:pt>
                <c:pt idx="10">
                  <c:v>43861</c:v>
                </c:pt>
                <c:pt idx="11">
                  <c:v>43862</c:v>
                </c:pt>
                <c:pt idx="12">
                  <c:v>43863</c:v>
                </c:pt>
                <c:pt idx="13">
                  <c:v>43864</c:v>
                </c:pt>
                <c:pt idx="14">
                  <c:v>43865</c:v>
                </c:pt>
                <c:pt idx="15">
                  <c:v>43866</c:v>
                </c:pt>
                <c:pt idx="16">
                  <c:v>43867</c:v>
                </c:pt>
                <c:pt idx="17">
                  <c:v>43868</c:v>
                </c:pt>
                <c:pt idx="18">
                  <c:v>43869</c:v>
                </c:pt>
                <c:pt idx="19">
                  <c:v>43870</c:v>
                </c:pt>
                <c:pt idx="20">
                  <c:v>43871</c:v>
                </c:pt>
                <c:pt idx="21">
                  <c:v>43872</c:v>
                </c:pt>
                <c:pt idx="22">
                  <c:v>43873</c:v>
                </c:pt>
                <c:pt idx="23">
                  <c:v>43874</c:v>
                </c:pt>
                <c:pt idx="24">
                  <c:v>43875</c:v>
                </c:pt>
                <c:pt idx="25">
                  <c:v>43876</c:v>
                </c:pt>
                <c:pt idx="26">
                  <c:v>43877</c:v>
                </c:pt>
                <c:pt idx="27">
                  <c:v>43878</c:v>
                </c:pt>
                <c:pt idx="28">
                  <c:v>43879</c:v>
                </c:pt>
                <c:pt idx="29">
                  <c:v>43880</c:v>
                </c:pt>
                <c:pt idx="30">
                  <c:v>43881</c:v>
                </c:pt>
                <c:pt idx="31">
                  <c:v>43882</c:v>
                </c:pt>
                <c:pt idx="32">
                  <c:v>43883</c:v>
                </c:pt>
                <c:pt idx="33">
                  <c:v>43884</c:v>
                </c:pt>
                <c:pt idx="34">
                  <c:v>43885</c:v>
                </c:pt>
                <c:pt idx="35">
                  <c:v>43886</c:v>
                </c:pt>
                <c:pt idx="36">
                  <c:v>43887</c:v>
                </c:pt>
                <c:pt idx="37">
                  <c:v>43888</c:v>
                </c:pt>
                <c:pt idx="38">
                  <c:v>43889</c:v>
                </c:pt>
                <c:pt idx="39">
                  <c:v>43890</c:v>
                </c:pt>
                <c:pt idx="40">
                  <c:v>43891</c:v>
                </c:pt>
                <c:pt idx="41">
                  <c:v>43892</c:v>
                </c:pt>
                <c:pt idx="42">
                  <c:v>43893</c:v>
                </c:pt>
                <c:pt idx="43">
                  <c:v>43894</c:v>
                </c:pt>
                <c:pt idx="44">
                  <c:v>43895</c:v>
                </c:pt>
                <c:pt idx="45">
                  <c:v>43896</c:v>
                </c:pt>
                <c:pt idx="46">
                  <c:v>43897</c:v>
                </c:pt>
                <c:pt idx="47">
                  <c:v>43898</c:v>
                </c:pt>
                <c:pt idx="48">
                  <c:v>43899</c:v>
                </c:pt>
                <c:pt idx="49">
                  <c:v>43900</c:v>
                </c:pt>
                <c:pt idx="50">
                  <c:v>43901</c:v>
                </c:pt>
                <c:pt idx="51">
                  <c:v>43902</c:v>
                </c:pt>
                <c:pt idx="52">
                  <c:v>43903</c:v>
                </c:pt>
                <c:pt idx="53">
                  <c:v>43904</c:v>
                </c:pt>
                <c:pt idx="54">
                  <c:v>43905</c:v>
                </c:pt>
                <c:pt idx="55">
                  <c:v>43906</c:v>
                </c:pt>
              </c:numCache>
            </c:numRef>
          </c:cat>
          <c:val>
            <c:numRef>
              <c:f>Sheet1!$C$2:$C$57</c:f>
              <c:numCache>
                <c:formatCode>#,##0</c:formatCode>
                <c:ptCount val="5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2</c:v>
                </c:pt>
                <c:pt idx="43">
                  <c:v>6</c:v>
                </c:pt>
                <c:pt idx="44">
                  <c:v>9</c:v>
                </c:pt>
                <c:pt idx="45">
                  <c:v>10</c:v>
                </c:pt>
                <c:pt idx="46">
                  <c:v>11</c:v>
                </c:pt>
                <c:pt idx="47">
                  <c:v>11</c:v>
                </c:pt>
                <c:pt idx="48">
                  <c:v>11</c:v>
                </c:pt>
                <c:pt idx="49">
                  <c:v>19</c:v>
                </c:pt>
                <c:pt idx="50">
                  <c:v>29</c:v>
                </c:pt>
                <c:pt idx="51">
                  <c:v>36</c:v>
                </c:pt>
                <c:pt idx="52">
                  <c:v>41</c:v>
                </c:pt>
                <c:pt idx="53">
                  <c:v>50</c:v>
                </c:pt>
                <c:pt idx="54">
                  <c:v>62</c:v>
                </c:pt>
                <c:pt idx="55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(1.95%)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0056026508825546E-17"/>
                  <c:y val="3.0864197530864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986805444394028"/>
                      <c:h val="9.4907407407407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3419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Sheet1!$A$2:$A$25</c:f>
              <c:numCache>
                <c:formatCode>d\-mmm</c:formatCode>
                <c:ptCount val="24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</c:numCache>
            </c:numRef>
          </c:cat>
          <c:val>
            <c:numRef>
              <c:f>Sheet1!$B$2:$B$25</c:f>
              <c:numCache>
                <c:formatCode>#,##0</c:formatCode>
                <c:ptCount val="24"/>
                <c:pt idx="0">
                  <c:v>275</c:v>
                </c:pt>
                <c:pt idx="1">
                  <c:v>805</c:v>
                </c:pt>
                <c:pt idx="2">
                  <c:v>2661</c:v>
                </c:pt>
                <c:pt idx="3">
                  <c:v>7566</c:v>
                </c:pt>
                <c:pt idx="4">
                  <c:v>14107</c:v>
                </c:pt>
                <c:pt idx="5">
                  <c:v>23872</c:v>
                </c:pt>
                <c:pt idx="6">
                  <c:v>33875</c:v>
                </c:pt>
                <c:pt idx="7">
                  <c:v>41691</c:v>
                </c:pt>
                <c:pt idx="8">
                  <c:v>47167</c:v>
                </c:pt>
                <c:pt idx="9">
                  <c:v>68863</c:v>
                </c:pt>
                <c:pt idx="10">
                  <c:v>72554</c:v>
                </c:pt>
                <c:pt idx="11">
                  <c:v>74597</c:v>
                </c:pt>
                <c:pt idx="12">
                  <c:v>75473</c:v>
                </c:pt>
                <c:pt idx="13">
                  <c:v>76556</c:v>
                </c:pt>
                <c:pt idx="14">
                  <c:v>77358</c:v>
                </c:pt>
                <c:pt idx="15">
                  <c:v>77666</c:v>
                </c:pt>
                <c:pt idx="16">
                  <c:v>77781</c:v>
                </c:pt>
                <c:pt idx="17">
                  <c:v>77784</c:v>
                </c:pt>
                <c:pt idx="18">
                  <c:v>77793</c:v>
                </c:pt>
                <c:pt idx="19">
                  <c:v>77808</c:v>
                </c:pt>
                <c:pt idx="20">
                  <c:v>77811</c:v>
                </c:pt>
                <c:pt idx="21">
                  <c:v>77827</c:v>
                </c:pt>
                <c:pt idx="22">
                  <c:v>77844</c:v>
                </c:pt>
                <c:pt idx="23">
                  <c:v>77859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Sheet1!$A$2:$A$25</c:f>
              <c:numCache>
                <c:formatCode>d\-mmm</c:formatCode>
                <c:ptCount val="24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</c:numCache>
            </c:numRef>
          </c:cat>
          <c:val>
            <c:numRef>
              <c:f>Sheet1!$C$2:$C$25</c:f>
              <c:numCache>
                <c:formatCode>#,##0</c:formatCode>
                <c:ptCount val="24"/>
                <c:pt idx="0">
                  <c:v>3</c:v>
                </c:pt>
                <c:pt idx="1">
                  <c:v>25</c:v>
                </c:pt>
                <c:pt idx="2">
                  <c:v>80</c:v>
                </c:pt>
                <c:pt idx="3">
                  <c:v>170</c:v>
                </c:pt>
                <c:pt idx="4">
                  <c:v>304</c:v>
                </c:pt>
                <c:pt idx="5">
                  <c:v>491</c:v>
                </c:pt>
                <c:pt idx="6">
                  <c:v>723</c:v>
                </c:pt>
                <c:pt idx="7">
                  <c:v>1017</c:v>
                </c:pt>
                <c:pt idx="8">
                  <c:v>1381</c:v>
                </c:pt>
                <c:pt idx="9">
                  <c:v>1772</c:v>
                </c:pt>
                <c:pt idx="10">
                  <c:v>2121</c:v>
                </c:pt>
                <c:pt idx="11">
                  <c:v>2445</c:v>
                </c:pt>
                <c:pt idx="12">
                  <c:v>2718</c:v>
                </c:pt>
                <c:pt idx="13">
                  <c:v>2838</c:v>
                </c:pt>
                <c:pt idx="14">
                  <c:v>2946</c:v>
                </c:pt>
                <c:pt idx="15">
                  <c:v>3045</c:v>
                </c:pt>
                <c:pt idx="16">
                  <c:v>3123</c:v>
                </c:pt>
                <c:pt idx="17">
                  <c:v>3140</c:v>
                </c:pt>
                <c:pt idx="18">
                  <c:v>3162</c:v>
                </c:pt>
                <c:pt idx="19">
                  <c:v>3173</c:v>
                </c:pt>
                <c:pt idx="20">
                  <c:v>3180</c:v>
                </c:pt>
                <c:pt idx="21">
                  <c:v>3194</c:v>
                </c:pt>
                <c:pt idx="22">
                  <c:v>3204</c:v>
                </c:pt>
                <c:pt idx="23">
                  <c:v>3218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(3.96%)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1463845858512742E-2"/>
                  <c:y val="4.62962962962962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3218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*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214907693474214"/>
                      <c:h val="9.4907407407407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77859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Sheet1!$A$2:$A$25</c:f>
              <c:numCache>
                <c:formatCode>d\-mmm</c:formatCode>
                <c:ptCount val="24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</c:numCache>
            </c:numRef>
          </c:cat>
          <c:val>
            <c:numRef>
              <c:f>Sheet1!$B$2:$B$25</c:f>
              <c:numCache>
                <c:formatCode>#,##0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  <c:pt idx="5">
                  <c:v>2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74</c:v>
                </c:pt>
                <c:pt idx="12">
                  <c:v>311</c:v>
                </c:pt>
                <c:pt idx="13">
                  <c:v>867</c:v>
                </c:pt>
                <c:pt idx="14">
                  <c:v>1984</c:v>
                </c:pt>
                <c:pt idx="15">
                  <c:v>3710</c:v>
                </c:pt>
                <c:pt idx="16">
                  <c:v>7009</c:v>
                </c:pt>
                <c:pt idx="17">
                  <c:v>8709</c:v>
                </c:pt>
                <c:pt idx="18">
                  <c:v>9518</c:v>
                </c:pt>
                <c:pt idx="19">
                  <c:v>11635</c:v>
                </c:pt>
                <c:pt idx="20">
                  <c:v>14107</c:v>
                </c:pt>
                <c:pt idx="21">
                  <c:v>16392</c:v>
                </c:pt>
                <c:pt idx="22">
                  <c:v>18794</c:v>
                </c:pt>
                <c:pt idx="23">
                  <c:v>20915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Sheet1!$A$2:$A$25</c:f>
              <c:numCache>
                <c:formatCode>d\-mmm</c:formatCode>
                <c:ptCount val="24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</c:numCache>
            </c:numRef>
          </c:cat>
          <c:val>
            <c:numRef>
              <c:f>Sheet1!$C$2:$C$25</c:f>
              <c:numCache>
                <c:formatCode>#,##0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</c:v>
                </c:pt>
                <c:pt idx="12">
                  <c:v>11</c:v>
                </c:pt>
                <c:pt idx="13">
                  <c:v>21</c:v>
                </c:pt>
                <c:pt idx="14">
                  <c:v>52</c:v>
                </c:pt>
                <c:pt idx="15">
                  <c:v>148</c:v>
                </c:pt>
                <c:pt idx="16">
                  <c:v>366</c:v>
                </c:pt>
                <c:pt idx="17">
                  <c:v>463</c:v>
                </c:pt>
                <c:pt idx="18">
                  <c:v>631</c:v>
                </c:pt>
                <c:pt idx="19">
                  <c:v>827</c:v>
                </c:pt>
                <c:pt idx="20">
                  <c:v>1016</c:v>
                </c:pt>
                <c:pt idx="21">
                  <c:v>1268</c:v>
                </c:pt>
                <c:pt idx="22">
                  <c:v>1809</c:v>
                </c:pt>
                <c:pt idx="23">
                  <c:v>2158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97987751531058"/>
          <c:y val="3.7978516574317098E-2"/>
          <c:w val="0.66143361346054896"/>
          <c:h val="0.6591367745698453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Dead (9.35%)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821281952837627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443859651234303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2158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0F-4F28-8F78-EDF2C45B9C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Recovered (11.91%)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622577698396746"/>
                      <c:h val="9.984567901234567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940-4210-ADC8-0B8897B56B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2749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0F-4F28-8F78-EDF2C45B9C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Infected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spPr>
                <a:noFill/>
                <a:ln>
                  <a:noFill/>
                </a:ln>
                <a:effectLst/>
              </c:spPr>
              <c:txPr>
                <a:bodyPr rot="5400000" spcFirstLastPara="1" vertOverflow="ellipsis" wrap="square" anchor="ctr" anchorCtr="1"/>
                <a:lstStyle/>
                <a:p>
                  <a:pPr>
                    <a:defRPr sz="1197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Century Gothic" panose="020B0502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214907693474214"/>
                      <c:h val="9.49074074074074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7CE-44C7-9C9A-465A1FA0EE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18166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0F-4F28-8F78-EDF2C45B9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9612560"/>
        <c:axId val="719607152"/>
      </c:barChart>
      <c:catAx>
        <c:axId val="71961256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19607152"/>
        <c:crosses val="autoZero"/>
        <c:auto val="1"/>
        <c:lblAlgn val="ctr"/>
        <c:lblOffset val="100"/>
        <c:noMultiLvlLbl val="0"/>
      </c:catAx>
      <c:valAx>
        <c:axId val="719607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71961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1981096007250612"/>
          <c:y val="0.75176582093904931"/>
          <c:w val="0.79751397401768942"/>
          <c:h val="0.2297156605424321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Century Gothic" panose="020B0502020202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430439026104296E-2"/>
          <c:y val="0.15050024606299212"/>
          <c:w val="0.9242215131189242"/>
          <c:h val="0.6032800196850394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Infected/Recovered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Sheet1!$A$2:$A$25</c:f>
              <c:numCache>
                <c:formatCode>d\-mmm</c:formatCode>
                <c:ptCount val="24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</c:numCache>
            </c:numRef>
          </c:cat>
          <c:val>
            <c:numRef>
              <c:f>Sheet1!$B$2:$B$25</c:f>
              <c:numCache>
                <c:formatCode>#,##0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23</c:v>
                </c:pt>
                <c:pt idx="12">
                  <c:v>80</c:v>
                </c:pt>
                <c:pt idx="13">
                  <c:v>354</c:v>
                </c:pt>
                <c:pt idx="14">
                  <c:v>1435</c:v>
                </c:pt>
                <c:pt idx="15">
                  <c:v>3406</c:v>
                </c:pt>
                <c:pt idx="16">
                  <c:v>6372</c:v>
                </c:pt>
                <c:pt idx="17">
                  <c:v>6924</c:v>
                </c:pt>
                <c:pt idx="18">
                  <c:v>7751</c:v>
                </c:pt>
                <c:pt idx="19">
                  <c:v>8646</c:v>
                </c:pt>
                <c:pt idx="20">
                  <c:v>9646</c:v>
                </c:pt>
                <c:pt idx="21">
                  <c:v>10850</c:v>
                </c:pt>
                <c:pt idx="22">
                  <c:v>12121</c:v>
                </c:pt>
                <c:pt idx="23">
                  <c:v>14138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9-4CF2-BBA4-8D2B258085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Deaths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>
              <a:noFill/>
            </a:ln>
            <a:effectLst>
              <a:innerShdw dist="12700" dir="16200000">
                <a:schemeClr val="lt1"/>
              </a:innerShdw>
            </a:effectLst>
          </c:spPr>
          <c:cat>
            <c:numRef>
              <c:f>Sheet1!$A$2:$A$25</c:f>
              <c:numCache>
                <c:formatCode>d\-mmm</c:formatCode>
                <c:ptCount val="24"/>
                <c:pt idx="0">
                  <c:v>43851</c:v>
                </c:pt>
                <c:pt idx="1">
                  <c:v>43854</c:v>
                </c:pt>
                <c:pt idx="2">
                  <c:v>43857</c:v>
                </c:pt>
                <c:pt idx="3">
                  <c:v>43860</c:v>
                </c:pt>
                <c:pt idx="4">
                  <c:v>43863</c:v>
                </c:pt>
                <c:pt idx="5">
                  <c:v>43866</c:v>
                </c:pt>
                <c:pt idx="6">
                  <c:v>43869</c:v>
                </c:pt>
                <c:pt idx="7">
                  <c:v>43872</c:v>
                </c:pt>
                <c:pt idx="8">
                  <c:v>43875</c:v>
                </c:pt>
                <c:pt idx="9">
                  <c:v>43878</c:v>
                </c:pt>
                <c:pt idx="10">
                  <c:v>43881</c:v>
                </c:pt>
                <c:pt idx="11">
                  <c:v>43884</c:v>
                </c:pt>
                <c:pt idx="12">
                  <c:v>43887</c:v>
                </c:pt>
                <c:pt idx="13">
                  <c:v>43890</c:v>
                </c:pt>
                <c:pt idx="14">
                  <c:v>43893</c:v>
                </c:pt>
                <c:pt idx="15">
                  <c:v>43896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</c:numCache>
            </c:numRef>
          </c:cat>
          <c:val>
            <c:numRef>
              <c:f>Sheet1!$C$2:$C$25</c:f>
              <c:numCache>
                <c:formatCode>#,##0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5</c:v>
                </c:pt>
                <c:pt idx="12">
                  <c:v>15</c:v>
                </c:pt>
                <c:pt idx="13">
                  <c:v>34</c:v>
                </c:pt>
                <c:pt idx="14">
                  <c:v>66</c:v>
                </c:pt>
                <c:pt idx="15">
                  <c:v>107</c:v>
                </c:pt>
                <c:pt idx="16">
                  <c:v>194</c:v>
                </c:pt>
                <c:pt idx="17">
                  <c:v>237</c:v>
                </c:pt>
                <c:pt idx="18">
                  <c:v>291</c:v>
                </c:pt>
                <c:pt idx="19">
                  <c:v>354</c:v>
                </c:pt>
                <c:pt idx="20">
                  <c:v>429</c:v>
                </c:pt>
                <c:pt idx="21">
                  <c:v>514</c:v>
                </c:pt>
                <c:pt idx="22">
                  <c:v>608</c:v>
                </c:pt>
                <c:pt idx="23">
                  <c:v>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F-4E2D-8CF2-6945C0131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0222672"/>
        <c:axId val="490224752"/>
      </c:areaChart>
      <c:dateAx>
        <c:axId val="490222672"/>
        <c:scaling>
          <c:orientation val="minMax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4752"/>
        <c:crosses val="autoZero"/>
        <c:auto val="1"/>
        <c:lblOffset val="100"/>
        <c:baseTimeUnit val="days"/>
      </c:dateAx>
      <c:valAx>
        <c:axId val="49022475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endParaRPr lang="en-US"/>
          </a:p>
        </c:txPr>
        <c:crossAx val="49022267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79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effectLst>
        <a:innerShdw dist="12700" dir="16200000">
          <a:schemeClr val="lt1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F18B9513-A5E4-497C-8DE5-7B33E2FCEAE8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03350" y="1160463"/>
            <a:ext cx="4178300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0C0B6448-5DA3-47D2-858E-72714C620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9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2B562-136D-9A46-955C-A93CF317556A}" type="datetimeFigureOut">
              <a:rPr lang="en-US"/>
              <a:pPr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620A8-A18F-1046-B2F1-6DBB1B0990C4}" type="slidenum">
              <a:rPr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u="sng" dirty="0" smtClean="0">
                <a:latin typeface="Century Gothic" panose="020B0502020202020204" pitchFamily="34" charset="0"/>
              </a:rPr>
              <a:t>Current Disease Prevalence and Estimated Mortality – Countries Over 500 Cases</a:t>
            </a:r>
            <a:endParaRPr lang="en-US" sz="1200" b="1" u="sng" dirty="0">
              <a:latin typeface="Century Gothic" panose="020B0502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094" y="5902709"/>
            <a:ext cx="558311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Report (Delayed One Day)</a:t>
            </a:r>
            <a:endParaRPr lang="en-US" sz="1600" b="1" u="sng" dirty="0" smtClean="0">
              <a:latin typeface="Century Gothic" panose="020B0502020202020204" pitchFamily="34" charset="0"/>
            </a:endParaRPr>
          </a:p>
          <a:p>
            <a:r>
              <a:rPr lang="en-US" sz="1600" dirty="0">
                <a:latin typeface="Century Gothic" panose="020B0502020202020204" pitchFamily="34" charset="0"/>
              </a:rPr>
              <a:t>	</a:t>
            </a:r>
            <a:r>
              <a:rPr lang="en-US" sz="1600" dirty="0" smtClean="0">
                <a:latin typeface="Century Gothic" panose="020B0502020202020204" pitchFamily="34" charset="0"/>
              </a:rPr>
              <a:t>	</a:t>
            </a:r>
            <a:r>
              <a:rPr lang="en-US" sz="1200" b="1" u="sng" dirty="0" smtClean="0">
                <a:latin typeface="Century Gothic" panose="020B0502020202020204" pitchFamily="34" charset="0"/>
              </a:rPr>
              <a:t>* Reported from the Countries National Health Organization</a:t>
            </a:r>
          </a:p>
          <a:p>
            <a:r>
              <a:rPr lang="en-US" sz="1200" dirty="0">
                <a:latin typeface="Century Gothic" panose="020B0502020202020204" pitchFamily="34" charset="0"/>
              </a:rPr>
              <a:t>	</a:t>
            </a:r>
            <a:r>
              <a:rPr lang="en-US" sz="1200" dirty="0" smtClean="0">
                <a:latin typeface="Century Gothic" panose="020B0502020202020204" pitchFamily="34" charset="0"/>
              </a:rPr>
              <a:t>	</a:t>
            </a:r>
            <a:r>
              <a:rPr lang="en-US" sz="1200" b="1" u="sng" dirty="0" smtClean="0">
                <a:latin typeface="Century Gothic" panose="020B0502020202020204" pitchFamily="34" charset="0"/>
              </a:rPr>
              <a:t>* Reported by the CDC or CNN Estimates</a:t>
            </a:r>
            <a:r>
              <a:rPr lang="en-US" sz="1600" b="1" dirty="0">
                <a:latin typeface="Century Gothic" panose="020B0502020202020204" pitchFamily="34" charset="0"/>
              </a:rPr>
              <a:t>	</a:t>
            </a:r>
            <a:r>
              <a:rPr lang="en-US" sz="1600" b="1" dirty="0" smtClean="0">
                <a:latin typeface="Century Gothic" panose="020B0502020202020204" pitchFamily="34" charset="0"/>
              </a:rPr>
              <a:t>	</a:t>
            </a:r>
            <a:endParaRPr lang="en-US" sz="1000" b="1" u="sng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3663672"/>
              </p:ext>
            </p:extLst>
          </p:nvPr>
        </p:nvGraphicFramePr>
        <p:xfrm>
          <a:off x="123094" y="1967681"/>
          <a:ext cx="8871436" cy="3446980"/>
        </p:xfrm>
        <a:graphic>
          <a:graphicData uri="http://schemas.openxmlformats.org/drawingml/2006/table">
            <a:tbl>
              <a:tblPr/>
              <a:tblGrid>
                <a:gridCol w="1287750">
                  <a:extLst>
                    <a:ext uri="{9D8B030D-6E8A-4147-A177-3AD203B41FA5}">
                      <a16:colId xmlns:a16="http://schemas.microsoft.com/office/drawing/2014/main" val="2943842100"/>
                    </a:ext>
                  </a:extLst>
                </a:gridCol>
                <a:gridCol w="806054">
                  <a:extLst>
                    <a:ext uri="{9D8B030D-6E8A-4147-A177-3AD203B41FA5}">
                      <a16:colId xmlns:a16="http://schemas.microsoft.com/office/drawing/2014/main" val="183595115"/>
                    </a:ext>
                  </a:extLst>
                </a:gridCol>
                <a:gridCol w="1038430">
                  <a:extLst>
                    <a:ext uri="{9D8B030D-6E8A-4147-A177-3AD203B41FA5}">
                      <a16:colId xmlns:a16="http://schemas.microsoft.com/office/drawing/2014/main" val="2915461013"/>
                    </a:ext>
                  </a:extLst>
                </a:gridCol>
                <a:gridCol w="1038430">
                  <a:extLst>
                    <a:ext uri="{9D8B030D-6E8A-4147-A177-3AD203B41FA5}">
                      <a16:colId xmlns:a16="http://schemas.microsoft.com/office/drawing/2014/main" val="3699194865"/>
                    </a:ext>
                  </a:extLst>
                </a:gridCol>
                <a:gridCol w="1287750">
                  <a:extLst>
                    <a:ext uri="{9D8B030D-6E8A-4147-A177-3AD203B41FA5}">
                      <a16:colId xmlns:a16="http://schemas.microsoft.com/office/drawing/2014/main" val="4146149715"/>
                    </a:ext>
                  </a:extLst>
                </a:gridCol>
                <a:gridCol w="1038430">
                  <a:extLst>
                    <a:ext uri="{9D8B030D-6E8A-4147-A177-3AD203B41FA5}">
                      <a16:colId xmlns:a16="http://schemas.microsoft.com/office/drawing/2014/main" val="1219331455"/>
                    </a:ext>
                  </a:extLst>
                </a:gridCol>
                <a:gridCol w="1096524">
                  <a:extLst>
                    <a:ext uri="{9D8B030D-6E8A-4147-A177-3AD203B41FA5}">
                      <a16:colId xmlns:a16="http://schemas.microsoft.com/office/drawing/2014/main" val="651223144"/>
                    </a:ext>
                  </a:extLst>
                </a:gridCol>
                <a:gridCol w="1278068">
                  <a:extLst>
                    <a:ext uri="{9D8B030D-6E8A-4147-A177-3AD203B41FA5}">
                      <a16:colId xmlns:a16="http://schemas.microsoft.com/office/drawing/2014/main" val="1078683884"/>
                    </a:ext>
                  </a:extLst>
                </a:gridCol>
              </a:tblGrid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Country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Population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Confirmed Cases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Recovered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Recovery Percentage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Deaths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Mortality Estimate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Contact Percentage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22879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China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1,439,323,776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81,077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3,218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3.9691%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1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0.005633%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D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701188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Italy 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60,461,826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23,073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2,749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11.91%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2,158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9.3529%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0.038161%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81519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Iran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83,992,949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14,991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853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5.6901%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5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0.017848%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406601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South Korea 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51,269,185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8,236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1,137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13.81%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75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0.9106%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0.016064%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E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302118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Spain 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46,754,778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9,191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309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3.3620%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0.019658%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707986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France 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65,273,511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5,423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127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2.3419%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0.008308%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524328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Germany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83,783,942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4,838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0.2480%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0.005774%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CD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9091272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USA **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331,002,651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3,487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1.9501%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0.001053%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C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423556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Switzerland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8,654,622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2,200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0.5909%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1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0.025420%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3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2479779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United Kingdom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67,886,011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1,395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2.5090%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0.002055%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269838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Netherlands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17,134,872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1,135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20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1.7621%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0.006624%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980420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Sweden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10,099,265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992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0.3024%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0.009822%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5910159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Norway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5,421,241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1,077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0.0929%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0.019866%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D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240408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Denmark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5,792,202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898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0.1114%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0.015504%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1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264531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Austria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9,006,398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959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0.1043%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0.010648%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8992169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Japan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126,476,461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814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2.9484%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0.000644%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2816083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Belgium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11,589,623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1,085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0.4608%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0.009362%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147832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Malaysia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32,365,999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553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Reported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0.0000%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0.001709%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5C3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547090"/>
                  </a:ext>
                </a:extLst>
              </a:tr>
              <a:tr h="172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Totals/Averages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2,456,289,312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161,424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Not Available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6,923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4.2887%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0.006572%</a:t>
                      </a:r>
                    </a:p>
                  </a:txBody>
                  <a:tcPr marL="6746" marR="6746" marT="674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596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301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200" b="1" u="sng" dirty="0" smtClean="0">
                <a:latin typeface="Century Gothic" panose="020B0502020202020204" pitchFamily="34" charset="0"/>
              </a:rPr>
              <a:t>EMS Unit Utilization – Last 30 Days</a:t>
            </a:r>
          </a:p>
          <a:p>
            <a:pPr algn="l"/>
            <a:r>
              <a:rPr lang="en-US" sz="2000" b="1" dirty="0" smtClean="0">
                <a:latin typeface="Century Gothic" panose="020B0502020202020204" pitchFamily="34" charset="0"/>
              </a:rPr>
              <a:t>(Includes Known Mutual Aid)</a:t>
            </a:r>
            <a:endParaRPr lang="en-US" sz="105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73793585"/>
              </p:ext>
            </p:extLst>
          </p:nvPr>
        </p:nvGraphicFramePr>
        <p:xfrm>
          <a:off x="211014" y="1906954"/>
          <a:ext cx="852853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74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7432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latin typeface="Century Gothic" panose="020B0502020202020204" pitchFamily="34" charset="0"/>
              </a:rPr>
              <a:t>COVID-19</a:t>
            </a: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Running Statistics</a:t>
            </a:r>
            <a:br>
              <a:rPr lang="en-US" dirty="0" smtClean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Thru</a:t>
            </a:r>
            <a:r>
              <a:rPr lang="en-US" dirty="0">
                <a:latin typeface="Century Gothic" panose="020B0502020202020204" pitchFamily="34" charset="0"/>
              </a:rPr>
              <a:t/>
            </a:r>
            <a:br>
              <a:rPr lang="en-US" dirty="0">
                <a:latin typeface="Century Gothic" panose="020B0502020202020204" pitchFamily="34" charset="0"/>
              </a:rPr>
            </a:br>
            <a:r>
              <a:rPr lang="en-US" dirty="0" smtClean="0">
                <a:latin typeface="Century Gothic" panose="020B0502020202020204" pitchFamily="34" charset="0"/>
              </a:rPr>
              <a:t>16-Mar-2020</a:t>
            </a:r>
            <a:r>
              <a:rPr lang="en-US" dirty="0" smtClean="0">
                <a:latin typeface="Century Gothic" panose="020B0502020202020204" pitchFamily="34" charset="0"/>
              </a:rPr>
              <a:t/>
            </a:r>
            <a:br>
              <a:rPr lang="en-US" dirty="0" smtClean="0">
                <a:latin typeface="Century Gothic" panose="020B0502020202020204" pitchFamily="34" charset="0"/>
              </a:rPr>
            </a:b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67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Ohio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773172977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9471" y="6122466"/>
            <a:ext cx="3797068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Source:	Ohio Department of Health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21" y="192331"/>
            <a:ext cx="2227979" cy="1371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990558584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50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543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the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USA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861397671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9471" y="6122466"/>
            <a:ext cx="477242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Source:	Mon-Fri – Centers for Disease Control</a:t>
            </a:r>
          </a:p>
          <a:p>
            <a:r>
              <a:rPr lang="en-US" sz="1600" b="1" u="sng" dirty="0">
                <a:latin typeface="Century Gothic" panose="020B0502020202020204" pitchFamily="34" charset="0"/>
              </a:rPr>
              <a:t>	</a:t>
            </a:r>
            <a:r>
              <a:rPr lang="en-US" sz="1600" b="1" u="sng" dirty="0" smtClean="0">
                <a:latin typeface="Century Gothic" panose="020B0502020202020204" pitchFamily="34" charset="0"/>
              </a:rPr>
              <a:t>	Weekends – CNN Estimates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679622456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8" name="Picture 7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7400" cy="1371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3,487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270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China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38549061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584915491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81,077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  <p:pic>
        <p:nvPicPr>
          <p:cNvPr id="11" name="Picture 10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3148"/>
            <a:ext cx="2057400" cy="13710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97924" y="5893916"/>
            <a:ext cx="3207984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</a:t>
            </a:r>
          </a:p>
        </p:txBody>
      </p:sp>
    </p:spTree>
    <p:extLst>
      <p:ext uri="{BB962C8B-B14F-4D97-AF65-F5344CB8AC3E}">
        <p14:creationId xmlns:p14="http://schemas.microsoft.com/office/powerpoint/2010/main" val="2392195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Italy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4177696253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61676982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23,073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24" y="5893916"/>
            <a:ext cx="3207984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</a:t>
            </a:r>
          </a:p>
        </p:txBody>
      </p:sp>
      <p:pic>
        <p:nvPicPr>
          <p:cNvPr id="13" name="Picture 1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7400" cy="1371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8501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Iran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913219121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607103374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14,991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24" y="5893916"/>
            <a:ext cx="3207984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</a:t>
            </a:r>
          </a:p>
        </p:txBody>
      </p:sp>
      <p:pic>
        <p:nvPicPr>
          <p:cNvPr id="11" name="Picture 10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80928"/>
            <a:ext cx="2057400" cy="11755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7077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South Korea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208478419"/>
              </p:ext>
            </p:extLst>
          </p:nvPr>
        </p:nvGraphicFramePr>
        <p:xfrm>
          <a:off x="274320" y="1645920"/>
          <a:ext cx="68580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976683288"/>
              </p:ext>
            </p:extLst>
          </p:nvPr>
        </p:nvGraphicFramePr>
        <p:xfrm>
          <a:off x="7253654" y="1645920"/>
          <a:ext cx="1661746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31899" y="704740"/>
            <a:ext cx="1644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>
                <a:latin typeface="Century Gothic" panose="020B0502020202020204" pitchFamily="34" charset="0"/>
              </a:rPr>
              <a:t>Total Cases:  </a:t>
            </a:r>
            <a:r>
              <a:rPr lang="en-US" dirty="0" smtClean="0">
                <a:latin typeface="Century Gothic" panose="020B0502020202020204" pitchFamily="34" charset="0"/>
              </a:rPr>
              <a:t>8,236</a:t>
            </a:r>
            <a:endParaRPr lang="en-US" dirty="0"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31899" y="5760720"/>
            <a:ext cx="19483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Century Gothic" panose="020B0502020202020204" pitchFamily="34" charset="0"/>
              </a:rPr>
              <a:t>* Recoveries Not Reported At This Time</a:t>
            </a:r>
            <a:endParaRPr lang="en-US" sz="1000" dirty="0"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7924" y="5893916"/>
            <a:ext cx="3207984" cy="33855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Sources:	WHO Situation Report</a:t>
            </a:r>
          </a:p>
        </p:txBody>
      </p:sp>
      <p:pic>
        <p:nvPicPr>
          <p:cNvPr id="13" name="Picture 1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3148"/>
            <a:ext cx="2057400" cy="1371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683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838200" y="365125"/>
            <a:ext cx="7820025" cy="132556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 u="sng" dirty="0" smtClean="0">
                <a:latin typeface="Century Gothic" panose="020B0502020202020204" pitchFamily="34" charset="0"/>
              </a:rPr>
              <a:t>COVID-19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Progress Through the </a:t>
            </a:r>
            <a:r>
              <a:rPr lang="en-US" sz="2000" b="1" u="sng" dirty="0" smtClean="0">
                <a:latin typeface="Century Gothic" panose="020B0502020202020204" pitchFamily="34" charset="0"/>
              </a:rPr>
              <a:t>World </a:t>
            </a:r>
          </a:p>
          <a:p>
            <a:pPr algn="l"/>
            <a:r>
              <a:rPr lang="en-US" sz="2000" dirty="0" smtClean="0">
                <a:latin typeface="Century Gothic" panose="020B0502020202020204" pitchFamily="34" charset="0"/>
              </a:rPr>
              <a:t>(Countries Reporting Over 10,000 Cases)</a:t>
            </a:r>
            <a:endParaRPr lang="en-US" sz="2000" b="1" u="sng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796512525"/>
              </p:ext>
            </p:extLst>
          </p:nvPr>
        </p:nvGraphicFramePr>
        <p:xfrm>
          <a:off x="282803" y="1690688"/>
          <a:ext cx="863339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2880"/>
            <a:ext cx="2058203" cy="1371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1"/>
          <p:cNvSpPr txBox="1"/>
          <p:nvPr/>
        </p:nvSpPr>
        <p:spPr>
          <a:xfrm>
            <a:off x="7040255" y="1580050"/>
            <a:ext cx="1693692" cy="351948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b="1" u="sng" dirty="0" smtClean="0">
                <a:latin typeface="Century Gothic" panose="020B0502020202020204" pitchFamily="34" charset="0"/>
              </a:rPr>
              <a:t>China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81,077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Italy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24,747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Iran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14,991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Rest of the World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46,696</a:t>
            </a:r>
            <a:endParaRPr lang="en-US" sz="1100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r>
              <a:rPr lang="en-US" sz="1100" b="1" u="sng" dirty="0" smtClean="0">
                <a:latin typeface="Century Gothic" panose="020B0502020202020204" pitchFamily="34" charset="0"/>
              </a:rPr>
              <a:t>Total Cases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167,511</a:t>
            </a:r>
            <a:endParaRPr lang="en-US" sz="1100" dirty="0" smtClean="0">
              <a:latin typeface="Century Gothic" panose="020B0502020202020204" pitchFamily="34" charset="0"/>
            </a:endParaRPr>
          </a:p>
          <a:p>
            <a:endParaRPr lang="en-US" b="1" u="sng" dirty="0">
              <a:latin typeface="Century Gothic" panose="020B0502020202020204" pitchFamily="34" charset="0"/>
            </a:endParaRPr>
          </a:p>
          <a:p>
            <a:r>
              <a:rPr lang="en-US" sz="1100" b="1" u="sng" dirty="0" smtClean="0">
                <a:latin typeface="Century Gothic" panose="020B0502020202020204" pitchFamily="34" charset="0"/>
              </a:rPr>
              <a:t>Total Deaths</a:t>
            </a:r>
          </a:p>
          <a:p>
            <a:r>
              <a:rPr lang="en-US" dirty="0" smtClean="0">
                <a:latin typeface="Century Gothic" panose="020B0502020202020204" pitchFamily="34" charset="0"/>
              </a:rPr>
              <a:t>6,606</a:t>
            </a:r>
            <a:endParaRPr lang="en-US" dirty="0" smtClean="0">
              <a:latin typeface="Century Gothic" panose="020B0502020202020204" pitchFamily="34" charset="0"/>
            </a:endParaRPr>
          </a:p>
          <a:p>
            <a:endParaRPr lang="en-US" sz="1100" dirty="0">
              <a:latin typeface="Century Gothic" panose="020B0502020202020204" pitchFamily="34" charset="0"/>
            </a:endParaRPr>
          </a:p>
          <a:p>
            <a:r>
              <a:rPr lang="en-US" b="1" u="sng" dirty="0" smtClean="0">
                <a:latin typeface="Century Gothic" panose="020B0502020202020204" pitchFamily="34" charset="0"/>
              </a:rPr>
              <a:t>International Mortality</a:t>
            </a:r>
          </a:p>
          <a:p>
            <a:r>
              <a:rPr lang="en-US" sz="1100" dirty="0" smtClean="0">
                <a:latin typeface="Century Gothic" panose="020B0502020202020204" pitchFamily="34" charset="0"/>
              </a:rPr>
              <a:t>3.94</a:t>
            </a:r>
            <a:r>
              <a:rPr lang="en-US" sz="1100" dirty="0" smtClean="0">
                <a:latin typeface="Century Gothic" panose="020B0502020202020204" pitchFamily="34" charset="0"/>
              </a:rPr>
              <a:t>%</a:t>
            </a:r>
            <a:endParaRPr lang="en-US" sz="1100" dirty="0"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191" y="6122466"/>
            <a:ext cx="3755010" cy="5001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latin typeface="Century Gothic" panose="020B0502020202020204" pitchFamily="34" charset="0"/>
              </a:rPr>
              <a:t>Source:	WHO Situation Report</a:t>
            </a:r>
            <a:endParaRPr lang="en-US" sz="1600" b="1" u="sng" dirty="0">
              <a:latin typeface="Century Gothic" panose="020B0502020202020204" pitchFamily="34" charset="0"/>
            </a:endParaRPr>
          </a:p>
          <a:p>
            <a:r>
              <a:rPr lang="en-US" sz="1050" b="1" dirty="0" smtClean="0">
                <a:latin typeface="Century Gothic" panose="020B0502020202020204" pitchFamily="34" charset="0"/>
              </a:rPr>
              <a:t>NOTE:  Counts are Typically Delayed at Least One Day</a:t>
            </a:r>
            <a:endParaRPr lang="en-US" sz="1050" b="1" dirty="0"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88126"/>
            <a:ext cx="1521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Century Gothic" panose="020B0502020202020204" pitchFamily="34" charset="0"/>
              </a:rPr>
              <a:t>Updated: </a:t>
            </a:r>
            <a:r>
              <a:rPr lang="en-US" sz="1200" dirty="0" smtClean="0">
                <a:latin typeface="Century Gothic" panose="020B0502020202020204" pitchFamily="34" charset="0"/>
              </a:rPr>
              <a:t>16-Mar</a:t>
            </a:r>
            <a:endParaRPr lang="en-US" sz="1200" dirty="0" smtClean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5325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2624</TotalTime>
  <Words>529</Words>
  <Application>Microsoft Office PowerPoint</Application>
  <PresentationFormat>On-screen Show (4:3)</PresentationFormat>
  <Paragraphs>242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Century Gothic</vt:lpstr>
      <vt:lpstr>Office Theme</vt:lpstr>
      <vt:lpstr>PowerPoint Presentation</vt:lpstr>
      <vt:lpstr>COVID-19  Running Statistics Thru 16-Mar-2020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Penny|Ohlmann|Neiman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 Kittles</dc:creator>
  <cp:lastModifiedBy>Lotz, Robert</cp:lastModifiedBy>
  <cp:revision>116</cp:revision>
  <cp:lastPrinted>2020-03-13T11:28:59Z</cp:lastPrinted>
  <dcterms:created xsi:type="dcterms:W3CDTF">2016-07-25T16:07:48Z</dcterms:created>
  <dcterms:modified xsi:type="dcterms:W3CDTF">2020-03-16T21:51:29Z</dcterms:modified>
</cp:coreProperties>
</file>