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331" r:id="rId1"/>
    <p:sldMasterId id="2147484344" r:id="rId2"/>
  </p:sldMasterIdLst>
  <p:notesMasterIdLst>
    <p:notesMasterId r:id="rId16"/>
  </p:notesMasterIdLst>
  <p:handoutMasterIdLst>
    <p:handoutMasterId r:id="rId17"/>
  </p:handoutMasterIdLst>
  <p:sldIdLst>
    <p:sldId id="1253" r:id="rId3"/>
    <p:sldId id="1255" r:id="rId4"/>
    <p:sldId id="518" r:id="rId5"/>
    <p:sldId id="550" r:id="rId6"/>
    <p:sldId id="1254" r:id="rId7"/>
    <p:sldId id="520" r:id="rId8"/>
    <p:sldId id="1256" r:id="rId9"/>
    <p:sldId id="554" r:id="rId10"/>
    <p:sldId id="615" r:id="rId11"/>
    <p:sldId id="266" r:id="rId12"/>
    <p:sldId id="631" r:id="rId13"/>
    <p:sldId id="1257" r:id="rId14"/>
    <p:sldId id="542" r:id="rId15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E2"/>
    <a:srgbClr val="F67530"/>
    <a:srgbClr val="ED6430"/>
    <a:srgbClr val="EBE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35" autoAdjust="0"/>
  </p:normalViewPr>
  <p:slideViewPr>
    <p:cSldViewPr>
      <p:cViewPr varScale="1">
        <p:scale>
          <a:sx n="81" d="100"/>
          <a:sy n="81" d="100"/>
        </p:scale>
        <p:origin x="139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155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1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/>
          <a:lstStyle>
            <a:lvl1pPr algn="r">
              <a:defRPr sz="1200"/>
            </a:lvl1pPr>
          </a:lstStyle>
          <a:p>
            <a:fld id="{394C81A6-5621-435E-A2C3-B9A8B5212812}" type="datetimeFigureOut">
              <a:rPr lang="en-US" smtClean="0"/>
              <a:pPr/>
              <a:t>7/1/2025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 anchor="b"/>
          <a:lstStyle>
            <a:lvl1pPr algn="r">
              <a:defRPr sz="1200"/>
            </a:lvl1pPr>
          </a:lstStyle>
          <a:p>
            <a:fld id="{D438C3AD-2FDC-4378-B6F3-3AF1235D8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68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281" y="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361" y="4560571"/>
            <a:ext cx="536448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14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281" y="912114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CEE9FA-5614-47DC-B920-D15EC28730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367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CEE9FA-5614-47DC-B920-D15EC287305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554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2400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0ABE039-077E-4445-A543-6D4CDF7B2F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4" descr="MMRSlogo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594600" y="5384800"/>
            <a:ext cx="15494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7940-B296-43DD-90EE-8450F7776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61"/>
            <a:ext cx="1524000" cy="5851525"/>
          </a:xfrm>
        </p:spPr>
        <p:txBody>
          <a:bodyPr vert="eaVert"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0932E95-CA6B-4764-8FAF-570A3AE82C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0846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4242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5075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0267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1743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5425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7673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736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C233-C977-4916-A375-BB9E4286F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7752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698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516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516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8107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2821840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1" y="1905006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2ADCC1C1-CC5A-483E-970A-CD94747BF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6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7A300-DE44-415C-AE4E-3330FA9C4D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CE4E-5832-410A-9AD9-62B3FC4039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C07C-FED2-48FE-A8DA-1713771F19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D26A-3923-4047-9191-4B3133A0A8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735B-CBA3-4EED-9196-B2F56C213C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71" y="1004674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Rectangle 8"/>
          <p:cNvSpPr/>
          <p:nvPr/>
        </p:nvSpPr>
        <p:spPr>
          <a:xfrm rot="21420000">
            <a:off x="596708" y="998822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6D23-6163-4D0B-B407-F54FC21C87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58D8228-DBEE-4FFE-84F9-0691981B715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4" descr="MMRSlogo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594600" y="5384800"/>
            <a:ext cx="15494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32" r:id="rId1"/>
    <p:sldLayoutId id="2147484333" r:id="rId2"/>
    <p:sldLayoutId id="2147484334" r:id="rId3"/>
    <p:sldLayoutId id="2147484335" r:id="rId4"/>
    <p:sldLayoutId id="2147484336" r:id="rId5"/>
    <p:sldLayoutId id="2147484337" r:id="rId6"/>
    <p:sldLayoutId id="2147484338" r:id="rId7"/>
    <p:sldLayoutId id="2147484339" r:id="rId8"/>
    <p:sldLayoutId id="2147484340" r:id="rId9"/>
    <p:sldLayoutId id="2147484341" r:id="rId10"/>
    <p:sldLayoutId id="2147484342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3200" b="1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800" b="1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8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800" b="1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24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>
            <a:extLst>
              <a:ext uri="{FF2B5EF4-FFF2-40B4-BE49-F238E27FC236}">
                <a16:creationId xmlns:a16="http://schemas.microsoft.com/office/drawing/2014/main" id="{A7C1FA5B-87A9-47E1-A315-6BEA12F1F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172200"/>
          </a:xfrm>
          <a:prstGeom prst="rect">
            <a:avLst/>
          </a:prstGeom>
          <a:solidFill>
            <a:srgbClr val="0064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/>
          </a:p>
        </p:txBody>
      </p:sp>
      <p:pic>
        <p:nvPicPr>
          <p:cNvPr id="1027" name="Picture 7" descr="PH_MVH_footerWhit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2988"/>
            <a:ext cx="9144000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82296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359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4B9"/>
        </a:buClr>
        <a:buFont typeface="Times" panose="02020603050405020304" pitchFamily="18" charset="0"/>
        <a:buChar char="•"/>
        <a:defRPr sz="3200">
          <a:solidFill>
            <a:srgbClr val="0064B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http://pulsesps.hosp.dhha.org/sites/rmpdc/rmpdcresources/RMPDC%20Logos/_w/mmrslogo_jpg.jpg" TargetMode="Externa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2E817-3F57-342D-784D-0F2A10778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8510" y="558263"/>
            <a:ext cx="5957668" cy="2868168"/>
          </a:xfrm>
        </p:spPr>
        <p:txBody>
          <a:bodyPr>
            <a:noAutofit/>
          </a:bodyPr>
          <a:lstStyle/>
          <a:p>
            <a:r>
              <a:rPr lang="en-US" sz="5400" dirty="0"/>
              <a:t>Quarterly Triage Day &amp; </a:t>
            </a:r>
            <a:r>
              <a:rPr lang="en-US" sz="5400" dirty="0" err="1"/>
              <a:t>Mci</a:t>
            </a:r>
            <a:r>
              <a:rPr lang="en-US" sz="5400" dirty="0"/>
              <a:t> communications</a:t>
            </a:r>
            <a:br>
              <a:rPr lang="en-US" sz="5400" dirty="0"/>
            </a:br>
            <a:r>
              <a:rPr lang="en-US" sz="5400" dirty="0"/>
              <a:t>for EMS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AC3C4-6CEB-540B-F739-AB9B96024C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400" y="3581400"/>
            <a:ext cx="5114778" cy="1101248"/>
          </a:xfrm>
        </p:spPr>
        <p:txBody>
          <a:bodyPr>
            <a:normAutofit/>
          </a:bodyPr>
          <a:lstStyle/>
          <a:p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43FEC1-A22F-6AED-9779-E9A800E98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" y="5105400"/>
            <a:ext cx="20091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4" descr="ParamedicCertified Patch">
            <a:extLst>
              <a:ext uri="{FF2B5EF4-FFF2-40B4-BE49-F238E27FC236}">
                <a16:creationId xmlns:a16="http://schemas.microsoft.com/office/drawing/2014/main" id="{07618055-08EE-159D-4043-59FAAB928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5105405"/>
            <a:ext cx="1643970" cy="175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lick to view original image">
            <a:extLst>
              <a:ext uri="{FF2B5EF4-FFF2-40B4-BE49-F238E27FC236}">
                <a16:creationId xmlns:a16="http://schemas.microsoft.com/office/drawing/2014/main" id="{80BB6F08-1DE6-7DAD-3DAB-03257BBF8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7239000" y="5096928"/>
            <a:ext cx="1905000" cy="1761077"/>
          </a:xfrm>
          <a:prstGeom prst="rect">
            <a:avLst/>
          </a:prstGeom>
          <a:noFill/>
        </p:spPr>
      </p:pic>
      <p:pic>
        <p:nvPicPr>
          <p:cNvPr id="7" name="Picture 6" descr="cid:image001.png@01CF70E9.AA3366E0">
            <a:extLst>
              <a:ext uri="{FF2B5EF4-FFF2-40B4-BE49-F238E27FC236}">
                <a16:creationId xmlns:a16="http://schemas.microsoft.com/office/drawing/2014/main" id="{899C6789-0698-D99D-92FD-63BBE27A4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0800" y="5105400"/>
            <a:ext cx="1715704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0455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F2D5B0-5BC2-E9AE-7FBE-51CE63787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505" y="0"/>
            <a:ext cx="53869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489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DD005-4C6E-9B00-1BB3-3287536C2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"/>
            <a:ext cx="7239000" cy="4846320"/>
          </a:xfrm>
        </p:spPr>
        <p:txBody>
          <a:bodyPr>
            <a:normAutofit/>
          </a:bodyPr>
          <a:lstStyle/>
          <a:p>
            <a:r>
              <a:rPr lang="en-US" sz="2700" dirty="0"/>
              <a:t>EMS and Dispatch Centers can monitor </a:t>
            </a:r>
            <a:r>
              <a:rPr lang="en-US" sz="2700" dirty="0" err="1"/>
              <a:t>Juvare</a:t>
            </a:r>
            <a:r>
              <a:rPr lang="en-US" sz="2700" dirty="0"/>
              <a:t> </a:t>
            </a:r>
            <a:r>
              <a:rPr lang="en-US" sz="2700" dirty="0" err="1"/>
              <a:t>EMResource</a:t>
            </a:r>
            <a:r>
              <a:rPr lang="en-US" sz="2700" dirty="0"/>
              <a:t> during an MCI to see capacity by triage categories</a:t>
            </a:r>
          </a:p>
          <a:p>
            <a:r>
              <a:rPr lang="en-US" sz="2700" dirty="0"/>
              <a:t>Check it out during each QTD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0F610D-790B-9B23-7B19-F7CC11FDF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2044"/>
            <a:ext cx="9144000" cy="4991356"/>
          </a:xfrm>
          <a:prstGeom prst="rect">
            <a:avLst/>
          </a:prstGeom>
        </p:spPr>
      </p:pic>
      <p:sp>
        <p:nvSpPr>
          <p:cNvPr id="4" name="Oval 11">
            <a:extLst>
              <a:ext uri="{FF2B5EF4-FFF2-40B4-BE49-F238E27FC236}">
                <a16:creationId xmlns:a16="http://schemas.microsoft.com/office/drawing/2014/main" id="{89735C8B-20CE-6346-3E9F-BA9571BB6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2438400"/>
            <a:ext cx="2590800" cy="43434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07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A451A3-7778-0E7B-24BC-E7E1F94B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2400"/>
            <a:ext cx="8001000" cy="4389120"/>
          </a:xfrm>
        </p:spPr>
        <p:txBody>
          <a:bodyPr/>
          <a:lstStyle/>
          <a:p>
            <a:r>
              <a:rPr lang="en-US" dirty="0" err="1"/>
              <a:t>Juvare</a:t>
            </a:r>
            <a:r>
              <a:rPr lang="en-US"/>
              <a:t> is same </a:t>
            </a:r>
            <a:r>
              <a:rPr lang="en-US" dirty="0"/>
              <a:t>system used to monitor hospital diversion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DE2E7C6-2E76-829A-35A0-2332FE7C89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29"/>
          <a:stretch/>
        </p:blipFill>
        <p:spPr bwMode="auto">
          <a:xfrm>
            <a:off x="16933" y="1200402"/>
            <a:ext cx="9127067" cy="5657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804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ECD17-65FF-4300-A294-D179D86D9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en-US" dirty="0" err="1"/>
              <a:t>EMTracK</a:t>
            </a:r>
            <a:r>
              <a:rPr lang="en-US" dirty="0"/>
              <a:t> Entry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41998-C66C-47AF-91A1-94ADEA084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90601"/>
            <a:ext cx="4343399" cy="5638800"/>
          </a:xfrm>
        </p:spPr>
        <p:txBody>
          <a:bodyPr>
            <a:normAutofit/>
          </a:bodyPr>
          <a:lstStyle/>
          <a:p>
            <a:r>
              <a:rPr lang="en-US" sz="2800" dirty="0"/>
              <a:t>If you have access to </a:t>
            </a:r>
            <a:r>
              <a:rPr lang="en-US" sz="2800" dirty="0" err="1"/>
              <a:t>Juvare</a:t>
            </a:r>
            <a:r>
              <a:rPr lang="en-US" sz="2800" dirty="0"/>
              <a:t> </a:t>
            </a:r>
            <a:r>
              <a:rPr lang="en-US" sz="2800" dirty="0" err="1"/>
              <a:t>EMTrack</a:t>
            </a:r>
            <a:r>
              <a:rPr lang="en-US" sz="2800" dirty="0"/>
              <a:t>:</a:t>
            </a:r>
          </a:p>
          <a:p>
            <a:r>
              <a:rPr lang="en-US" sz="2800" dirty="0"/>
              <a:t>Scan and enter each Tag</a:t>
            </a:r>
            <a:endParaRPr lang="en-US" sz="2800" b="1" dirty="0"/>
          </a:p>
          <a:p>
            <a:pPr lvl="1"/>
            <a:r>
              <a:rPr lang="en-US" sz="2400" dirty="0"/>
              <a:t>Use Barcode NOT QR Code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B96E99-4F4B-10B1-9888-D2F872608D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437"/>
          <a:stretch/>
        </p:blipFill>
        <p:spPr>
          <a:xfrm>
            <a:off x="6978855" y="1113112"/>
            <a:ext cx="2157524" cy="5744887"/>
          </a:xfrm>
          <a:prstGeom prst="rect">
            <a:avLst/>
          </a:prstGeom>
        </p:spPr>
      </p:pic>
      <p:sp>
        <p:nvSpPr>
          <p:cNvPr id="8" name="Right Arrow 4">
            <a:extLst>
              <a:ext uri="{FF2B5EF4-FFF2-40B4-BE49-F238E27FC236}">
                <a16:creationId xmlns:a16="http://schemas.microsoft.com/office/drawing/2014/main" id="{12500CD0-4B95-F2A3-5045-5BE9E976840A}"/>
              </a:ext>
            </a:extLst>
          </p:cNvPr>
          <p:cNvSpPr/>
          <p:nvPr/>
        </p:nvSpPr>
        <p:spPr>
          <a:xfrm>
            <a:off x="6140655" y="1113112"/>
            <a:ext cx="838200" cy="457200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C774-CAC2-24F5-7037-01E1B3DEB79E}"/>
              </a:ext>
            </a:extLst>
          </p:cNvPr>
          <p:cNvSpPr txBox="1">
            <a:spLocks/>
          </p:cNvSpPr>
          <p:nvPr/>
        </p:nvSpPr>
        <p:spPr>
          <a:xfrm>
            <a:off x="5225937" y="743791"/>
            <a:ext cx="2157524" cy="61919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3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sz="2800" dirty="0"/>
              <a:t>Scan this: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B9A4FBB-4575-CF1A-35EF-97C7C0A0DBBF}"/>
              </a:ext>
            </a:extLst>
          </p:cNvPr>
          <p:cNvSpPr txBox="1">
            <a:spLocks/>
          </p:cNvSpPr>
          <p:nvPr/>
        </p:nvSpPr>
        <p:spPr>
          <a:xfrm>
            <a:off x="6445993" y="3482529"/>
            <a:ext cx="2157524" cy="61919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3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sz="2800" dirty="0">
                <a:solidFill>
                  <a:srgbClr val="FF0000"/>
                </a:solidFill>
              </a:rPr>
              <a:t>Not that:</a:t>
            </a:r>
          </a:p>
        </p:txBody>
      </p:sp>
      <p:sp>
        <p:nvSpPr>
          <p:cNvPr id="13" name="Oval 11">
            <a:extLst>
              <a:ext uri="{FF2B5EF4-FFF2-40B4-BE49-F238E27FC236}">
                <a16:creationId xmlns:a16="http://schemas.microsoft.com/office/drawing/2014/main" id="{8F8A04AF-3889-E9A4-A65C-F9E3C633B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0695" y="3581400"/>
            <a:ext cx="609567" cy="609600"/>
          </a:xfrm>
          <a:prstGeom prst="ellipse">
            <a:avLst/>
          </a:prstGeom>
          <a:noFill/>
          <a:ln w="11747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6FCBF1-7D07-B011-B9B7-56E95A97F552}"/>
              </a:ext>
            </a:extLst>
          </p:cNvPr>
          <p:cNvCxnSpPr>
            <a:cxnSpLocks/>
            <a:stCxn id="13" idx="1"/>
            <a:endCxn id="13" idx="5"/>
          </p:cNvCxnSpPr>
          <p:nvPr/>
        </p:nvCxnSpPr>
        <p:spPr>
          <a:xfrm>
            <a:off x="8579964" y="3670674"/>
            <a:ext cx="431029" cy="431052"/>
          </a:xfrm>
          <a:prstGeom prst="line">
            <a:avLst/>
          </a:prstGeom>
          <a:ln w="857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21AF963D-B2B0-3228-02D5-0C88F2B1E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976" y="1596585"/>
            <a:ext cx="1305629" cy="2338238"/>
          </a:xfrm>
          <a:prstGeom prst="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50800" dir="5400000" algn="ctr" rotWithShape="0">
              <a:srgbClr val="000000">
                <a:alpha val="62000"/>
              </a:srgbClr>
            </a:outerShdw>
            <a:softEdge rad="266700"/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66742A0-15B4-0771-5038-DE34C524C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399" y="1738743"/>
            <a:ext cx="1061387" cy="21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955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387F0-5D6E-72F5-6AE6-52CF77BC0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F8A45-DB0F-E6EA-3DF0-787035AC3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914406"/>
            <a:ext cx="7924800" cy="5410194"/>
          </a:xfrm>
        </p:spPr>
        <p:txBody>
          <a:bodyPr>
            <a:noAutofit/>
          </a:bodyPr>
          <a:lstStyle/>
          <a:p>
            <a:endParaRPr lang="en-US" sz="1600" dirty="0">
              <a:solidFill>
                <a:srgbClr val="00B050"/>
              </a:solidFill>
            </a:endParaRPr>
          </a:p>
          <a:p>
            <a:r>
              <a:rPr lang="en-US" sz="3600" dirty="0">
                <a:solidFill>
                  <a:srgbClr val="00B050"/>
                </a:solidFill>
              </a:rPr>
              <a:t>Quarterly Triage Drill Days &amp; Real-World MCIs</a:t>
            </a:r>
          </a:p>
          <a:p>
            <a:endParaRPr lang="en-US" sz="1800" dirty="0">
              <a:solidFill>
                <a:srgbClr val="00B050"/>
              </a:solidFill>
            </a:endParaRPr>
          </a:p>
          <a:p>
            <a:r>
              <a:rPr lang="en-US" sz="3600" dirty="0"/>
              <a:t>MCI MARCS Radios</a:t>
            </a:r>
          </a:p>
          <a:p>
            <a:r>
              <a:rPr lang="en-US" sz="3600" u="sng" dirty="0"/>
              <a:t>R</a:t>
            </a:r>
            <a:r>
              <a:rPr lang="en-US" sz="3600" dirty="0"/>
              <a:t>egional </a:t>
            </a:r>
            <a:r>
              <a:rPr lang="en-US" sz="3600" u="sng" dirty="0"/>
              <a:t>H</a:t>
            </a:r>
            <a:r>
              <a:rPr lang="en-US" sz="3600" dirty="0"/>
              <a:t>ospital </a:t>
            </a:r>
            <a:r>
              <a:rPr lang="en-US" sz="3600" u="sng" dirty="0"/>
              <a:t>N</a:t>
            </a:r>
            <a:r>
              <a:rPr lang="en-US" sz="3600" dirty="0"/>
              <a:t>otification </a:t>
            </a:r>
            <a:r>
              <a:rPr lang="en-US" sz="3600" u="sng" dirty="0"/>
              <a:t>S</a:t>
            </a:r>
            <a:r>
              <a:rPr lang="en-US" sz="3600" dirty="0"/>
              <a:t>ystem</a:t>
            </a:r>
          </a:p>
          <a:p>
            <a:pPr lvl="1"/>
            <a:r>
              <a:rPr lang="en-US" sz="3200" dirty="0"/>
              <a:t>RHNS </a:t>
            </a:r>
          </a:p>
          <a:p>
            <a:r>
              <a:rPr lang="en-US" sz="3600" dirty="0" err="1"/>
              <a:t>Juvare</a:t>
            </a:r>
            <a:r>
              <a:rPr lang="en-US" sz="3600" dirty="0"/>
              <a:t> </a:t>
            </a:r>
            <a:r>
              <a:rPr lang="en-US" sz="3600" dirty="0" err="1"/>
              <a:t>EMResource</a:t>
            </a:r>
            <a:r>
              <a:rPr lang="en-US" sz="3600" dirty="0"/>
              <a:t> (if available)</a:t>
            </a:r>
          </a:p>
          <a:p>
            <a:r>
              <a:rPr lang="en-US" sz="3600" dirty="0" err="1"/>
              <a:t>Juvare</a:t>
            </a:r>
            <a:r>
              <a:rPr lang="en-US" sz="3600" dirty="0"/>
              <a:t> </a:t>
            </a:r>
            <a:r>
              <a:rPr lang="en-US" sz="3600" dirty="0" err="1"/>
              <a:t>EMTrack</a:t>
            </a:r>
            <a:r>
              <a:rPr lang="en-US" sz="3600" dirty="0"/>
              <a:t> (if available)</a:t>
            </a:r>
          </a:p>
          <a:p>
            <a:endParaRPr lang="en-US" sz="3600" dirty="0"/>
          </a:p>
          <a:p>
            <a:pPr marL="292608" lvl="1" indent="0">
              <a:buNone/>
            </a:pPr>
            <a:endParaRPr lang="en-US" dirty="0"/>
          </a:p>
        </p:txBody>
      </p:sp>
      <p:pic>
        <p:nvPicPr>
          <p:cNvPr id="109570" name="Picture 2" descr="Related image">
            <a:extLst>
              <a:ext uri="{FF2B5EF4-FFF2-40B4-BE49-F238E27FC236}">
                <a16:creationId xmlns:a16="http://schemas.microsoft.com/office/drawing/2014/main" id="{04C79D61-7DBD-6A46-B69A-493F07F877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9" t="10811" r="36148"/>
          <a:stretch>
            <a:fillRect/>
          </a:stretch>
        </p:blipFill>
        <p:spPr bwMode="auto">
          <a:xfrm>
            <a:off x="7239000" y="1981200"/>
            <a:ext cx="914401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EDCA1E-C946-438F-EB7D-B746C6609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685806"/>
          </a:xfrm>
        </p:spPr>
        <p:txBody>
          <a:bodyPr>
            <a:normAutofit/>
          </a:bodyPr>
          <a:lstStyle/>
          <a:p>
            <a:r>
              <a:rPr lang="en-US" sz="36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Regional MCI Communications!</a:t>
            </a:r>
          </a:p>
        </p:txBody>
      </p:sp>
    </p:spTree>
    <p:extLst>
      <p:ext uri="{BB962C8B-B14F-4D97-AF65-F5344CB8AC3E}">
        <p14:creationId xmlns:p14="http://schemas.microsoft.com/office/powerpoint/2010/main" val="324678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id="{4062BD17-D468-3ABB-B691-A6571E30B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050" y="1524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496" y="228600"/>
            <a:ext cx="8650904" cy="990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“HSR</a:t>
            </a:r>
            <a:r>
              <a:rPr lang="en-US" b="1" dirty="0">
                <a:latin typeface="Calibri" pitchFamily="34" charset="0"/>
              </a:rPr>
              <a:t>3</a:t>
            </a:r>
            <a:r>
              <a:rPr lang="en-US" b="1" dirty="0"/>
              <a:t> MCI” MARCS Radio Talk group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7772400" cy="5032248"/>
          </a:xfrm>
        </p:spPr>
        <p:txBody>
          <a:bodyPr>
            <a:norm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“MCI MARCS” - additional ED radio used solely in MCIs or Exercises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Used to:</a:t>
            </a:r>
          </a:p>
          <a:p>
            <a:pPr lvl="1"/>
            <a:r>
              <a:rPr lang="en-US" sz="24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en-US" sz="24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otify each ED of patients they will receive</a:t>
            </a:r>
          </a:p>
          <a:p>
            <a:pPr lvl="1"/>
            <a:r>
              <a:rPr lang="en-US" sz="24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 ALL hospitals with a “common operating picture” simultaneously</a:t>
            </a:r>
          </a:p>
          <a:p>
            <a:pPr lvl="1"/>
            <a:r>
              <a:rPr lang="en-US" sz="24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can ask questions about incident over   HSR3-MCI Radio Talk Group (TG)</a:t>
            </a:r>
          </a:p>
          <a:p>
            <a:r>
              <a:rPr lang="en-US" sz="28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HSR6-MCI has same uses for EDs in Region 6</a:t>
            </a:r>
          </a:p>
          <a:p>
            <a:pPr lvl="1"/>
            <a:r>
              <a:rPr lang="en-US" sz="24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Talk Groups can be patched together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E42E1-8B57-41E9-B907-F1570114E39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E67C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E67C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338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772400" cy="518160"/>
          </a:xfrm>
        </p:spPr>
        <p:txBody>
          <a:bodyPr>
            <a:normAutofit/>
          </a:bodyPr>
          <a:lstStyle/>
          <a:p>
            <a:r>
              <a:rPr lang="en-US" sz="32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Regional MCI Communications!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6"/>
            <a:ext cx="7924800" cy="5333994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Radios vs. cell phones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You wouldn’t consider using cell phones for a structure fire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Don’t plan to use cell phones for hospital comms during MCIs (</a:t>
            </a:r>
            <a:r>
              <a:rPr lang="en-US" i="1" dirty="0">
                <a:solidFill>
                  <a:srgbClr val="00B050"/>
                </a:solidFill>
              </a:rPr>
              <a:t>or QTDs</a:t>
            </a:r>
            <a:r>
              <a:rPr lang="en-US" dirty="0">
                <a:solidFill>
                  <a:srgbClr val="00B050"/>
                </a:solidFill>
              </a:rPr>
              <a:t>)</a:t>
            </a:r>
          </a:p>
          <a:p>
            <a:r>
              <a:rPr lang="en-US" sz="2800" dirty="0"/>
              <a:t>HSR</a:t>
            </a:r>
            <a:r>
              <a:rPr lang="en-US" dirty="0">
                <a:latin typeface="Calibri" pitchFamily="34" charset="0"/>
                <a:cs typeface="Arial" pitchFamily="34" charset="0"/>
              </a:rPr>
              <a:t>3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/>
              <a:t>MCI MARCS Radio Talk Group (and HSR6) in your radio template </a:t>
            </a:r>
          </a:p>
          <a:p>
            <a:r>
              <a:rPr lang="en-US" sz="2800" i="1" u="sng" dirty="0">
                <a:solidFill>
                  <a:srgbClr val="FF0000"/>
                </a:solidFill>
              </a:rPr>
              <a:t>DO YOU KNOW WHERE TO FIND MCI TG IN YOUR RADIO?</a:t>
            </a:r>
          </a:p>
          <a:p>
            <a:pPr lvl="1"/>
            <a:r>
              <a:rPr lang="en-US" sz="2400" dirty="0">
                <a:solidFill>
                  <a:srgbClr val="00B050"/>
                </a:solidFill>
              </a:rPr>
              <a:t>Do you know which Zones have the MCI TGs?</a:t>
            </a:r>
          </a:p>
          <a:p>
            <a:pPr lvl="1"/>
            <a:r>
              <a:rPr lang="en-US" sz="2400" dirty="0">
                <a:solidFill>
                  <a:srgbClr val="00B050"/>
                </a:solidFill>
              </a:rPr>
              <a:t>Are you comfortable changing Zones? </a:t>
            </a:r>
          </a:p>
        </p:txBody>
      </p:sp>
      <p:pic>
        <p:nvPicPr>
          <p:cNvPr id="109572" name="Picture 4" descr="Image result for marcs portable rad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893" y="6096000"/>
            <a:ext cx="3974215" cy="76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 result for marcs portable radio">
            <a:extLst>
              <a:ext uri="{FF2B5EF4-FFF2-40B4-BE49-F238E27FC236}">
                <a16:creationId xmlns:a16="http://schemas.microsoft.com/office/drawing/2014/main" id="{56A18D76-6435-DEA5-0581-A2CAEA118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16255"/>
            <a:ext cx="1219200" cy="205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609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HSR</a:t>
            </a:r>
            <a:r>
              <a:rPr lang="en-US" b="1" dirty="0">
                <a:latin typeface="Calibri" pitchFamily="34" charset="0"/>
              </a:rPr>
              <a:t>3</a:t>
            </a:r>
            <a:r>
              <a:rPr lang="en-US" b="1" dirty="0"/>
              <a:t> MCI-MARCS Radio </a:t>
            </a:r>
            <a:r>
              <a:rPr lang="en-US" b="1" dirty="0" err="1"/>
              <a:t>Tg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543800" cy="4846320"/>
          </a:xfrm>
        </p:spPr>
        <p:txBody>
          <a:bodyPr>
            <a:norm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 an event, EDs turn on MCI TG</a:t>
            </a:r>
          </a:p>
          <a:p>
            <a:pPr lvl="1"/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Should monitor MCI radio following </a:t>
            </a:r>
            <a:r>
              <a:rPr lang="en-US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 MCI notification</a:t>
            </a:r>
            <a:endParaRPr lang="en-US" sz="2800" b="1" dirty="0">
              <a:solidFill>
                <a:srgbClr val="0064E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Reminder to monitor MCI TG included with Regional Hospital Notification System (RHNS) messages </a:t>
            </a:r>
          </a:p>
          <a:p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 QTDs, EDs should turn on and monitor the MCI TG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E42E1-8B57-41E9-B907-F1570114E39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E67C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E67C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4979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HSR</a:t>
            </a:r>
            <a:r>
              <a:rPr lang="en-US" b="1" dirty="0">
                <a:latin typeface="Calibri" pitchFamily="34" charset="0"/>
              </a:rPr>
              <a:t>3</a:t>
            </a:r>
            <a:r>
              <a:rPr lang="en-US" b="1" dirty="0"/>
              <a:t> MCI-MARCS Radio </a:t>
            </a:r>
            <a:r>
              <a:rPr lang="en-US" b="1" dirty="0" err="1"/>
              <a:t>Tg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9416"/>
            <a:ext cx="7620000" cy="4846320"/>
          </a:xfrm>
        </p:spPr>
        <p:txBody>
          <a:bodyPr>
            <a:normAutofit fontScale="92500" lnSpcReduction="10000"/>
          </a:bodyPr>
          <a:lstStyle/>
          <a:p>
            <a:pPr marL="118872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en-US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alerts on MCI TGs!</a:t>
            </a:r>
          </a:p>
          <a:p>
            <a:pPr marL="118872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Hospitals monitor MCI Radio during MCI and QTD, but…</a:t>
            </a:r>
          </a:p>
          <a:p>
            <a:pPr marL="365760" lvl="1">
              <a:spcBef>
                <a:spcPts val="0"/>
              </a:spcBef>
              <a:buClr>
                <a:schemeClr val="accent1"/>
              </a:buClr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are noisy!</a:t>
            </a:r>
          </a:p>
          <a:p>
            <a:pPr marL="365760" lvl="1">
              <a:spcBef>
                <a:spcPts val="0"/>
              </a:spcBef>
              <a:buClr>
                <a:schemeClr val="accent1"/>
              </a:buClr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EMS must clearly identify which ED is being called</a:t>
            </a:r>
          </a:p>
          <a:p>
            <a:pPr marL="365760" lvl="1">
              <a:spcBef>
                <a:spcPts val="0"/>
              </a:spcBef>
              <a:buClr>
                <a:schemeClr val="accent1"/>
              </a:buClr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EMS must carefully confirm which ED answered</a:t>
            </a:r>
          </a:p>
          <a:p>
            <a:pPr marL="365760" lvl="1">
              <a:spcBef>
                <a:spcPts val="0"/>
              </a:spcBef>
              <a:buClr>
                <a:schemeClr val="accent1"/>
              </a:buClr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should listen to be sure the call on the MCI TG is for them </a:t>
            </a:r>
          </a:p>
          <a:p>
            <a:pPr marL="365760" lvl="1">
              <a:spcBef>
                <a:spcPts val="0"/>
              </a:spcBef>
              <a:buClr>
                <a:schemeClr val="accent1"/>
              </a:buClr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should clearly state which ED is answering </a:t>
            </a:r>
          </a:p>
          <a:p>
            <a:pPr marL="365760" lvl="1">
              <a:spcBef>
                <a:spcPts val="0"/>
              </a:spcBef>
              <a:buClr>
                <a:schemeClr val="accent1"/>
              </a:buClr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E42E1-8B57-41E9-B907-F1570114E39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E67C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E67C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77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C7019992-991D-EF31-8855-F553A155FE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34"/>
          <a:stretch>
            <a:fillRect/>
          </a:stretch>
        </p:blipFill>
        <p:spPr bwMode="auto">
          <a:xfrm>
            <a:off x="7517524" y="5486400"/>
            <a:ext cx="1636001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239000" cy="6858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MCI-style reports on QTDs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7924800" cy="58674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2400" i="1" dirty="0"/>
              <a:t>During QTDs, make BRIEF, MCI-style reports</a:t>
            </a:r>
            <a:r>
              <a:rPr lang="en-US" sz="2400" dirty="0"/>
              <a:t> to the ED on the MCI Talk Group</a:t>
            </a:r>
          </a:p>
          <a:p>
            <a:pPr lvl="0"/>
            <a:r>
              <a:rPr lang="en-US" sz="2400" dirty="0"/>
              <a:t>Make a report for every patient during ENTIRE 24 HOURS of QTD (2000 hours – 2000 hours). </a:t>
            </a:r>
            <a:endParaRPr lang="en-US" sz="1800" dirty="0"/>
          </a:p>
          <a:p>
            <a:r>
              <a:rPr lang="en-US" sz="2400" i="1" dirty="0"/>
              <a:t>During an actual MCI, individual EMS Units DO NOT “CALL-IN” to ED with REPORT!</a:t>
            </a:r>
          </a:p>
          <a:p>
            <a:pPr lvl="2"/>
            <a:r>
              <a:rPr lang="en-US" sz="2400" i="1" dirty="0"/>
              <a:t>ONLY the TRANSPORT Officer/Aide makes those calls</a:t>
            </a:r>
          </a:p>
          <a:p>
            <a:pPr lvl="2"/>
            <a:r>
              <a:rPr lang="en-US" sz="2400" i="1" dirty="0"/>
              <a:t>MCI-style reports during QTDs are an opportunity to practice as if YOU are the Transport Officer</a:t>
            </a:r>
          </a:p>
          <a:p>
            <a:r>
              <a:rPr lang="en-US" sz="2400" i="1" dirty="0"/>
              <a:t>MCI Reports are DIFFERENT!</a:t>
            </a:r>
          </a:p>
          <a:p>
            <a:pPr lvl="1"/>
            <a:r>
              <a:rPr lang="en-US" sz="2400" dirty="0"/>
              <a:t>When you have 40 patients, you </a:t>
            </a:r>
            <a:r>
              <a:rPr lang="en-US" sz="2400" dirty="0" err="1"/>
              <a:t>canNOT</a:t>
            </a:r>
            <a:r>
              <a:rPr lang="en-US" sz="2400" dirty="0"/>
              <a:t> do the typical report!</a:t>
            </a:r>
          </a:p>
          <a:p>
            <a:pPr lvl="1"/>
            <a:r>
              <a:rPr lang="en-US" sz="2400" dirty="0"/>
              <a:t>No vital signs, no EKG findings, no medical </a:t>
            </a:r>
            <a:r>
              <a:rPr lang="en-US" sz="2400" dirty="0" err="1"/>
              <a:t>hx</a:t>
            </a:r>
            <a:endParaRPr lang="en-US" sz="2400" dirty="0"/>
          </a:p>
          <a:p>
            <a:pPr lvl="1"/>
            <a:r>
              <a:rPr lang="en-US" sz="2400" dirty="0"/>
              <a:t>Short, sweet, to the point!</a:t>
            </a:r>
          </a:p>
          <a:p>
            <a:pPr lvl="1"/>
            <a:r>
              <a:rPr lang="en-US" sz="2400" dirty="0"/>
              <a:t>Example:  “Wayne Hospital, this is Greenville Medic 591 enroute with one Yellow, possible fractured ankle.” 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id="{90A487DC-E67E-3444-26F5-9B38D0E8C0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0" r="29000"/>
          <a:stretch>
            <a:fillRect/>
          </a:stretch>
        </p:blipFill>
        <p:spPr bwMode="auto">
          <a:xfrm>
            <a:off x="8077200" y="3657600"/>
            <a:ext cx="6858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239000" cy="990600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REGIONAL HOSPITAL</a:t>
            </a:r>
            <a:br>
              <a:rPr lang="en-US" sz="32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</a:br>
            <a:r>
              <a:rPr lang="en-US" sz="32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NOTIFICATION SYSTEM (RHNS)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696200" cy="5334000"/>
          </a:xfrm>
        </p:spPr>
        <p:txBody>
          <a:bodyPr>
            <a:norm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 number for EMS, hospitals, and EMAs to call: 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937-333-USAR (8727)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Rapid, simultaneous notifications during MCI or other major emergency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 whenever incident could involve a significant number of region’s hospitals</a:t>
            </a:r>
          </a:p>
          <a:p>
            <a:pPr lvl="1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Also used to indicate </a:t>
            </a: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need for action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Montgomery County RDC puts out computerized message for region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MCI Job Aid for RHNS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543800" cy="4800600"/>
          </a:xfrm>
        </p:spPr>
        <p:txBody>
          <a:bodyPr>
            <a:normAutofit fontScale="92500" lnSpcReduction="10000"/>
          </a:bodyPr>
          <a:lstStyle/>
          <a:p>
            <a:r>
              <a:rPr lang="en-US" sz="3200" b="1" dirty="0"/>
              <a:t>Sent to all agencies, hospitals, and EDs in region</a:t>
            </a:r>
          </a:p>
          <a:p>
            <a:r>
              <a:rPr lang="en-US" sz="3200" b="1" dirty="0"/>
              <a:t>Transport Officer Clipboard on each apparatus should have a copy of the job aid</a:t>
            </a:r>
          </a:p>
          <a:p>
            <a:pPr lvl="1"/>
            <a:r>
              <a:rPr lang="en-US" b="1" dirty="0"/>
              <a:t>Should also have a copy on Command Vehicles</a:t>
            </a:r>
          </a:p>
          <a:p>
            <a:r>
              <a:rPr lang="en-US" dirty="0"/>
              <a:t>Job Aid p</a:t>
            </a:r>
            <a:r>
              <a:rPr lang="en-US" sz="3200" b="1" dirty="0"/>
              <a:t>rovides personnel with everything needed to activate RHNS</a:t>
            </a:r>
          </a:p>
          <a:p>
            <a:r>
              <a:rPr lang="en-US" dirty="0"/>
              <a:t>Download from GDAHA or Dayton MMRS website</a:t>
            </a:r>
          </a:p>
        </p:txBody>
      </p:sp>
    </p:spTree>
    <p:extLst>
      <p:ext uri="{BB962C8B-B14F-4D97-AF65-F5344CB8AC3E}">
        <p14:creationId xmlns:p14="http://schemas.microsoft.com/office/powerpoint/2010/main" val="19869262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G-MKT02517 GSH MASTER Template">
  <a:themeElements>
    <a:clrScheme name="1_G-MKT02517 GSH MASTER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G-MKT02517 GSH MASTER Template">
      <a:majorFont>
        <a:latin typeface="Trebuchet MS"/>
        <a:ea typeface="ＭＳ Ｐゴシック"/>
        <a:cs typeface=""/>
      </a:majorFont>
      <a:minorFont>
        <a:latin typeface="Trebuchet M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G-MKT02517 GSH MASTER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17392</TotalTime>
  <Words>619</Words>
  <Application>Microsoft Office PowerPoint</Application>
  <PresentationFormat>On-screen Show (4:3)</PresentationFormat>
  <Paragraphs>76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Times</vt:lpstr>
      <vt:lpstr>Trebuchet MS</vt:lpstr>
      <vt:lpstr>Wingdings</vt:lpstr>
      <vt:lpstr>Wingdings 2</vt:lpstr>
      <vt:lpstr>Opulent</vt:lpstr>
      <vt:lpstr>1_G-MKT02517 GSH MASTER Template</vt:lpstr>
      <vt:lpstr>Quarterly Triage Day &amp; Mci communications for EMS</vt:lpstr>
      <vt:lpstr>Regional MCI Communications!</vt:lpstr>
      <vt:lpstr>“HSR3 MCI” MARCS Radio Talk group</vt:lpstr>
      <vt:lpstr>Regional MCI Communications!</vt:lpstr>
      <vt:lpstr>HSR3 MCI-MARCS Radio Tg</vt:lpstr>
      <vt:lpstr>HSR3 MCI-MARCS Radio Tg</vt:lpstr>
      <vt:lpstr>MCI-style reports on QTDs</vt:lpstr>
      <vt:lpstr>REGIONAL HOSPITAL NOTIFICATION SYSTEM (RHNS)</vt:lpstr>
      <vt:lpstr>MCI Job Aid for RHNS</vt:lpstr>
      <vt:lpstr>PowerPoint Presentation</vt:lpstr>
      <vt:lpstr>PowerPoint Presentation</vt:lpstr>
      <vt:lpstr>PowerPoint Presentation</vt:lpstr>
      <vt:lpstr>EMTracK Entry</vt:lpstr>
    </vt:vector>
  </TitlesOfParts>
  <Company>Richard/Schwartz 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SALT Triage &amp; MCI Training</dc:title>
  <dc:creator>Jordan Marsh</dc:creator>
  <cp:lastModifiedBy>DeVore, Kay</cp:lastModifiedBy>
  <cp:revision>414</cp:revision>
  <cp:lastPrinted>2025-07-01T15:52:33Z</cp:lastPrinted>
  <dcterms:created xsi:type="dcterms:W3CDTF">2009-05-26T01:41:37Z</dcterms:created>
  <dcterms:modified xsi:type="dcterms:W3CDTF">2025-07-01T15:52:35Z</dcterms:modified>
</cp:coreProperties>
</file>