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53"/>
  </p:notesMasterIdLst>
  <p:handoutMasterIdLst>
    <p:handoutMasterId r:id="rId54"/>
  </p:handoutMasterIdLst>
  <p:sldIdLst>
    <p:sldId id="1173" r:id="rId2"/>
    <p:sldId id="1163" r:id="rId3"/>
    <p:sldId id="1172" r:id="rId4"/>
    <p:sldId id="407" r:id="rId5"/>
    <p:sldId id="349" r:id="rId6"/>
    <p:sldId id="373" r:id="rId7"/>
    <p:sldId id="410" r:id="rId8"/>
    <p:sldId id="409" r:id="rId9"/>
    <p:sldId id="329" r:id="rId10"/>
    <p:sldId id="288" r:id="rId11"/>
    <p:sldId id="332" r:id="rId12"/>
    <p:sldId id="374" r:id="rId13"/>
    <p:sldId id="331" r:id="rId14"/>
    <p:sldId id="264" r:id="rId15"/>
    <p:sldId id="368" r:id="rId16"/>
    <p:sldId id="316" r:id="rId17"/>
    <p:sldId id="360" r:id="rId18"/>
    <p:sldId id="361" r:id="rId19"/>
    <p:sldId id="370" r:id="rId20"/>
    <p:sldId id="386" r:id="rId21"/>
    <p:sldId id="337" r:id="rId22"/>
    <p:sldId id="356" r:id="rId23"/>
    <p:sldId id="357" r:id="rId24"/>
    <p:sldId id="298" r:id="rId25"/>
    <p:sldId id="344" r:id="rId26"/>
    <p:sldId id="304" r:id="rId27"/>
    <p:sldId id="394" r:id="rId28"/>
    <p:sldId id="300" r:id="rId29"/>
    <p:sldId id="295" r:id="rId30"/>
    <p:sldId id="294" r:id="rId31"/>
    <p:sldId id="293" r:id="rId32"/>
    <p:sldId id="376" r:id="rId33"/>
    <p:sldId id="402" r:id="rId34"/>
    <p:sldId id="401" r:id="rId35"/>
    <p:sldId id="273" r:id="rId36"/>
    <p:sldId id="383" r:id="rId37"/>
    <p:sldId id="367" r:id="rId38"/>
    <p:sldId id="382" r:id="rId39"/>
    <p:sldId id="388" r:id="rId40"/>
    <p:sldId id="307" r:id="rId41"/>
    <p:sldId id="387" r:id="rId42"/>
    <p:sldId id="358" r:id="rId43"/>
    <p:sldId id="359" r:id="rId44"/>
    <p:sldId id="369" r:id="rId45"/>
    <p:sldId id="283" r:id="rId46"/>
    <p:sldId id="325" r:id="rId47"/>
    <p:sldId id="399" r:id="rId48"/>
    <p:sldId id="400" r:id="rId49"/>
    <p:sldId id="392" r:id="rId50"/>
    <p:sldId id="327" r:id="rId51"/>
    <p:sldId id="354" r:id="rId52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wyer, Chase" initials="SC" lastIdx="4" clrIdx="0"/>
  <p:cmAuthor id="1" name="david.gerstner" initials="d" lastIdx="0" clrIdx="1"/>
  <p:cmAuthor id="2" name="Ross Bales" initials="RB" lastIdx="1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1296" y="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849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DC71-A035-455C-830E-07B3A67A6FEA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849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71BEF-3CE7-4E65-AED5-5D7802CEB3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58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19E88-5166-4459-8018-CB3DED10B857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EB72A-7321-4D25-8BCE-D191CC1308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4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50410-56C1-4288-9CD7-C1234607C45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56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50410-56C1-4288-9CD7-C1234607C45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45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B72A-7321-4D25-8BCE-D191CC13085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588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wmf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6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6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6.pn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jpeg"/><Relationship Id="rId12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audio" Target="../media/media20.m4a"/><Relationship Id="rId7" Type="http://schemas.openxmlformats.org/officeDocument/2006/relationships/image" Target="../media/image48.jpeg"/><Relationship Id="rId2" Type="http://schemas.microsoft.com/office/2007/relationships/media" Target="../media/media20.m4a"/><Relationship Id="rId1" Type="http://schemas.openxmlformats.org/officeDocument/2006/relationships/tags" Target="../tags/tag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6.pn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6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6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m4a"/><Relationship Id="rId7" Type="http://schemas.openxmlformats.org/officeDocument/2006/relationships/image" Target="../media/image6.png"/><Relationship Id="rId2" Type="http://schemas.microsoft.com/office/2007/relationships/media" Target="../media/media25.m4a"/><Relationship Id="rId1" Type="http://schemas.openxmlformats.org/officeDocument/2006/relationships/tags" Target="../tags/tag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6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6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5.jpeg"/><Relationship Id="rId11" Type="http://schemas.openxmlformats.org/officeDocument/2006/relationships/image" Target="../media/image6.pn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6.pn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6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6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wmf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media43.m4a"/><Relationship Id="rId7" Type="http://schemas.openxmlformats.org/officeDocument/2006/relationships/image" Target="../media/image6.png"/><Relationship Id="rId2" Type="http://schemas.microsoft.com/office/2007/relationships/media" Target="../media/media43.m4a"/><Relationship Id="rId1" Type="http://schemas.openxmlformats.org/officeDocument/2006/relationships/tags" Target="../tags/tag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4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3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hyperlink" Target="mailto:william.rose@daytonohio.gov" TargetMode="External"/><Relationship Id="rId5" Type="http://schemas.openxmlformats.org/officeDocument/2006/relationships/hyperlink" Target="mailto:jordan.marsh@daytonohio.gov" TargetMode="External"/><Relationship Id="rId4" Type="http://schemas.openxmlformats.org/officeDocument/2006/relationships/hyperlink" Target="mailto:david.gerstner@daytonohio.gov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6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jpe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6.jpg"/><Relationship Id="rId11" Type="http://schemas.openxmlformats.org/officeDocument/2006/relationships/image" Target="../media/image6.png"/><Relationship Id="rId5" Type="http://schemas.openxmlformats.org/officeDocument/2006/relationships/image" Target="../media/image35.jpg"/><Relationship Id="rId10" Type="http://schemas.openxmlformats.org/officeDocument/2006/relationships/image" Target="../media/image40.jpg"/><Relationship Id="rId4" Type="http://schemas.openxmlformats.org/officeDocument/2006/relationships/image" Target="../media/image34.jp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359898"/>
            <a:ext cx="8153400" cy="93550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Dawn of a New Day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219200"/>
            <a:ext cx="8534400" cy="1752600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Full Scale Exercise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Sunday, April 30</a:t>
            </a:r>
            <a:r>
              <a:rPr lang="en-US" sz="3200" b="1" baseline="30000" dirty="0">
                <a:solidFill>
                  <a:schemeClr val="tx1"/>
                </a:solidFill>
              </a:rPr>
              <a:t>th</a:t>
            </a:r>
            <a:r>
              <a:rPr lang="en-US" sz="3200" b="1" dirty="0">
                <a:solidFill>
                  <a:schemeClr val="tx1"/>
                </a:solidFill>
              </a:rPr>
              <a:t>, 2023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0" y="5731647"/>
            <a:ext cx="3279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Presented by: </a:t>
            </a:r>
          </a:p>
          <a:p>
            <a:r>
              <a:rPr lang="en-US" b="1" dirty="0"/>
              <a:t>David Gerstner</a:t>
            </a:r>
          </a:p>
          <a:p>
            <a:r>
              <a:rPr lang="en-US" b="1" dirty="0"/>
              <a:t>Dayton MMRS Coordinator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5502662"/>
            <a:ext cx="1371600" cy="135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955" y1="24176" x2="42455" y2="26353"/>
                        <a14:foregroundMark x1="44636" y1="19647" x2="47091" y2="17294"/>
                        <a14:foregroundMark x1="48455" y1="24824" x2="49591" y2="25706"/>
                        <a14:foregroundMark x1="55273" y1="24176" x2="55273" y2="27000"/>
                        <a14:foregroundMark x1="56273" y1="47706" x2="63091" y2="47471"/>
                        <a14:foregroundMark x1="62909" y1="48765" x2="63591" y2="53706"/>
                        <a14:foregroundMark x1="49091" y1="41235" x2="53955" y2="53706"/>
                        <a14:foregroundMark x1="44455" y1="53941" x2="48773" y2="40765"/>
                        <a14:foregroundMark x1="38136" y1="54588" x2="41773" y2="52412"/>
                        <a14:foregroundMark x1="35955" y1="54118" x2="35955" y2="41000"/>
                        <a14:foregroundMark x1="39455" y1="41882" x2="43136" y2="44235"/>
                        <a14:foregroundMark x1="65273" y1="54588" x2="70091" y2="40588"/>
                        <a14:foregroundMark x1="32636" y1="48353" x2="32636" y2="53059"/>
                        <a14:foregroundMark x1="24500" y1="60529" x2="24500" y2="62412"/>
                        <a14:foregroundMark x1="25909" y1="62588" x2="25955" y2="59000"/>
                        <a14:foregroundMark x1="28909" y1="59000" x2="28955" y2="62176"/>
                        <a14:foregroundMark x1="35227" y1="58706" x2="35273" y2="62176"/>
                        <a14:foregroundMark x1="37273" y1="59706" x2="37455" y2="62412"/>
                        <a14:foregroundMark x1="39955" y1="60647" x2="40136" y2="61882"/>
                        <a14:foregroundMark x1="44682" y1="59941" x2="44727" y2="61471"/>
                        <a14:foregroundMark x1="48682" y1="60647" x2="49182" y2="59235"/>
                        <a14:foregroundMark x1="51455" y1="59235" x2="52136" y2="60647"/>
                        <a14:foregroundMark x1="57000" y1="59765" x2="57591" y2="59000"/>
                        <a14:foregroundMark x1="61273" y1="58941" x2="61545" y2="59059"/>
                        <a14:foregroundMark x1="66455" y1="61647" x2="66636" y2="61059"/>
                        <a14:foregroundMark x1="70091" y1="61706" x2="70227" y2="60706"/>
                        <a14:foregroundMark x1="73227" y1="60882" x2="73273" y2="60353"/>
                        <a14:foregroundMark x1="25227" y1="67353" x2="25318" y2="65882"/>
                        <a14:foregroundMark x1="26364" y1="67059" x2="26364" y2="65765"/>
                        <a14:foregroundMark x1="32727" y1="67706" x2="32727" y2="67000"/>
                        <a14:foregroundMark x1="35409" y1="67471" x2="35455" y2="66765"/>
                        <a14:foregroundMark x1="39318" y1="68118" x2="39500" y2="67412"/>
                        <a14:foregroundMark x1="42591" y1="67647" x2="42636" y2="66000"/>
                        <a14:foregroundMark x1="46818" y1="68118" x2="47227" y2="66941"/>
                        <a14:foregroundMark x1="50864" y1="66706" x2="50636" y2="66294"/>
                        <a14:foregroundMark x1="53818" y1="67000" x2="53409" y2="66706"/>
                        <a14:foregroundMark x1="55682" y1="68059" x2="55682" y2="67706"/>
                        <a14:foregroundMark x1="59364" y1="67941" x2="59318" y2="67588"/>
                        <a14:foregroundMark x1="62636" y1="67235" x2="62636" y2="66941"/>
                        <a14:foregroundMark x1="63864" y1="68412" x2="64000" y2="68118"/>
                        <a14:foregroundMark x1="68000" y1="67235" x2="67818" y2="66294"/>
                        <a14:foregroundMark x1="69955" y1="67882" x2="69955" y2="66588"/>
                        <a14:foregroundMark x1="71182" y1="67000" x2="71227" y2="66118"/>
                        <a14:foregroundMark x1="75136" y1="67235" x2="75136" y2="65882"/>
                        <a14:foregroundMark x1="29136" y1="76647" x2="29045" y2="74824"/>
                        <a14:foregroundMark x1="27500" y1="72176" x2="30727" y2="72235"/>
                        <a14:foregroundMark x1="30727" y1="77000" x2="30682" y2="76294"/>
                        <a14:foregroundMark x1="21500" y1="72235" x2="78591" y2="72176"/>
                        <a14:foregroundMark x1="32182" y1="77647" x2="32227" y2="76647"/>
                        <a14:foregroundMark x1="33045" y1="76824" x2="34409" y2="76647"/>
                        <a14:foregroundMark x1="30727" y1="67000" x2="30409" y2="66471"/>
                        <a14:foregroundMark x1="34182" y1="77882" x2="34409" y2="77765"/>
                        <a14:foregroundMark x1="36364" y1="77000" x2="36409" y2="75235"/>
                        <a14:foregroundMark x1="38227" y1="76765" x2="38227" y2="75882"/>
                        <a14:foregroundMark x1="39318" y1="77235" x2="39318" y2="76059"/>
                        <a14:foregroundMark x1="41636" y1="76647" x2="41682" y2="75588"/>
                        <a14:foregroundMark x1="38273" y1="74647" x2="38273" y2="74647"/>
                        <a14:foregroundMark x1="45182" y1="77235" x2="45182" y2="77235"/>
                        <a14:foregroundMark x1="42591" y1="75882" x2="42591" y2="75882"/>
                        <a14:foregroundMark x1="46227" y1="76294" x2="46227" y2="76294"/>
                        <a14:foregroundMark x1="49773" y1="76412" x2="49773" y2="76412"/>
                        <a14:foregroundMark x1="53000" y1="76765" x2="53000" y2="76765"/>
                        <a14:foregroundMark x1="55682" y1="76824" x2="55682" y2="76824"/>
                        <a14:foregroundMark x1="57545" y1="77176" x2="57545" y2="77176"/>
                        <a14:foregroundMark x1="58455" y1="76941" x2="58455" y2="76941"/>
                        <a14:foregroundMark x1="59636" y1="75941" x2="59636" y2="75941"/>
                        <a14:foregroundMark x1="58545" y1="74412" x2="58545" y2="74412"/>
                        <a14:foregroundMark x1="63955" y1="76882" x2="63955" y2="76882"/>
                        <a14:foregroundMark x1="61727" y1="77471" x2="61727" y2="77471"/>
                        <a14:foregroundMark x1="68545" y1="76765" x2="68545" y2="76765"/>
                        <a14:foregroundMark x1="70545" y1="76647" x2="70545" y2="76647"/>
                        <a14:foregroundMark x1="67545" y1="76765" x2="67545" y2="76765"/>
                        <a14:foregroundMark x1="71364" y1="76647" x2="71364" y2="76647"/>
                        <a14:foregroundMark x1="71318" y1="77882" x2="71318" y2="77882"/>
                        <a14:foregroundMark x1="40682" y1="77353" x2="40682" y2="77353"/>
                        <a14:foregroundMark x1="46277" y1="34251" x2="46277" y2="34251"/>
                        <a14:foregroundMark x1="31649" y1="61446" x2="31649" y2="61446"/>
                        <a14:foregroundMark x1="48005" y1="76764" x2="48005" y2="76764"/>
                        <a14:foregroundMark x1="51197" y1="77969" x2="51197" y2="77969"/>
                        <a14:foregroundMark x1="52128" y1="76076" x2="52128" y2="76076"/>
                        <a14:foregroundMark x1="51596" y1="74699" x2="51596" y2="74699"/>
                        <a14:foregroundMark x1="54255" y1="77281" x2="54255" y2="77281"/>
                        <a14:foregroundMark x1="65160" y1="74699" x2="65160" y2="74699"/>
                        <a14:foregroundMark x1="50798" y1="33735" x2="50798" y2="33735"/>
                        <a14:foregroundMark x1="76064" y1="61446" x2="76064" y2="61446"/>
                        <a14:foregroundMark x1="37633" y1="65232" x2="37633" y2="65232"/>
                        <a14:backgroundMark x1="26682" y1="59706" x2="26682" y2="59706"/>
                        <a14:backgroundMark x1="27864" y1="67412" x2="27864" y2="67412"/>
                        <a14:backgroundMark x1="33409" y1="66412" x2="33409" y2="66412"/>
                        <a14:backgroundMark x1="32545" y1="60471" x2="32545" y2="60471"/>
                        <a14:backgroundMark x1="45682" y1="60529" x2="45682" y2="60529"/>
                        <a14:backgroundMark x1="40273" y1="67353" x2="40273" y2="67353"/>
                        <a14:backgroundMark x1="40818" y1="59647" x2="40818" y2="59647"/>
                        <a14:backgroundMark x1="48182" y1="66647" x2="48182" y2="66647"/>
                        <a14:backgroundMark x1="58455" y1="61059" x2="58455" y2="61059"/>
                        <a14:backgroundMark x1="57045" y1="67235" x2="57045" y2="67235"/>
                        <a14:backgroundMark x1="49591" y1="60824" x2="49591" y2="60824"/>
                        <a14:backgroundMark x1="72136" y1="66588" x2="72136" y2="66588"/>
                        <a14:backgroundMark x1="65000" y1="66882" x2="65000" y2="66882"/>
                        <a14:backgroundMark x1="67591" y1="60294" x2="67591" y2="60294"/>
                        <a14:backgroundMark x1="77227" y1="60706" x2="77227" y2="60706"/>
                        <a14:backgroundMark x1="33909" y1="76235" x2="33909" y2="76235"/>
                        <a14:backgroundMark x1="28682" y1="75353" x2="28682" y2="75353"/>
                        <a14:backgroundMark x1="41227" y1="76941" x2="41227" y2="76941"/>
                        <a14:backgroundMark x1="45591" y1="77118" x2="45591" y2="77118"/>
                        <a14:backgroundMark x1="47227" y1="77059" x2="47227" y2="77059"/>
                        <a14:backgroundMark x1="51000" y1="76412" x2="51000" y2="76412"/>
                        <a14:backgroundMark x1="55727" y1="77471" x2="55727" y2="77471"/>
                        <a14:backgroundMark x1="70864" y1="59824" x2="70864" y2="59824"/>
                        <a14:backgroundMark x1="70818" y1="76176" x2="70818" y2="76176"/>
                        <a14:backgroundMark x1="66909" y1="77235" x2="66909" y2="77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16" t="12653" r="18748" b="19828"/>
          <a:stretch/>
        </p:blipFill>
        <p:spPr bwMode="auto">
          <a:xfrm>
            <a:off x="990600" y="5227982"/>
            <a:ext cx="1916264" cy="163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667000"/>
            <a:ext cx="4572000" cy="2685861"/>
          </a:xfrm>
          <a:prstGeom prst="rect">
            <a:avLst/>
          </a:prstGeom>
        </p:spPr>
      </p:pic>
      <p:pic>
        <p:nvPicPr>
          <p:cNvPr id="4" name="Picture 2" descr="https://sonar.fosu1-1.fna.fbcdn.net/v/t1.0-1/p200x200/52432327_2112306825514456_8562837690574176256_n.jpg?_nc_cat=110&amp;_nc_oc=AQltJk3atzBFXWv7sLUzewLoJswZw1rHdD-5ItPg8fIqg2VOdxSEFLCstaoDm0DLAUU&amp;_nc_ad=z-m&amp;_nc_cid=0&amp;_nc_zor=9&amp;_nc_ht=sonar.fosu1-1.fna&amp;oh=e37fa957749ae221fdf91bd0d91e5842&amp;oe=5DD0EDE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784" y="3341464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63266" y="3124200"/>
            <a:ext cx="24521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REENE</a:t>
            </a:r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Memorial Hospital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6307BE1A-3127-0F37-B011-09BEE41EBF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97691"/>
      </p:ext>
    </p:extLst>
  </p:cSld>
  <p:clrMapOvr>
    <a:masterClrMapping/>
  </p:clrMapOvr>
  <p:transition spd="slow" advTm="185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Important Concerns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The exercise is as real as you make it!</a:t>
            </a:r>
          </a:p>
          <a:p>
            <a:r>
              <a:rPr lang="en-US" sz="2800" b="1" dirty="0"/>
              <a:t>Have a sense of urgency!</a:t>
            </a:r>
          </a:p>
          <a:p>
            <a:r>
              <a:rPr lang="en-US" sz="2800" b="1" dirty="0"/>
              <a:t>This is a large scale exercise</a:t>
            </a:r>
          </a:p>
          <a:p>
            <a:pPr lvl="1"/>
            <a:r>
              <a:rPr lang="en-US" sz="2400" b="1" dirty="0"/>
              <a:t>Some areas or actions have to be simulated</a:t>
            </a:r>
          </a:p>
          <a:p>
            <a:r>
              <a:rPr lang="en-US" sz="2800" b="1" dirty="0"/>
              <a:t>Use ALL appropriate communications and redundant communications</a:t>
            </a:r>
          </a:p>
          <a:p>
            <a:r>
              <a:rPr lang="en-US" sz="2800" b="1" dirty="0"/>
              <a:t>Actually call and use all players</a:t>
            </a:r>
          </a:p>
          <a:p>
            <a:pPr lvl="1"/>
            <a:r>
              <a:rPr lang="en-US" sz="2400" b="1" dirty="0"/>
              <a:t>Response may vary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E71C5F1-F055-2B84-CAF7-4FCBCB1FB0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5015"/>
      </p:ext>
    </p:extLst>
  </p:cSld>
  <p:clrMapOvr>
    <a:masterClrMapping/>
  </p:clrMapOvr>
  <p:transition spd="slow" advTm="489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07167"/>
              </p:ext>
            </p:extLst>
          </p:nvPr>
        </p:nvGraphicFramePr>
        <p:xfrm>
          <a:off x="1905000" y="1341417"/>
          <a:ext cx="5867400" cy="467838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4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5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973" marR="38973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dirty="0">
                          <a:effectLst/>
                        </a:rPr>
                        <a:t>HPP Capabilities Addressed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973" marR="38973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37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kumimoji="0" lang="en-US" sz="16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effectLst/>
                        </a:rPr>
                        <a:t>Foundation for Health Care and Medical Readiness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973" marR="38973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kumimoji="0" lang="en-US" sz="16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effectLst/>
                        </a:rPr>
                        <a:t>Health Care and Medical Response Coordination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973" marR="38973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kumimoji="0" lang="en-US" sz="16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effectLst/>
                        </a:rPr>
                        <a:t>Continuity and Health Care Service Delivery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973" marR="38973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kumimoji="0" lang="en-US" sz="16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effectLst/>
                        </a:rPr>
                        <a:t>Medical Surge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973" marR="38973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925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600" dirty="0">
                          <a:effectLst/>
                        </a:rPr>
                        <a:t>Table 1. Exercise Objectives and Associated Core Capabilities</a:t>
                      </a:r>
                      <a:endParaRPr lang="en-US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973" marR="3897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8153400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Capabilities and Objectives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32728AC-93F9-3C0A-C352-A14CC1A2CA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57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Exercise Parameters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555992" cy="4800600"/>
          </a:xfrm>
        </p:spPr>
        <p:txBody>
          <a:bodyPr>
            <a:normAutofit/>
          </a:bodyPr>
          <a:lstStyle/>
          <a:p>
            <a:r>
              <a:rPr lang="en-US" b="1" dirty="0"/>
              <a:t>Multiple organizations participating</a:t>
            </a:r>
          </a:p>
          <a:p>
            <a:r>
              <a:rPr lang="en-US" b="1" dirty="0"/>
              <a:t>Exercise date is Sunday, April 30</a:t>
            </a:r>
            <a:r>
              <a:rPr lang="en-US" b="1" baseline="30000" dirty="0"/>
              <a:t>th</a:t>
            </a:r>
            <a:endParaRPr lang="en-US" b="1" dirty="0"/>
          </a:p>
          <a:p>
            <a:r>
              <a:rPr lang="en-US" b="1" dirty="0">
                <a:highlight>
                  <a:srgbClr val="FFFF00"/>
                </a:highlight>
              </a:rPr>
              <a:t>Exercise will run from </a:t>
            </a:r>
            <a:r>
              <a:rPr lang="en-US" b="1" u="sng" dirty="0">
                <a:highlight>
                  <a:srgbClr val="FFFF00"/>
                </a:highlight>
              </a:rPr>
              <a:t>approximately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11:30 AM – 3:30 PM</a:t>
            </a:r>
          </a:p>
          <a:p>
            <a:r>
              <a:rPr lang="en-US" b="1" dirty="0">
                <a:highlight>
                  <a:srgbClr val="FFFF00"/>
                </a:highlight>
              </a:rPr>
              <a:t>Exercise play will begin at 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1 PM</a:t>
            </a:r>
          </a:p>
          <a:p>
            <a:r>
              <a:rPr lang="en-US" b="1" dirty="0"/>
              <a:t>Half-hour Hot Wash following</a:t>
            </a:r>
          </a:p>
          <a:p>
            <a:r>
              <a:rPr lang="en-US" b="1" dirty="0"/>
              <a:t>Lead-in scenario provided on Thursday,  April 27</a:t>
            </a:r>
            <a:r>
              <a:rPr lang="en-US" b="1" baseline="30000" dirty="0"/>
              <a:t>th</a:t>
            </a:r>
            <a:r>
              <a:rPr lang="en-US" b="1" dirty="0"/>
              <a:t> via e-mail</a:t>
            </a:r>
          </a:p>
          <a:p>
            <a:endParaRPr lang="en-US" b="1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F64A9D5-B6AA-FD39-5B6C-6FBDE3774A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18024"/>
      </p:ext>
    </p:extLst>
  </p:cSld>
  <p:clrMapOvr>
    <a:masterClrMapping/>
  </p:clrMapOvr>
  <p:transition spd="slow" advTm="407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u="sng" dirty="0"/>
              <a:t>THIS IS AN EXERCISE MESSAGE</a:t>
            </a:r>
            <a:r>
              <a:rPr lang="en-US" sz="4000" b="1" dirty="0"/>
              <a:t>:</a:t>
            </a:r>
            <a:r>
              <a:rPr lang="en-US" b="1" dirty="0"/>
              <a:t>  </a:t>
            </a:r>
            <a:r>
              <a:rPr lang="en-US" sz="4000" b="1" dirty="0"/>
              <a:t>Simulated Joint Intelligence Bulletin</a:t>
            </a:r>
            <a:endParaRPr 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3883937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899" y="1447800"/>
            <a:ext cx="3968451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585C0AA-7605-2C8B-656F-61F64A5599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329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Exercise 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03592" cy="5135562"/>
          </a:xfrm>
        </p:spPr>
        <p:txBody>
          <a:bodyPr>
            <a:normAutofit/>
          </a:bodyPr>
          <a:lstStyle/>
          <a:p>
            <a:r>
              <a:rPr lang="en-US" sz="2800" b="1" dirty="0"/>
              <a:t>Participants should be on location at least 30 minutes prior to start of exercise</a:t>
            </a:r>
          </a:p>
          <a:p>
            <a:r>
              <a:rPr lang="en-US" sz="2800" b="1" dirty="0"/>
              <a:t>Hospitals will receive multiple patients</a:t>
            </a:r>
          </a:p>
          <a:p>
            <a:r>
              <a:rPr lang="en-US" sz="2800" b="1" dirty="0"/>
              <a:t>EMS and hospitals will use Drill Triage Tags provided for exercise</a:t>
            </a:r>
          </a:p>
          <a:p>
            <a:r>
              <a:rPr lang="en-US" sz="2800" b="1" dirty="0"/>
              <a:t>Hospital </a:t>
            </a:r>
            <a:r>
              <a:rPr lang="en-US" sz="2800" b="1" u="sng" dirty="0"/>
              <a:t>will</a:t>
            </a:r>
            <a:r>
              <a:rPr lang="en-US" sz="2800" b="1" dirty="0"/>
              <a:t> track patients with </a:t>
            </a:r>
            <a:r>
              <a:rPr lang="en-US" sz="2800" b="1" dirty="0" err="1"/>
              <a:t>OHTrac</a:t>
            </a:r>
            <a:endParaRPr lang="en-US" sz="2800" b="1" dirty="0"/>
          </a:p>
          <a:p>
            <a:pPr lvl="1"/>
            <a:r>
              <a:rPr lang="en-US" sz="2400" b="1" dirty="0"/>
              <a:t>Need to create </a:t>
            </a:r>
            <a:r>
              <a:rPr lang="en-US" sz="2400" b="1" dirty="0" err="1"/>
              <a:t>OHTrac</a:t>
            </a:r>
            <a:r>
              <a:rPr lang="en-US" sz="2400" b="1" dirty="0"/>
              <a:t> incident</a:t>
            </a:r>
          </a:p>
          <a:p>
            <a:pPr lvl="2"/>
            <a:r>
              <a:rPr lang="en-US" sz="2000" b="1" dirty="0"/>
              <a:t>May use the 800 number for the ERS</a:t>
            </a:r>
          </a:p>
          <a:p>
            <a:pPr lvl="1"/>
            <a:r>
              <a:rPr lang="en-US" sz="2400" b="1" dirty="0"/>
              <a:t>Update GDAHA Surgenet MCI Page and Juvare </a:t>
            </a:r>
            <a:r>
              <a:rPr lang="en-US" sz="2400" b="1" dirty="0" err="1"/>
              <a:t>EMResource</a:t>
            </a:r>
            <a:r>
              <a:rPr lang="en-US" sz="2400" b="1" dirty="0"/>
              <a:t> Page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607B1D5-35C1-62F2-8199-CC1E3A0597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690977"/>
      </p:ext>
    </p:extLst>
  </p:cSld>
  <p:clrMapOvr>
    <a:masterClrMapping/>
  </p:clrMapOvr>
  <p:transition spd="slow" advTm="674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SAFETY!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5105400"/>
          </a:xfrm>
        </p:spPr>
        <p:txBody>
          <a:bodyPr>
            <a:normAutofit fontScale="85000" lnSpcReduction="10000"/>
          </a:bodyPr>
          <a:lstStyle/>
          <a:p>
            <a:r>
              <a:rPr lang="en-US" sz="3800" b="1" dirty="0"/>
              <a:t>Most important concern</a:t>
            </a:r>
          </a:p>
          <a:p>
            <a:r>
              <a:rPr lang="en-US" sz="3800" b="1" dirty="0"/>
              <a:t>Safety Officer will conduct weapons check</a:t>
            </a:r>
          </a:p>
          <a:p>
            <a:r>
              <a:rPr lang="en-US" sz="3800" b="1" dirty="0"/>
              <a:t>Other than </a:t>
            </a:r>
            <a:r>
              <a:rPr lang="en-US" sz="3800" b="1" i="1" dirty="0"/>
              <a:t>specific</a:t>
            </a:r>
            <a:r>
              <a:rPr lang="en-US" sz="3800" b="1" dirty="0"/>
              <a:t> training weapons, no weapons of any kind are allowed in CSCC exercise area</a:t>
            </a:r>
          </a:p>
          <a:p>
            <a:pPr lvl="1"/>
            <a:r>
              <a:rPr lang="en-US" sz="3400" b="1" dirty="0"/>
              <a:t>Includes firearms, ammunition, impact weapons, chemical spray, knives, and electrical weapons (i.e., </a:t>
            </a:r>
            <a:r>
              <a:rPr lang="en-US" sz="3400" b="1" dirty="0" err="1"/>
              <a:t>Tasers</a:t>
            </a:r>
            <a:r>
              <a:rPr lang="en-US" sz="3400" b="1" dirty="0"/>
              <a:t>)</a:t>
            </a:r>
          </a:p>
          <a:p>
            <a:r>
              <a:rPr lang="en-US" sz="3800" b="1" dirty="0"/>
              <a:t>Every participant in exercise area will be searched for unauthorized weapons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EB1E15D-9A0F-0B1A-BBD8-C05C1410E2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4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942975" y="533400"/>
            <a:ext cx="8229600" cy="8191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2"/>
                </a:solidFill>
              </a:rPr>
              <a:t>Exercise Assumptions</a:t>
            </a:r>
            <a:endParaRPr sz="44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8153400" cy="5410200"/>
          </a:xfrm>
        </p:spPr>
        <p:txBody>
          <a:bodyPr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1" dirty="0"/>
              <a:t>No-fault learning environment </a:t>
            </a:r>
          </a:p>
          <a:p>
            <a:pPr marL="731520" lvl="1" indent="-457200"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Systems and processes evaluated, not individuals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1" dirty="0"/>
              <a:t>Scenario is plausible, and events occur as presented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2800" b="1" dirty="0"/>
              <a:t>Players:  react information, simulations, and situations as if they were real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800" b="1" dirty="0"/>
              <a:t>Only departments, facilities, and agencies listed in the Player Directory (and their personnel) may be contacted during the exercise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800" b="1" dirty="0" err="1"/>
              <a:t>SimCell</a:t>
            </a:r>
            <a:r>
              <a:rPr lang="en-US" sz="2800" b="1" dirty="0"/>
              <a:t> for others</a:t>
            </a:r>
          </a:p>
          <a:p>
            <a:pPr marL="731520" lvl="1" indent="-457200">
              <a:buFont typeface="Arial" panose="020B0604020202020204" pitchFamily="34" charset="0"/>
              <a:buChar char="•"/>
              <a:defRPr/>
            </a:pPr>
            <a:endParaRPr lang="en-US" sz="2000" b="1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5D1C9B0-FE9C-7E24-40B2-72CC5209A9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841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9" t="23558" r="16606"/>
          <a:stretch/>
        </p:blipFill>
        <p:spPr bwMode="auto">
          <a:xfrm>
            <a:off x="5221050" y="4343400"/>
            <a:ext cx="392295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Full-scale versus Functional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Multiple simulations</a:t>
            </a:r>
          </a:p>
          <a:p>
            <a:r>
              <a:rPr lang="en-US" sz="2800" b="1" dirty="0"/>
              <a:t>Most areas will feel like a full-scale exercise (Scene, ED, OR, etc.)</a:t>
            </a:r>
          </a:p>
          <a:p>
            <a:r>
              <a:rPr lang="en-US" sz="2800" b="1" dirty="0"/>
              <a:t>Sometimes, you will play only to the level of a functional exercise</a:t>
            </a:r>
          </a:p>
          <a:p>
            <a:pPr marL="82296" indent="0">
              <a:buNone/>
            </a:pPr>
            <a:endParaRPr lang="en-US" b="1" dirty="0"/>
          </a:p>
          <a:p>
            <a:endParaRPr lang="en-US" b="1" dirty="0"/>
          </a:p>
        </p:txBody>
      </p:sp>
      <p:pic>
        <p:nvPicPr>
          <p:cNvPr id="4" name="Picture 2" descr="https://localtvwjw.files.wordpress.com/2015/12/s057105088-300.jpg?w=77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267200"/>
            <a:ext cx="4628577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C39A2EB-7E89-9D1C-60EC-6AF7A0331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44724"/>
      </p:ext>
    </p:extLst>
  </p:cSld>
  <p:clrMapOvr>
    <a:masterClrMapping/>
  </p:clrMapOvr>
  <p:transition spd="slow" advTm="333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/>
              <a:t>What is a Functional Exercise?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620000" cy="4191000"/>
          </a:xfrm>
        </p:spPr>
        <p:txBody>
          <a:bodyPr>
            <a:noAutofit/>
          </a:bodyPr>
          <a:lstStyle/>
          <a:p>
            <a:pPr marL="274320" indent="-274320">
              <a:defRPr/>
            </a:pPr>
            <a:r>
              <a:rPr lang="en-US" sz="2800" b="1" dirty="0"/>
              <a:t>A functional exercise simulates a disaster </a:t>
            </a:r>
            <a:r>
              <a:rPr lang="en-US" sz="2800" b="1" u="sng" dirty="0"/>
              <a:t>but without moving people and equipment </a:t>
            </a:r>
          </a:p>
          <a:p>
            <a:pPr marL="274320" indent="-274320">
              <a:defRPr/>
            </a:pPr>
            <a:r>
              <a:rPr lang="en-US" sz="2800" b="1" dirty="0"/>
              <a:t>Example: </a:t>
            </a:r>
            <a:endParaRPr lang="en-US" sz="2800" b="1" u="sng" dirty="0"/>
          </a:p>
          <a:p>
            <a:pPr marL="548640" lvl="1" indent="-274320">
              <a:defRPr/>
            </a:pPr>
            <a:r>
              <a:rPr lang="en-US" sz="2400" b="1" dirty="0"/>
              <a:t>Calling off-duty personnel and asking how long it would take them to respond, vs. actually having them come in</a:t>
            </a:r>
          </a:p>
          <a:p>
            <a:pPr marL="795528" lvl="2" indent="-274320">
              <a:defRPr/>
            </a:pPr>
            <a:r>
              <a:rPr lang="en-US" b="1" u="sng" dirty="0"/>
              <a:t>Document the answer!</a:t>
            </a:r>
          </a:p>
          <a:p>
            <a:pPr marL="548640" lvl="1" indent="-274320">
              <a:defRPr/>
            </a:pPr>
            <a:r>
              <a:rPr lang="en-US" sz="2400" b="1" dirty="0"/>
              <a:t>Calling other hospitals to ask for resources or ask if they can accept patients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F60DE6F-B43F-30F5-5DA3-2381DF7E3F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765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33600"/>
            <a:ext cx="8229600" cy="4724400"/>
          </a:xfrm>
        </p:spPr>
        <p:txBody>
          <a:bodyPr>
            <a:normAutofit/>
          </a:bodyPr>
          <a:lstStyle/>
          <a:p>
            <a:r>
              <a:rPr lang="en-US" sz="2200" b="1" dirty="0"/>
              <a:t>Use your agency’s plans, policies, processes, and procedures as well as individual judgments in determining how to respond</a:t>
            </a:r>
          </a:p>
          <a:p>
            <a:r>
              <a:rPr lang="en-US" sz="2200" b="1" dirty="0"/>
              <a:t>To the greatest degree feasible, respond as you would during an actual event</a:t>
            </a:r>
          </a:p>
          <a:p>
            <a:r>
              <a:rPr lang="en-US" sz="2200" b="1" dirty="0"/>
              <a:t>Participating agencies may need to balance exercise play with real-world emergencies.  Real-world emergencies take priority</a:t>
            </a:r>
          </a:p>
          <a:p>
            <a:r>
              <a:rPr lang="en-US" sz="2200" b="1" dirty="0"/>
              <a:t>Exercise simulation will be as realistic and plausible as possible in the exercise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42975" y="762000"/>
            <a:ext cx="8229600" cy="8191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2"/>
                </a:solidFill>
              </a:rPr>
              <a:t>Exercise Assumptions</a:t>
            </a:r>
            <a:endParaRPr sz="4400" b="1" dirty="0">
              <a:solidFill>
                <a:schemeClr val="tx2"/>
              </a:solidFill>
            </a:endParaRPr>
          </a:p>
        </p:txBody>
      </p:sp>
      <p:pic>
        <p:nvPicPr>
          <p:cNvPr id="5" name="Picture 4" descr="H:\New Dawn AAR\NewDawnPic00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8"/>
          <a:stretch>
            <a:fillRect/>
          </a:stretch>
        </p:blipFill>
        <p:spPr bwMode="auto">
          <a:xfrm rot="5400000">
            <a:off x="7079933" y="98106"/>
            <a:ext cx="2162173" cy="1965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96D264A-2FC3-7182-B6E1-EFA6BA0BB8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76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police officer walks by an entrance to The Covenant School after a shooting on Monday.">
            <a:extLst>
              <a:ext uri="{FF2B5EF4-FFF2-40B4-BE49-F238E27FC236}">
                <a16:creationId xmlns:a16="http://schemas.microsoft.com/office/drawing/2014/main" id="{792300C6-C1BF-962C-4559-D2F9D32322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7" t="817" r="5991" b="152"/>
          <a:stretch/>
        </p:blipFill>
        <p:spPr bwMode="auto">
          <a:xfrm>
            <a:off x="1829875" y="107484"/>
            <a:ext cx="3880598" cy="309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307497-E298-9AB0-2F85-55A6D797F1BB}"/>
              </a:ext>
            </a:extLst>
          </p:cNvPr>
          <p:cNvSpPr txBox="1"/>
          <p:nvPr/>
        </p:nvSpPr>
        <p:spPr>
          <a:xfrm>
            <a:off x="147873" y="6305479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Covenant School Shooting, Nashville, TN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D277F0-0022-5AA8-E364-395FB544883F}"/>
              </a:ext>
            </a:extLst>
          </p:cNvPr>
          <p:cNvSpPr txBox="1"/>
          <p:nvPr/>
        </p:nvSpPr>
        <p:spPr>
          <a:xfrm>
            <a:off x="1829874" y="3271665"/>
            <a:ext cx="3880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</a:rPr>
              <a:t>6 Dead, Multiple Injured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1FA726-2360-3812-4792-E216BC2DC7F3}"/>
              </a:ext>
            </a:extLst>
          </p:cNvPr>
          <p:cNvSpPr txBox="1"/>
          <p:nvPr/>
        </p:nvSpPr>
        <p:spPr>
          <a:xfrm>
            <a:off x="6043708" y="143391"/>
            <a:ext cx="27166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March 27, 2023</a:t>
            </a:r>
          </a:p>
        </p:txBody>
      </p:sp>
      <p:pic>
        <p:nvPicPr>
          <p:cNvPr id="1028" name="Picture 4" descr="Witness describes chaos after shooting at Nashville school">
            <a:extLst>
              <a:ext uri="{FF2B5EF4-FFF2-40B4-BE49-F238E27FC236}">
                <a16:creationId xmlns:a16="http://schemas.microsoft.com/office/drawing/2014/main" id="{0E6465E8-B4B7-B510-BA66-D50E99301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496" y="611211"/>
            <a:ext cx="3179104" cy="178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3 children, 3 adults fatally shot at Nashville grade school – Daily Breeze">
            <a:extLst>
              <a:ext uri="{FF2B5EF4-FFF2-40B4-BE49-F238E27FC236}">
                <a16:creationId xmlns:a16="http://schemas.microsoft.com/office/drawing/2014/main" id="{93EA2D8C-6D2D-1EB2-865C-D27FECA2EA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8"/>
          <a:stretch/>
        </p:blipFill>
        <p:spPr bwMode="auto">
          <a:xfrm>
            <a:off x="5812496" y="4789245"/>
            <a:ext cx="3179104" cy="197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hooter had drawn maps, done surveillance before killing 3 kids, 3 adults  at Nashville grade school, police say">
            <a:extLst>
              <a:ext uri="{FF2B5EF4-FFF2-40B4-BE49-F238E27FC236}">
                <a16:creationId xmlns:a16="http://schemas.microsoft.com/office/drawing/2014/main" id="{FBD8ACBC-2E63-672F-254E-C18B38A03B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3" b="1876"/>
          <a:stretch/>
        </p:blipFill>
        <p:spPr bwMode="auto">
          <a:xfrm>
            <a:off x="147873" y="3737309"/>
            <a:ext cx="5562600" cy="250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ashville shooter who killed 6 drew maps, surveilled school - POLITICO">
            <a:extLst>
              <a:ext uri="{FF2B5EF4-FFF2-40B4-BE49-F238E27FC236}">
                <a16:creationId xmlns:a16="http://schemas.microsoft.com/office/drawing/2014/main" id="{6FE803E9-F23E-1746-7C62-E31D92D0E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73" y="2439968"/>
            <a:ext cx="1578469" cy="123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uspect, 28, kills 3 children, 3 adults in Nashville school shooting: police">
            <a:extLst>
              <a:ext uri="{FF2B5EF4-FFF2-40B4-BE49-F238E27FC236}">
                <a16:creationId xmlns:a16="http://schemas.microsoft.com/office/drawing/2014/main" id="{12A80DC5-6830-9A65-CDCF-0507E3689D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r="32500"/>
          <a:stretch/>
        </p:blipFill>
        <p:spPr bwMode="auto">
          <a:xfrm>
            <a:off x="147873" y="107484"/>
            <a:ext cx="1578469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result for NASHVILLE SHOOL SHOOTING VICTIMS">
            <a:extLst>
              <a:ext uri="{FF2B5EF4-FFF2-40B4-BE49-F238E27FC236}">
                <a16:creationId xmlns:a16="http://schemas.microsoft.com/office/drawing/2014/main" id="{D6FDD1AF-E89C-D691-C16B-AFE6405D0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147" y="2439968"/>
            <a:ext cx="3179103" cy="220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8853347-C474-026C-9F10-36C7306B63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0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29"/>
    </mc:Choice>
    <mc:Fallback xmlns="">
      <p:transition spd="slow" advTm="13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5791200" cy="5410200"/>
          </a:xfrm>
        </p:spPr>
        <p:txBody>
          <a:bodyPr>
            <a:normAutofit/>
          </a:bodyPr>
          <a:lstStyle/>
          <a:p>
            <a:r>
              <a:rPr lang="en-US" sz="2400" b="1" dirty="0"/>
              <a:t>There will be </a:t>
            </a:r>
            <a:r>
              <a:rPr lang="en-US" sz="2400" b="1" dirty="0" err="1"/>
              <a:t>moulaged</a:t>
            </a:r>
            <a:r>
              <a:rPr lang="en-US" sz="2400" b="1" dirty="0"/>
              <a:t> actors as injured victims</a:t>
            </a:r>
          </a:p>
          <a:p>
            <a:pPr lvl="1"/>
            <a:r>
              <a:rPr lang="en-US" sz="2400" b="1" dirty="0"/>
              <a:t>Treat them!</a:t>
            </a:r>
          </a:p>
          <a:p>
            <a:pPr lvl="1"/>
            <a:r>
              <a:rPr lang="en-US" sz="2400" b="1" dirty="0"/>
              <a:t>But NO INVASIVE PROCEDURES (IVs, airway adjuncts, radiological examinations, etc.)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229600" cy="8191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2"/>
                </a:solidFill>
              </a:rPr>
              <a:t>Exercise Assumptions</a:t>
            </a:r>
            <a:endParaRPr sz="4400" b="1" dirty="0">
              <a:solidFill>
                <a:schemeClr val="tx2"/>
              </a:solidFill>
            </a:endParaRPr>
          </a:p>
        </p:txBody>
      </p:sp>
      <p:pic>
        <p:nvPicPr>
          <p:cNvPr id="6" name="Picture 5" descr="H:\New Dawn AAR\NewDawnPic0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67289" y="672902"/>
            <a:ext cx="2944813" cy="220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H:\New Dawn AAR\NewDawnPic00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4" b="6971"/>
          <a:stretch/>
        </p:blipFill>
        <p:spPr bwMode="auto">
          <a:xfrm>
            <a:off x="0" y="4191000"/>
            <a:ext cx="4800600" cy="2667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H:\New Dawn AAR\NewDawnPic00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" r="16667" b="12500"/>
          <a:stretch/>
        </p:blipFill>
        <p:spPr bwMode="auto">
          <a:xfrm rot="16200000">
            <a:off x="2971800" y="2743200"/>
            <a:ext cx="3962400" cy="2743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H:\New Dawn AAR\NewDawnPic00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2" r="19231" b="15385"/>
          <a:stretch>
            <a:fillRect/>
          </a:stretch>
        </p:blipFill>
        <p:spPr bwMode="auto">
          <a:xfrm>
            <a:off x="4343400" y="4038600"/>
            <a:ext cx="4800600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E299F06-F467-7A9D-0CE5-F7744A7CB0F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5027672"/>
      </p:ext>
    </p:extLst>
  </p:cSld>
  <p:clrMapOvr>
    <a:masterClrMapping/>
  </p:clrMapOvr>
  <p:transition advTm="616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275 0.38889 " pathEditMode="relative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Scenario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 enters CSCC and begins shooting visitors and faculty </a:t>
            </a:r>
          </a:p>
          <a:p>
            <a:r>
              <a:rPr lang="en-US" b="1" dirty="0"/>
              <a:t>An IED explodes</a:t>
            </a:r>
          </a:p>
          <a:p>
            <a:r>
              <a:rPr lang="en-US" b="1" dirty="0"/>
              <a:t>Numerous victims with some fatalities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2165"/>
            <a:ext cx="3124200" cy="234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http://a.abcnews.com/images/GMA/abc_gma_schriffen_130609_w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4504252"/>
            <a:ext cx="4038600" cy="2353746"/>
          </a:xfrm>
          <a:prstGeom prst="rect">
            <a:avLst/>
          </a:prstGeom>
          <a:noFill/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8EA71CB-43EE-7C80-26F9-1CCCFA722F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27353"/>
      </p:ext>
    </p:extLst>
  </p:cSld>
  <p:clrMapOvr>
    <a:masterClrMapping/>
  </p:clrMapOvr>
  <p:transition spd="slow" advTm="194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Law Enforcement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752600"/>
            <a:ext cx="7498080" cy="4343400"/>
          </a:xfrm>
        </p:spPr>
        <p:txBody>
          <a:bodyPr>
            <a:normAutofit/>
          </a:bodyPr>
          <a:lstStyle/>
          <a:p>
            <a:r>
              <a:rPr lang="en-US" b="1" dirty="0"/>
              <a:t>Likely first of the first responders to arrive on the “scene”</a:t>
            </a:r>
          </a:p>
          <a:p>
            <a:r>
              <a:rPr lang="en-US" b="1" dirty="0"/>
              <a:t>Locate and stop perpetrator(s)</a:t>
            </a:r>
          </a:p>
          <a:p>
            <a:r>
              <a:rPr lang="en-US" b="1" dirty="0"/>
              <a:t>Participate with EMS in Unified Command structure</a:t>
            </a:r>
          </a:p>
        </p:txBody>
      </p:sp>
      <p:pic>
        <p:nvPicPr>
          <p:cNvPr id="6" name="Picture 2" descr="DSC_0118"/>
          <p:cNvPicPr>
            <a:picLocks noChangeAspect="1" noChangeArrowheads="1"/>
          </p:cNvPicPr>
          <p:nvPr/>
        </p:nvPicPr>
        <p:blipFill>
          <a:blip r:embed="rId4" cstate="print"/>
          <a:srcRect t="18563"/>
          <a:stretch>
            <a:fillRect/>
          </a:stretch>
        </p:blipFill>
        <p:spPr bwMode="auto">
          <a:xfrm>
            <a:off x="-1" y="4547483"/>
            <a:ext cx="4286211" cy="231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rc_mi" descr="http://www.theblaze.com/wp-content/uploads/2013/09/Navy-Yard-G-620x362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4547483"/>
            <a:ext cx="3962400" cy="231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941B287-6751-0204-FB1A-3D9C86D45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03636"/>
      </p:ext>
    </p:extLst>
  </p:cSld>
  <p:clrMapOvr>
    <a:masterClrMapping/>
  </p:clrMapOvr>
  <p:transition spd="slow" advTm="276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Law Enforcement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Stop the killing/stop the dying</a:t>
            </a:r>
          </a:p>
          <a:p>
            <a:r>
              <a:rPr lang="en-US" b="1" dirty="0"/>
              <a:t>Communications structure and interoperability plan </a:t>
            </a:r>
          </a:p>
          <a:p>
            <a:r>
              <a:rPr lang="en-US" b="1" dirty="0"/>
              <a:t>Protection for other responders</a:t>
            </a:r>
          </a:p>
          <a:p>
            <a:r>
              <a:rPr lang="en-US" b="1" dirty="0"/>
              <a:t>Traffic control </a:t>
            </a:r>
          </a:p>
          <a:p>
            <a:r>
              <a:rPr lang="en-US" b="1" dirty="0"/>
              <a:t>Site and perimeter security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4" name="irc_mi" descr="http://tribwgno.files.wordpress.com/2013/09/s027277841-300.jpg?w=9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76800"/>
            <a:ext cx="3523874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142" y="4865143"/>
            <a:ext cx="3542858" cy="199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45EA81E-02E9-C3B4-89C7-E61945A3FB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64778"/>
      </p:ext>
    </p:extLst>
  </p:cSld>
  <p:clrMapOvr>
    <a:masterClrMapping/>
  </p:clrMapOvr>
  <p:transition spd="slow" advTm="405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Fire and EMS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Command structure</a:t>
            </a:r>
            <a:endParaRPr lang="en-US" sz="2000" b="1" dirty="0"/>
          </a:p>
          <a:p>
            <a:pPr lvl="1"/>
            <a:r>
              <a:rPr lang="en-US" b="1" dirty="0"/>
              <a:t>Participate with Law Enforcement and others as Unified Command Develops</a:t>
            </a:r>
          </a:p>
          <a:p>
            <a:pPr lvl="0"/>
            <a:r>
              <a:rPr lang="en-US" b="1" dirty="0"/>
              <a:t>Rescue Task Force</a:t>
            </a:r>
          </a:p>
          <a:p>
            <a:pPr lvl="1"/>
            <a:r>
              <a:rPr lang="en-US" b="1" dirty="0"/>
              <a:t>Warm Zone triage and patient care (LSIs)</a:t>
            </a:r>
          </a:p>
          <a:p>
            <a:r>
              <a:rPr lang="en-US" b="1" dirty="0"/>
              <a:t>Communications structure and interoperability plan </a:t>
            </a:r>
            <a:endParaRPr lang="en-US" sz="2400" b="1" dirty="0"/>
          </a:p>
          <a:p>
            <a:endParaRPr lang="en-US" b="1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E0B6602-5404-816D-14B0-2133D77906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71100"/>
      </p:ext>
    </p:extLst>
  </p:cSld>
  <p:clrMapOvr>
    <a:masterClrMapping/>
  </p:clrMapOvr>
  <p:transition spd="slow" advTm="329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762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Fire and EMS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90600"/>
            <a:ext cx="6845085" cy="5715000"/>
          </a:xfrm>
        </p:spPr>
        <p:txBody>
          <a:bodyPr>
            <a:normAutofit lnSpcReduction="10000"/>
          </a:bodyPr>
          <a:lstStyle/>
          <a:p>
            <a:pPr lvl="0"/>
            <a:r>
              <a:rPr lang="en-US" b="1" dirty="0"/>
              <a:t>Simulate determinations of where patients are to be transported</a:t>
            </a:r>
            <a:endParaRPr lang="en-US" sz="2400" b="1" dirty="0"/>
          </a:p>
          <a:p>
            <a:pPr lvl="1"/>
            <a:r>
              <a:rPr lang="en-US" sz="3600" b="1" u="sng" dirty="0">
                <a:solidFill>
                  <a:srgbClr val="FF0000"/>
                </a:solidFill>
              </a:rPr>
              <a:t>ALL patients from CSCC, go to </a:t>
            </a:r>
            <a:r>
              <a:rPr lang="en-US" sz="3600" b="1" u="sng" dirty="0" err="1">
                <a:solidFill>
                  <a:srgbClr val="FF0000"/>
                </a:solidFill>
              </a:rPr>
              <a:t>Soin</a:t>
            </a:r>
            <a:endParaRPr lang="en-US" sz="3600" b="1" u="sng" dirty="0">
              <a:solidFill>
                <a:srgbClr val="FF0000"/>
              </a:solidFill>
            </a:endParaRPr>
          </a:p>
          <a:p>
            <a:pPr lvl="2"/>
            <a:r>
              <a:rPr lang="en-US" sz="3200" b="1" u="sng" dirty="0">
                <a:solidFill>
                  <a:srgbClr val="FF0000"/>
                </a:solidFill>
              </a:rPr>
              <a:t>ED or L&amp;D</a:t>
            </a:r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r>
              <a:rPr lang="en-US" b="1" dirty="0"/>
              <a:t>However,  </a:t>
            </a:r>
            <a:r>
              <a:rPr lang="en-US" b="1" u="sng" dirty="0"/>
              <a:t>Transport Officer </a:t>
            </a:r>
            <a:r>
              <a:rPr lang="en-US" b="1" dirty="0"/>
              <a:t>should </a:t>
            </a:r>
            <a:r>
              <a:rPr lang="en-US" b="1" i="1" dirty="0"/>
              <a:t>act</a:t>
            </a:r>
            <a:r>
              <a:rPr lang="en-US" b="1" dirty="0"/>
              <a:t> </a:t>
            </a:r>
            <a:r>
              <a:rPr lang="en-US" b="1" i="1" dirty="0"/>
              <a:t>as if </a:t>
            </a:r>
            <a:r>
              <a:rPr lang="en-US" b="1" dirty="0"/>
              <a:t>ALL hospitals are available, and </a:t>
            </a:r>
            <a:r>
              <a:rPr lang="en-US" sz="3600" b="1" u="sng" dirty="0">
                <a:solidFill>
                  <a:srgbClr val="FF0000"/>
                </a:solidFill>
              </a:rPr>
              <a:t>simulate</a:t>
            </a:r>
            <a:r>
              <a:rPr lang="en-US" b="1" dirty="0"/>
              <a:t> appropriate patient distribution</a:t>
            </a:r>
            <a:endParaRPr lang="en-US" sz="2000" b="1" dirty="0"/>
          </a:p>
          <a:p>
            <a:endParaRPr lang="en-US" b="1" dirty="0"/>
          </a:p>
        </p:txBody>
      </p:sp>
      <p:pic>
        <p:nvPicPr>
          <p:cNvPr id="1028" name="Picture 4" descr="How to Operate and Manage the MCI Transportation Group - JEMS: EMS,  Emergency Medical Services - Training, Paramedic, EMT News">
            <a:extLst>
              <a:ext uri="{FF2B5EF4-FFF2-40B4-BE49-F238E27FC236}">
                <a16:creationId xmlns:a16="http://schemas.microsoft.com/office/drawing/2014/main" id="{FA4A2AF1-BE7D-68C4-CEAC-83B613B619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63" b="9007"/>
          <a:stretch/>
        </p:blipFill>
        <p:spPr bwMode="auto">
          <a:xfrm>
            <a:off x="7904749" y="3962401"/>
            <a:ext cx="1239252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oin Medical Center - Kettering Health - Emergency Center | Kettering Health">
            <a:extLst>
              <a:ext uri="{FF2B5EF4-FFF2-40B4-BE49-F238E27FC236}">
                <a16:creationId xmlns:a16="http://schemas.microsoft.com/office/drawing/2014/main" id="{FB523946-D5C6-5227-D6B2-E83C734F8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16667" b="13333"/>
          <a:stretch/>
        </p:blipFill>
        <p:spPr bwMode="auto">
          <a:xfrm>
            <a:off x="4343400" y="2918201"/>
            <a:ext cx="2273085" cy="185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210E16A-9B74-7A47-FBB7-CC0E22B044A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6871100"/>
      </p:ext>
    </p:extLst>
  </p:cSld>
  <p:clrMapOvr>
    <a:masterClrMapping/>
  </p:clrMapOvr>
  <p:transition spd="slow" advTm="626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Fire and EMS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29200"/>
          </a:xfrm>
        </p:spPr>
        <p:txBody>
          <a:bodyPr>
            <a:normAutofit fontScale="92500"/>
          </a:bodyPr>
          <a:lstStyle/>
          <a:p>
            <a:r>
              <a:rPr lang="en-US" sz="4000" b="1" dirty="0"/>
              <a:t>Regional Hospital Notification System (RHNS) </a:t>
            </a:r>
          </a:p>
          <a:p>
            <a:pPr lvl="0"/>
            <a:r>
              <a:rPr lang="en-US" b="1" dirty="0"/>
              <a:t>Create OHTrac Incident?</a:t>
            </a:r>
          </a:p>
          <a:p>
            <a:pPr lvl="0"/>
            <a:r>
              <a:rPr lang="en-US" b="1" dirty="0"/>
              <a:t>Triage patients </a:t>
            </a:r>
          </a:p>
          <a:p>
            <a:pPr lvl="0"/>
            <a:r>
              <a:rPr lang="en-US" b="1" u="sng" dirty="0"/>
              <a:t>Transport patients</a:t>
            </a:r>
          </a:p>
          <a:p>
            <a:pPr lvl="1"/>
            <a:r>
              <a:rPr lang="en-US" b="1" dirty="0"/>
              <a:t>Green Drill </a:t>
            </a:r>
            <a:r>
              <a:rPr lang="en-US" b="1" strike="sngStrike" dirty="0"/>
              <a:t>Triage</a:t>
            </a:r>
            <a:r>
              <a:rPr lang="en-US" b="1" dirty="0"/>
              <a:t> Treatment Tags will be used for the exercise, and will be provided</a:t>
            </a:r>
          </a:p>
          <a:p>
            <a:r>
              <a:rPr lang="en-US" sz="2400" b="1" dirty="0"/>
              <a:t>Use MCI Talk Groups to report and determine hospital capabilities (but only those playing)</a:t>
            </a:r>
          </a:p>
          <a:p>
            <a:r>
              <a:rPr lang="en-US" sz="2400" b="1" dirty="0"/>
              <a:t>SIMULATE appropriate patient distribution</a:t>
            </a:r>
          </a:p>
          <a:p>
            <a:pPr lvl="1"/>
            <a:endParaRPr lang="en-US" sz="2000" b="1" dirty="0"/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E7C3AD6-A956-7894-E0AE-C8E987E94C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82876"/>
      </p:ext>
    </p:extLst>
  </p:cSld>
  <p:clrMapOvr>
    <a:masterClrMapping/>
  </p:clrMapOvr>
  <p:transition spd="slow" advTm="559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b="1" u="sng" dirty="0"/>
              <a:t>Treat patients</a:t>
            </a:r>
          </a:p>
          <a:p>
            <a:pPr lvl="1"/>
            <a:r>
              <a:rPr lang="en-US" b="1" dirty="0"/>
              <a:t>Patients should actually </a:t>
            </a:r>
            <a:r>
              <a:rPr lang="en-US" b="1" u="sng" dirty="0"/>
              <a:t>be moved </a:t>
            </a:r>
            <a:r>
              <a:rPr lang="en-US" b="1" dirty="0"/>
              <a:t>to all playing areas of the hospital as necessary</a:t>
            </a:r>
          </a:p>
          <a:p>
            <a:pPr lvl="1"/>
            <a:r>
              <a:rPr lang="en-US" b="1" dirty="0" err="1"/>
              <a:t>Moulaged</a:t>
            </a:r>
            <a:r>
              <a:rPr lang="en-US" b="1" dirty="0"/>
              <a:t> actors as injured victims; </a:t>
            </a:r>
          </a:p>
          <a:p>
            <a:pPr lvl="2"/>
            <a:r>
              <a:rPr lang="en-US" b="1" i="1" u="sng" dirty="0"/>
              <a:t>NO INVASIVE PROCEDURES </a:t>
            </a:r>
            <a:r>
              <a:rPr lang="en-US" b="1" dirty="0"/>
              <a:t>(IVs, airway adjuncts, radiological examinations, etc.)</a:t>
            </a:r>
          </a:p>
          <a:p>
            <a:r>
              <a:rPr lang="en-US" b="1" dirty="0"/>
              <a:t>May also be actors simulating other roles (e.g., family members, press, etc.)</a:t>
            </a:r>
          </a:p>
          <a:p>
            <a:r>
              <a:rPr lang="en-US" b="1" dirty="0"/>
              <a:t>As practical, Players and Controllers should say out loud “This is an exercise message.”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88008" y="4270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b="1" dirty="0"/>
              <a:t>KH Facilities’ Activities: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E5C75AC-CA90-213D-00B5-DA6CD52899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71100"/>
      </p:ext>
    </p:extLst>
  </p:cSld>
  <p:clrMapOvr>
    <a:masterClrMapping/>
  </p:clrMapOvr>
  <p:transition spd="slow" advTm="422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866888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Dayton MMRS Triage Ribbon Kit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543581"/>
            <a:ext cx="5213078" cy="4800600"/>
          </a:xfrm>
        </p:spPr>
        <p:txBody>
          <a:bodyPr>
            <a:normAutofit/>
          </a:bodyPr>
          <a:lstStyle/>
          <a:p>
            <a:r>
              <a:rPr lang="en-US" b="1" dirty="0"/>
              <a:t>Triage Ribbon is principal indication of the patient’s category</a:t>
            </a:r>
          </a:p>
          <a:p>
            <a:r>
              <a:rPr lang="en-US" b="1" dirty="0"/>
              <a:t>Use Ribbons to attach the Tags</a:t>
            </a:r>
          </a:p>
          <a:p>
            <a:r>
              <a:rPr lang="en-US" b="1" dirty="0"/>
              <a:t>If Triage Category changes:</a:t>
            </a:r>
          </a:p>
          <a:p>
            <a:pPr lvl="1"/>
            <a:r>
              <a:rPr lang="en-US" b="1" dirty="0"/>
              <a:t>change the ribbon!</a:t>
            </a:r>
          </a:p>
          <a:p>
            <a:r>
              <a:rPr lang="en-US" b="1" dirty="0"/>
              <a:t>But keep the same Tag</a:t>
            </a:r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966" y="2590800"/>
            <a:ext cx="3400558" cy="255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1A8625B-6B39-BF13-D884-5E4D63F9E4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18396"/>
      </p:ext>
    </p:extLst>
  </p:cSld>
  <p:clrMapOvr>
    <a:masterClrMapping/>
  </p:clrMapOvr>
  <p:transition spd="slow" advTm="197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Dayton MMRS Triage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447800"/>
            <a:ext cx="6876288" cy="4800600"/>
          </a:xfrm>
        </p:spPr>
        <p:txBody>
          <a:bodyPr/>
          <a:lstStyle/>
          <a:p>
            <a:r>
              <a:rPr lang="en-US" b="1" dirty="0"/>
              <a:t>Multiple versions of </a:t>
            </a:r>
            <a:r>
              <a:rPr lang="en-US" b="1" strike="sngStrike" dirty="0"/>
              <a:t>Triage</a:t>
            </a:r>
            <a:r>
              <a:rPr lang="en-US" b="1" dirty="0"/>
              <a:t> Treatment Tags:</a:t>
            </a:r>
          </a:p>
          <a:p>
            <a:pPr lvl="1"/>
            <a:r>
              <a:rPr lang="en-US" sz="3200" b="1" dirty="0"/>
              <a:t>“Live” tags are </a:t>
            </a:r>
            <a:r>
              <a:rPr lang="en-US" sz="3000" b="1" dirty="0"/>
              <a:t>White</a:t>
            </a:r>
            <a:endParaRPr lang="en-US" b="1" dirty="0"/>
          </a:p>
          <a:p>
            <a:pPr lvl="2"/>
            <a:r>
              <a:rPr lang="en-US" sz="2800" b="1" dirty="0"/>
              <a:t>Synthetic paper </a:t>
            </a:r>
          </a:p>
          <a:p>
            <a:pPr lvl="2"/>
            <a:r>
              <a:rPr lang="en-US" sz="2800" b="1" dirty="0"/>
              <a:t>Bar codes, numbers, &amp; RFID tags</a:t>
            </a:r>
          </a:p>
          <a:p>
            <a:pPr lvl="1"/>
            <a:r>
              <a:rPr lang="en-US" sz="3200" b="1" dirty="0"/>
              <a:t>Only for “real world” use:</a:t>
            </a:r>
          </a:p>
          <a:p>
            <a:pPr lvl="2"/>
            <a:r>
              <a:rPr lang="en-US" sz="3600" b="1" u="sng" dirty="0"/>
              <a:t>Actual MCIs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2077578" cy="537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B935D72-3782-4FE5-2FD6-770671E6DA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13740"/>
      </p:ext>
    </p:extLst>
  </p:cSld>
  <p:clrMapOvr>
    <a:masterClrMapping/>
  </p:clrMapOvr>
  <p:transition spd="slow" advTm="177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4078B1-ED28-4B0C-AB5F-AF2AB13FF158}"/>
              </a:ext>
            </a:extLst>
          </p:cNvPr>
          <p:cNvSpPr txBox="1"/>
          <p:nvPr/>
        </p:nvSpPr>
        <p:spPr>
          <a:xfrm>
            <a:off x="5056493" y="106126"/>
            <a:ext cx="42672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n w="3175">
                  <a:noFill/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Dadeville,  AL Sweet 16 Shooting</a:t>
            </a:r>
          </a:p>
          <a:p>
            <a:pPr algn="ctr"/>
            <a:r>
              <a:rPr lang="en-US" b="1" dirty="0">
                <a:ln w="3175">
                  <a:noFill/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15, 2023</a:t>
            </a:r>
          </a:p>
          <a:p>
            <a:pPr algn="ctr"/>
            <a:endParaRPr lang="en-US" sz="2000" b="1" dirty="0">
              <a:ln w="3175">
                <a:noFill/>
                <a:prstDash val="solid"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652CC5-F81F-BEF7-ADD8-D15CD4E36B6B}"/>
              </a:ext>
            </a:extLst>
          </p:cNvPr>
          <p:cNvSpPr txBox="1"/>
          <p:nvPr/>
        </p:nvSpPr>
        <p:spPr>
          <a:xfrm>
            <a:off x="5242939" y="3746494"/>
            <a:ext cx="378282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n w="3175">
                  <a:noFill/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dead, 28 injured (15 with GSWs)</a:t>
            </a:r>
          </a:p>
        </p:txBody>
      </p:sp>
      <p:pic>
        <p:nvPicPr>
          <p:cNvPr id="1036" name="Picture 12" descr="Alabama authorities ask for community's help after mass shooting kills 4 |  The Hill">
            <a:extLst>
              <a:ext uri="{FF2B5EF4-FFF2-40B4-BE49-F238E27FC236}">
                <a16:creationId xmlns:a16="http://schemas.microsoft.com/office/drawing/2014/main" id="{6256C39F-F397-6E2A-AC11-4B2E6DF8C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3" r="813" b="11888"/>
          <a:stretch/>
        </p:blipFill>
        <p:spPr bwMode="auto">
          <a:xfrm>
            <a:off x="126056" y="152400"/>
            <a:ext cx="5109068" cy="194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adeville, Alabama shooting: Investigators piecing together details of  Sweet 16 birthday party shooting that left 4 dead and dozens injured | CNN">
            <a:extLst>
              <a:ext uri="{FF2B5EF4-FFF2-40B4-BE49-F238E27FC236}">
                <a16:creationId xmlns:a16="http://schemas.microsoft.com/office/drawing/2014/main" id="{2B8C75B5-E77C-884F-91BA-F38C66B50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57" y="4188226"/>
            <a:ext cx="4522144" cy="254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adeville victim attends vigil in hospital gown, details shooting">
            <a:extLst>
              <a:ext uri="{FF2B5EF4-FFF2-40B4-BE49-F238E27FC236}">
                <a16:creationId xmlns:a16="http://schemas.microsoft.com/office/drawing/2014/main" id="{CB8369A7-E5FC-F980-5FA0-05F60B83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56" y="2180081"/>
            <a:ext cx="2970672" cy="196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Dadeville shooting: Experts share how to talk to children after shootings,  traumatic events - al.com">
            <a:extLst>
              <a:ext uri="{FF2B5EF4-FFF2-40B4-BE49-F238E27FC236}">
                <a16:creationId xmlns:a16="http://schemas.microsoft.com/office/drawing/2014/main" id="{87392CE0-6087-F0BC-BDA1-0BFFD4D6C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2" r="20617"/>
          <a:stretch/>
        </p:blipFill>
        <p:spPr bwMode="auto">
          <a:xfrm>
            <a:off x="3216031" y="2180081"/>
            <a:ext cx="2019093" cy="196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labama shooting live: Mass shooting at Dadeville birthday party last night  leaves four dead, multiple injured | The Independent">
            <a:extLst>
              <a:ext uri="{FF2B5EF4-FFF2-40B4-BE49-F238E27FC236}">
                <a16:creationId xmlns:a16="http://schemas.microsoft.com/office/drawing/2014/main" id="{E26F9918-85C9-C786-B001-C6087098F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/>
          <a:stretch/>
        </p:blipFill>
        <p:spPr bwMode="auto">
          <a:xfrm>
            <a:off x="5191933" y="4458986"/>
            <a:ext cx="3844158" cy="231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WATCH: Authorities hold Press Conference for Dadeville, Alabama mass  shooting | WEAR">
            <a:extLst>
              <a:ext uri="{FF2B5EF4-FFF2-40B4-BE49-F238E27FC236}">
                <a16:creationId xmlns:a16="http://schemas.microsoft.com/office/drawing/2014/main" id="{06AAB6DD-9606-96FA-FE59-95E133BA1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9"/>
          <a:stretch/>
        </p:blipFill>
        <p:spPr bwMode="auto">
          <a:xfrm>
            <a:off x="5354427" y="857250"/>
            <a:ext cx="3671332" cy="284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196BAAE-339F-1298-B6DB-4A9F596C4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9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69"/>
    </mc:Choice>
    <mc:Fallback xmlns="">
      <p:transition spd="slow" advTm="8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260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0"/>
            <a:ext cx="2743200" cy="6858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2D4E590-E3B9-5826-F7EB-71690A1FC0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89348"/>
      </p:ext>
    </p:extLst>
  </p:cSld>
  <p:clrMapOvr>
    <a:masterClrMapping/>
  </p:clrMapOvr>
  <p:transition spd="slow" advTm="104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2646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0"/>
            <a:ext cx="2743200" cy="6858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9A6B5F6-2617-8F54-8619-668011EEFA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057"/>
      </p:ext>
    </p:extLst>
  </p:cSld>
  <p:clrMapOvr>
    <a:masterClrMapping/>
  </p:clrMapOvr>
  <p:transition spd="slow" advTm="183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/>
              <a:t>Victim Envelopes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r>
              <a:rPr lang="en-US" b="1" dirty="0"/>
              <a:t>Simulated victims will carry envelopes</a:t>
            </a:r>
          </a:p>
          <a:p>
            <a:pPr lvl="1"/>
            <a:r>
              <a:rPr lang="en-US" sz="3200" b="1" dirty="0"/>
              <a:t>Inside envelopes is more information on patient condition</a:t>
            </a:r>
          </a:p>
          <a:p>
            <a:r>
              <a:rPr lang="en-US" b="1" dirty="0"/>
              <a:t>Envelopes will be color-coded based and labeled </a:t>
            </a:r>
          </a:p>
          <a:p>
            <a:r>
              <a:rPr lang="en-US" b="1" u="sng" dirty="0"/>
              <a:t>Envelopes must NOT be opened until the time and location indicated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910" l="0" r="957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181600"/>
            <a:ext cx="2133600" cy="16002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905145A-294F-EB86-E601-C4BC47B41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17433"/>
      </p:ext>
    </p:extLst>
  </p:cSld>
  <p:clrMapOvr>
    <a:masterClrMapping/>
  </p:clrMapOvr>
  <p:transition advTm="33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/>
              <a:t>Victim Envelopes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8153400" cy="1981200"/>
          </a:xfrm>
        </p:spPr>
        <p:txBody>
          <a:bodyPr numCol="2">
            <a:noAutofit/>
          </a:bodyPr>
          <a:lstStyle/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Purple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Pink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Yellow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Orange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6800" y="3276600"/>
            <a:ext cx="7943088" cy="3276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Victim envelopes will be labeled, e.g.: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open until after 20 minutes in ED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open until patient is in OR</a:t>
            </a:r>
            <a:endParaRPr lang="en-US" sz="3200" b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endParaRPr lang="en-US" sz="3200" b="1" u="sng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8AA13C7-B62B-C9EA-E1C0-FEE4A7AE30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76661"/>
      </p:ext>
    </p:extLst>
  </p:cSld>
  <p:clrMapOvr>
    <a:masterClrMapping/>
  </p:clrMapOvr>
  <p:transition advTm="339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/>
              <a:t>Labs and Imaging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40" y="4191000"/>
            <a:ext cx="6611273" cy="21910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016" y="1447800"/>
            <a:ext cx="6849431" cy="28864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9027BED-B8BD-2C74-4714-3A2EC3B542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64"/>
    </mc:Choice>
    <mc:Fallback xmlns="">
      <p:transition spd="slow" advTm="38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Participants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Players</a:t>
            </a:r>
          </a:p>
          <a:p>
            <a:pPr lvl="1"/>
            <a:r>
              <a:rPr lang="en-US" b="1" dirty="0"/>
              <a:t>Actively involved </a:t>
            </a:r>
          </a:p>
          <a:p>
            <a:r>
              <a:rPr lang="en-US" b="1" dirty="0"/>
              <a:t>Controller/Evaluators</a:t>
            </a:r>
          </a:p>
          <a:p>
            <a:pPr lvl="1"/>
            <a:r>
              <a:rPr lang="en-US" b="1" dirty="0"/>
              <a:t>Initiate play/monitor response</a:t>
            </a:r>
          </a:p>
          <a:p>
            <a:pPr lvl="1"/>
            <a:r>
              <a:rPr lang="en-US" b="1" dirty="0"/>
              <a:t>Identified with vests or badges</a:t>
            </a:r>
          </a:p>
          <a:p>
            <a:r>
              <a:rPr lang="en-US" b="1" dirty="0"/>
              <a:t>Actors/Volunteers</a:t>
            </a:r>
          </a:p>
          <a:p>
            <a:pPr lvl="1"/>
            <a:r>
              <a:rPr lang="en-US" b="1" dirty="0"/>
              <a:t>Role play patients</a:t>
            </a:r>
          </a:p>
          <a:p>
            <a:r>
              <a:rPr lang="en-US" b="1" dirty="0"/>
              <a:t>Observers</a:t>
            </a:r>
          </a:p>
          <a:p>
            <a:r>
              <a:rPr lang="en-US" b="1" dirty="0"/>
              <a:t>Simulation Cell (</a:t>
            </a:r>
            <a:r>
              <a:rPr lang="en-US" b="1" dirty="0" err="1"/>
              <a:t>SimCell</a:t>
            </a:r>
            <a:r>
              <a:rPr lang="en-US" b="1" dirty="0"/>
              <a:t>)</a:t>
            </a:r>
          </a:p>
          <a:p>
            <a:pPr lvl="1">
              <a:defRPr/>
            </a:pPr>
            <a:r>
              <a:rPr lang="en-US" b="1" dirty="0"/>
              <a:t>Injects information</a:t>
            </a:r>
          </a:p>
          <a:p>
            <a:pPr lvl="1">
              <a:defRPr/>
            </a:pPr>
            <a:r>
              <a:rPr lang="en-US" b="1" dirty="0"/>
              <a:t>Responds to player requests </a:t>
            </a:r>
          </a:p>
          <a:p>
            <a:pPr lvl="1"/>
            <a:r>
              <a:rPr lang="en-US" b="1" dirty="0"/>
              <a:t>Role plays for non-playing entities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8239524-0DCA-703C-5842-E5A9222E4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45931"/>
      </p:ext>
    </p:extLst>
  </p:cSld>
  <p:clrMapOvr>
    <a:masterClrMapping/>
  </p:clrMapOvr>
  <p:transition spd="slow" advTm="458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Participating Organizations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772400" cy="454152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Kettering Health</a:t>
            </a:r>
          </a:p>
          <a:p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Soin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Medical Center</a:t>
            </a:r>
          </a:p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Greene Memorial Hospital</a:t>
            </a:r>
          </a:p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Beavercreek Township Fire Department and other EMS agencies</a:t>
            </a:r>
          </a:p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Beavercreek PD and other Law Enforcement agencies</a:t>
            </a:r>
          </a:p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Regional MMRS Rescue Task Force</a:t>
            </a:r>
          </a:p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Beavercreek Dispatch </a:t>
            </a:r>
          </a:p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Montgomery County Regional Dispatch (RDC) and others</a:t>
            </a:r>
          </a:p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Other hospitals as functional players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555088E-6CD7-4B2C-7C58-5E881D0296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076619"/>
      </p:ext>
    </p:extLst>
  </p:cSld>
  <p:clrMapOvr>
    <a:masterClrMapping/>
  </p:clrMapOvr>
  <p:transition spd="slow" advTm="293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Communications Plan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9" t="15154" r="24895" b="11847"/>
          <a:stretch/>
        </p:blipFill>
        <p:spPr bwMode="auto">
          <a:xfrm>
            <a:off x="76200" y="1599471"/>
            <a:ext cx="4875837" cy="3659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B7338C-008E-474E-472F-5FC4ECFA80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111" b="11111"/>
          <a:stretch/>
        </p:blipFill>
        <p:spPr>
          <a:xfrm>
            <a:off x="5055253" y="1524000"/>
            <a:ext cx="4064684" cy="498316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0076343-654E-99BE-FA36-D7A2EEF83C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84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76200"/>
            <a:ext cx="7498080" cy="1143000"/>
          </a:xfrm>
        </p:spPr>
        <p:txBody>
          <a:bodyPr/>
          <a:lstStyle/>
          <a:p>
            <a:r>
              <a:rPr lang="en-US" b="1" dirty="0"/>
              <a:t>Communications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8019288" cy="5524500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en-US" b="1" cap="small" dirty="0"/>
              <a:t>approved for usage during the Dawn of a New Day MCI exercise:</a:t>
            </a:r>
          </a:p>
          <a:p>
            <a:r>
              <a:rPr lang="en-US" b="1" dirty="0"/>
              <a:t>Cell Phones</a:t>
            </a:r>
          </a:p>
          <a:p>
            <a:r>
              <a:rPr lang="en-US" b="1" dirty="0"/>
              <a:t>Landlines</a:t>
            </a:r>
          </a:p>
          <a:p>
            <a:r>
              <a:rPr lang="en-US" sz="3600" b="1" u="sng" dirty="0"/>
              <a:t>RHNS (Regional Hospital Notification System)</a:t>
            </a:r>
          </a:p>
          <a:p>
            <a:r>
              <a:rPr lang="en-US" b="1" dirty="0"/>
              <a:t>MARCS (Multi-Agency Radio Communications System)</a:t>
            </a:r>
          </a:p>
          <a:p>
            <a:r>
              <a:rPr lang="en-US" b="1" dirty="0"/>
              <a:t>Other radio systems</a:t>
            </a:r>
          </a:p>
          <a:p>
            <a:r>
              <a:rPr lang="en-US" b="1" dirty="0"/>
              <a:t>GDAHA Surgenet MCI web page</a:t>
            </a:r>
          </a:p>
          <a:p>
            <a:r>
              <a:rPr lang="en-US" b="1" dirty="0"/>
              <a:t>Juvare </a:t>
            </a:r>
            <a:r>
              <a:rPr lang="en-US" b="1" dirty="0" err="1"/>
              <a:t>EMResource</a:t>
            </a:r>
            <a:r>
              <a:rPr lang="en-US" b="1" dirty="0"/>
              <a:t> Page</a:t>
            </a:r>
          </a:p>
          <a:p>
            <a:r>
              <a:rPr lang="en-US" b="1" dirty="0" err="1"/>
              <a:t>OHTrac</a:t>
            </a:r>
            <a:endParaRPr lang="en-US" b="1" dirty="0"/>
          </a:p>
          <a:p>
            <a:r>
              <a:rPr lang="en-US" b="1" dirty="0"/>
              <a:t>Satellite phones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6CE9887-61DD-834A-AE40-A69D48A39B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75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762000"/>
            <a:ext cx="8229600" cy="8191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2"/>
                </a:solidFill>
              </a:rPr>
              <a:t>Exercise Assumptions</a:t>
            </a:r>
            <a:endParaRPr sz="4400" b="1" dirty="0">
              <a:solidFill>
                <a:schemeClr val="tx2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14400" y="1744662"/>
            <a:ext cx="8229600" cy="5113338"/>
          </a:xfrm>
        </p:spPr>
        <p:txBody>
          <a:bodyPr>
            <a:normAutofit lnSpcReduction="10000"/>
          </a:bodyPr>
          <a:lstStyle/>
          <a:p>
            <a:pPr marL="274320" indent="-274320">
              <a:defRPr/>
            </a:pPr>
            <a:r>
              <a:rPr lang="en-US" b="1" dirty="0">
                <a:solidFill>
                  <a:schemeClr val="accent6"/>
                </a:solidFill>
              </a:rPr>
              <a:t>Systems such as </a:t>
            </a:r>
            <a:r>
              <a:rPr lang="en-US" b="1" dirty="0" err="1">
                <a:solidFill>
                  <a:schemeClr val="accent6"/>
                </a:solidFill>
              </a:rPr>
              <a:t>Emergin</a:t>
            </a:r>
            <a:r>
              <a:rPr lang="en-US" b="1" dirty="0">
                <a:solidFill>
                  <a:schemeClr val="accent6"/>
                </a:solidFill>
              </a:rPr>
              <a:t>, GDAHA </a:t>
            </a:r>
            <a:r>
              <a:rPr lang="en-US" b="1" dirty="0" err="1">
                <a:solidFill>
                  <a:schemeClr val="accent6"/>
                </a:solidFill>
              </a:rPr>
              <a:t>Surgenet</a:t>
            </a:r>
            <a:r>
              <a:rPr lang="en-US" b="1" dirty="0">
                <a:solidFill>
                  <a:schemeClr val="accent6"/>
                </a:solidFill>
              </a:rPr>
              <a:t>, and </a:t>
            </a:r>
            <a:r>
              <a:rPr lang="en-US" b="1" dirty="0" err="1">
                <a:solidFill>
                  <a:schemeClr val="accent6"/>
                </a:solidFill>
              </a:rPr>
              <a:t>Juvare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dirty="0" err="1">
                <a:solidFill>
                  <a:schemeClr val="accent6"/>
                </a:solidFill>
              </a:rPr>
              <a:t>EMResource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u="sng" dirty="0">
                <a:solidFill>
                  <a:schemeClr val="accent3"/>
                </a:solidFill>
              </a:rPr>
              <a:t>are available for use during the exercise</a:t>
            </a:r>
          </a:p>
          <a:p>
            <a:r>
              <a:rPr lang="en-US" b="1" dirty="0">
                <a:solidFill>
                  <a:schemeClr val="accent6"/>
                </a:solidFill>
              </a:rPr>
              <a:t>OHTrac Regional Hospital Notification System are available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Create OHTrac Incident and use RHNS</a:t>
            </a:r>
          </a:p>
          <a:p>
            <a:r>
              <a:rPr lang="en-US" b="1" u="sng" dirty="0"/>
              <a:t>All</a:t>
            </a:r>
            <a:r>
              <a:rPr lang="en-US" b="1" dirty="0"/>
              <a:t> internal communications (e.g., paging and notification systems)</a:t>
            </a:r>
          </a:p>
          <a:p>
            <a:pPr lvl="1"/>
            <a:r>
              <a:rPr lang="en-US" sz="3200" b="1" dirty="0"/>
              <a:t>Match MD, </a:t>
            </a:r>
            <a:r>
              <a:rPr lang="en-US" sz="3200" b="1" dirty="0" err="1"/>
              <a:t>Vocera</a:t>
            </a:r>
            <a:r>
              <a:rPr lang="en-US" sz="3200" b="1" dirty="0"/>
              <a:t>, Rave Alert, overhead pages, etc.</a:t>
            </a:r>
            <a:endParaRPr lang="en-US" b="1" dirty="0">
              <a:solidFill>
                <a:schemeClr val="accent3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11DDB0B-D629-3C62-2AB6-EBA9109408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75659"/>
      </p:ext>
    </p:extLst>
  </p:cSld>
  <p:clrMapOvr>
    <a:masterClrMapping/>
  </p:clrMapOvr>
  <p:transition advTm="362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494179"/>
            <a:ext cx="8153400" cy="1145241"/>
          </a:xfrm>
        </p:spPr>
        <p:txBody>
          <a:bodyPr>
            <a:noAutofit/>
          </a:bodyPr>
          <a:lstStyle/>
          <a:p>
            <a:pPr algn="ctr"/>
            <a:r>
              <a:rPr lang="en-US" sz="5400" b="1" i="1" dirty="0">
                <a:solidFill>
                  <a:srgbClr val="C00000"/>
                </a:solidFill>
              </a:rPr>
              <a:t>Public Safety</a:t>
            </a:r>
            <a:br>
              <a:rPr lang="en-US" sz="5400" b="1" i="1" dirty="0">
                <a:solidFill>
                  <a:srgbClr val="C00000"/>
                </a:solidFill>
              </a:rPr>
            </a:br>
            <a:r>
              <a:rPr lang="en-US" sz="5400" b="1" i="1" dirty="0">
                <a:solidFill>
                  <a:srgbClr val="C00000"/>
                </a:solidFill>
              </a:rPr>
              <a:t> Player Pre-brief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219200"/>
            <a:ext cx="8534400" cy="1752600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/>
              <a:t>Dawn of a New Day </a:t>
            </a:r>
            <a:r>
              <a:rPr lang="en-US" sz="3200" b="1" dirty="0">
                <a:solidFill>
                  <a:schemeClr val="tx1"/>
                </a:solidFill>
              </a:rPr>
              <a:t>Full Scale Exercise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Sunday, April 30</a:t>
            </a:r>
            <a:r>
              <a:rPr lang="en-US" sz="3200" b="1" baseline="30000" dirty="0">
                <a:solidFill>
                  <a:schemeClr val="tx1"/>
                </a:solidFill>
              </a:rPr>
              <a:t>th</a:t>
            </a:r>
            <a:r>
              <a:rPr lang="en-US" sz="3200" b="1" dirty="0">
                <a:solidFill>
                  <a:schemeClr val="tx1"/>
                </a:solidFill>
              </a:rPr>
              <a:t>, 2023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0" y="5731647"/>
            <a:ext cx="3279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Presented by: </a:t>
            </a:r>
          </a:p>
          <a:p>
            <a:r>
              <a:rPr lang="en-US" b="1" dirty="0"/>
              <a:t>David Gerstner</a:t>
            </a:r>
          </a:p>
          <a:p>
            <a:r>
              <a:rPr lang="en-US" b="1" dirty="0"/>
              <a:t>Dayton MMRS Coordinator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5502662"/>
            <a:ext cx="1371600" cy="135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955" y1="24176" x2="42455" y2="26353"/>
                        <a14:foregroundMark x1="44636" y1="19647" x2="47091" y2="17294"/>
                        <a14:foregroundMark x1="48455" y1="24824" x2="49591" y2="25706"/>
                        <a14:foregroundMark x1="55273" y1="24176" x2="55273" y2="27000"/>
                        <a14:foregroundMark x1="56273" y1="47706" x2="63091" y2="47471"/>
                        <a14:foregroundMark x1="62909" y1="48765" x2="63591" y2="53706"/>
                        <a14:foregroundMark x1="49091" y1="41235" x2="53955" y2="53706"/>
                        <a14:foregroundMark x1="44455" y1="53941" x2="48773" y2="40765"/>
                        <a14:foregroundMark x1="38136" y1="54588" x2="41773" y2="52412"/>
                        <a14:foregroundMark x1="35955" y1="54118" x2="35955" y2="41000"/>
                        <a14:foregroundMark x1="39455" y1="41882" x2="43136" y2="44235"/>
                        <a14:foregroundMark x1="65273" y1="54588" x2="70091" y2="40588"/>
                        <a14:foregroundMark x1="32636" y1="48353" x2="32636" y2="53059"/>
                        <a14:foregroundMark x1="24500" y1="60529" x2="24500" y2="62412"/>
                        <a14:foregroundMark x1="25909" y1="62588" x2="25955" y2="59000"/>
                        <a14:foregroundMark x1="28909" y1="59000" x2="28955" y2="62176"/>
                        <a14:foregroundMark x1="35227" y1="58706" x2="35273" y2="62176"/>
                        <a14:foregroundMark x1="37273" y1="59706" x2="37455" y2="62412"/>
                        <a14:foregroundMark x1="39955" y1="60647" x2="40136" y2="61882"/>
                        <a14:foregroundMark x1="44682" y1="59941" x2="44727" y2="61471"/>
                        <a14:foregroundMark x1="48682" y1="60647" x2="49182" y2="59235"/>
                        <a14:foregroundMark x1="51455" y1="59235" x2="52136" y2="60647"/>
                        <a14:foregroundMark x1="57000" y1="59765" x2="57591" y2="59000"/>
                        <a14:foregroundMark x1="61273" y1="58941" x2="61545" y2="59059"/>
                        <a14:foregroundMark x1="66455" y1="61647" x2="66636" y2="61059"/>
                        <a14:foregroundMark x1="70091" y1="61706" x2="70227" y2="60706"/>
                        <a14:foregroundMark x1="73227" y1="60882" x2="73273" y2="60353"/>
                        <a14:foregroundMark x1="25227" y1="67353" x2="25318" y2="65882"/>
                        <a14:foregroundMark x1="26364" y1="67059" x2="26364" y2="65765"/>
                        <a14:foregroundMark x1="32727" y1="67706" x2="32727" y2="67000"/>
                        <a14:foregroundMark x1="35409" y1="67471" x2="35455" y2="66765"/>
                        <a14:foregroundMark x1="39318" y1="68118" x2="39500" y2="67412"/>
                        <a14:foregroundMark x1="42591" y1="67647" x2="42636" y2="66000"/>
                        <a14:foregroundMark x1="46818" y1="68118" x2="47227" y2="66941"/>
                        <a14:foregroundMark x1="50864" y1="66706" x2="50636" y2="66294"/>
                        <a14:foregroundMark x1="53818" y1="67000" x2="53409" y2="66706"/>
                        <a14:foregroundMark x1="55682" y1="68059" x2="55682" y2="67706"/>
                        <a14:foregroundMark x1="59364" y1="67941" x2="59318" y2="67588"/>
                        <a14:foregroundMark x1="62636" y1="67235" x2="62636" y2="66941"/>
                        <a14:foregroundMark x1="63864" y1="68412" x2="64000" y2="68118"/>
                        <a14:foregroundMark x1="68000" y1="67235" x2="67818" y2="66294"/>
                        <a14:foregroundMark x1="69955" y1="67882" x2="69955" y2="66588"/>
                        <a14:foregroundMark x1="71182" y1="67000" x2="71227" y2="66118"/>
                        <a14:foregroundMark x1="75136" y1="67235" x2="75136" y2="65882"/>
                        <a14:foregroundMark x1="29136" y1="76647" x2="29045" y2="74824"/>
                        <a14:foregroundMark x1="27500" y1="72176" x2="30727" y2="72235"/>
                        <a14:foregroundMark x1="30727" y1="77000" x2="30682" y2="76294"/>
                        <a14:foregroundMark x1="21500" y1="72235" x2="78591" y2="72176"/>
                        <a14:foregroundMark x1="32182" y1="77647" x2="32227" y2="76647"/>
                        <a14:foregroundMark x1="33045" y1="76824" x2="34409" y2="76647"/>
                        <a14:foregroundMark x1="30727" y1="67000" x2="30409" y2="66471"/>
                        <a14:foregroundMark x1="34182" y1="77882" x2="34409" y2="77765"/>
                        <a14:foregroundMark x1="36364" y1="77000" x2="36409" y2="75235"/>
                        <a14:foregroundMark x1="38227" y1="76765" x2="38227" y2="75882"/>
                        <a14:foregroundMark x1="39318" y1="77235" x2="39318" y2="76059"/>
                        <a14:foregroundMark x1="41636" y1="76647" x2="41682" y2="75588"/>
                        <a14:foregroundMark x1="38273" y1="74647" x2="38273" y2="74647"/>
                        <a14:foregroundMark x1="45182" y1="77235" x2="45182" y2="77235"/>
                        <a14:foregroundMark x1="42591" y1="75882" x2="42591" y2="75882"/>
                        <a14:foregroundMark x1="46227" y1="76294" x2="46227" y2="76294"/>
                        <a14:foregroundMark x1="49773" y1="76412" x2="49773" y2="76412"/>
                        <a14:foregroundMark x1="53000" y1="76765" x2="53000" y2="76765"/>
                        <a14:foregroundMark x1="55682" y1="76824" x2="55682" y2="76824"/>
                        <a14:foregroundMark x1="57545" y1="77176" x2="57545" y2="77176"/>
                        <a14:foregroundMark x1="58455" y1="76941" x2="58455" y2="76941"/>
                        <a14:foregroundMark x1="59636" y1="75941" x2="59636" y2="75941"/>
                        <a14:foregroundMark x1="58545" y1="74412" x2="58545" y2="74412"/>
                        <a14:foregroundMark x1="63955" y1="76882" x2="63955" y2="76882"/>
                        <a14:foregroundMark x1="61727" y1="77471" x2="61727" y2="77471"/>
                        <a14:foregroundMark x1="68545" y1="76765" x2="68545" y2="76765"/>
                        <a14:foregroundMark x1="70545" y1="76647" x2="70545" y2="76647"/>
                        <a14:foregroundMark x1="67545" y1="76765" x2="67545" y2="76765"/>
                        <a14:foregroundMark x1="71364" y1="76647" x2="71364" y2="76647"/>
                        <a14:foregroundMark x1="71318" y1="77882" x2="71318" y2="77882"/>
                        <a14:foregroundMark x1="40682" y1="77353" x2="40682" y2="77353"/>
                        <a14:foregroundMark x1="46277" y1="34251" x2="46277" y2="34251"/>
                        <a14:foregroundMark x1="31649" y1="61446" x2="31649" y2="61446"/>
                        <a14:foregroundMark x1="48005" y1="76764" x2="48005" y2="76764"/>
                        <a14:foregroundMark x1="51197" y1="77969" x2="51197" y2="77969"/>
                        <a14:foregroundMark x1="52128" y1="76076" x2="52128" y2="76076"/>
                        <a14:foregroundMark x1="51596" y1="74699" x2="51596" y2="74699"/>
                        <a14:foregroundMark x1="54255" y1="77281" x2="54255" y2="77281"/>
                        <a14:foregroundMark x1="65160" y1="74699" x2="65160" y2="74699"/>
                        <a14:foregroundMark x1="50798" y1="33735" x2="50798" y2="33735"/>
                        <a14:foregroundMark x1="76064" y1="61446" x2="76064" y2="61446"/>
                        <a14:foregroundMark x1="37633" y1="65232" x2="37633" y2="65232"/>
                        <a14:backgroundMark x1="26682" y1="59706" x2="26682" y2="59706"/>
                        <a14:backgroundMark x1="27864" y1="67412" x2="27864" y2="67412"/>
                        <a14:backgroundMark x1="33409" y1="66412" x2="33409" y2="66412"/>
                        <a14:backgroundMark x1="32545" y1="60471" x2="32545" y2="60471"/>
                        <a14:backgroundMark x1="45682" y1="60529" x2="45682" y2="60529"/>
                        <a14:backgroundMark x1="40273" y1="67353" x2="40273" y2="67353"/>
                        <a14:backgroundMark x1="40818" y1="59647" x2="40818" y2="59647"/>
                        <a14:backgroundMark x1="48182" y1="66647" x2="48182" y2="66647"/>
                        <a14:backgroundMark x1="58455" y1="61059" x2="58455" y2="61059"/>
                        <a14:backgroundMark x1="57045" y1="67235" x2="57045" y2="67235"/>
                        <a14:backgroundMark x1="49591" y1="60824" x2="49591" y2="60824"/>
                        <a14:backgroundMark x1="72136" y1="66588" x2="72136" y2="66588"/>
                        <a14:backgroundMark x1="65000" y1="66882" x2="65000" y2="66882"/>
                        <a14:backgroundMark x1="67591" y1="60294" x2="67591" y2="60294"/>
                        <a14:backgroundMark x1="77227" y1="60706" x2="77227" y2="60706"/>
                        <a14:backgroundMark x1="33909" y1="76235" x2="33909" y2="76235"/>
                        <a14:backgroundMark x1="28682" y1="75353" x2="28682" y2="75353"/>
                        <a14:backgroundMark x1="41227" y1="76941" x2="41227" y2="76941"/>
                        <a14:backgroundMark x1="45591" y1="77118" x2="45591" y2="77118"/>
                        <a14:backgroundMark x1="47227" y1="77059" x2="47227" y2="77059"/>
                        <a14:backgroundMark x1="51000" y1="76412" x2="51000" y2="76412"/>
                        <a14:backgroundMark x1="55727" y1="77471" x2="55727" y2="77471"/>
                        <a14:backgroundMark x1="70864" y1="59824" x2="70864" y2="59824"/>
                        <a14:backgroundMark x1="70818" y1="76176" x2="70818" y2="76176"/>
                        <a14:backgroundMark x1="66909" y1="77235" x2="66909" y2="77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16" t="12653" r="18748" b="19828"/>
          <a:stretch/>
        </p:blipFill>
        <p:spPr bwMode="auto">
          <a:xfrm>
            <a:off x="990600" y="5227982"/>
            <a:ext cx="1916264" cy="163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667000"/>
            <a:ext cx="4572000" cy="2685861"/>
          </a:xfrm>
          <a:prstGeom prst="rect">
            <a:avLst/>
          </a:prstGeom>
        </p:spPr>
      </p:pic>
      <p:pic>
        <p:nvPicPr>
          <p:cNvPr id="4" name="Picture 2" descr="https://sonar.fosu1-1.fna.fbcdn.net/v/t1.0-1/p200x200/52432327_2112306825514456_8562837690574176256_n.jpg?_nc_cat=110&amp;_nc_oc=AQltJk3atzBFXWv7sLUzewLoJswZw1rHdD-5ItPg8fIqg2VOdxSEFLCstaoDm0DLAUU&amp;_nc_ad=z-m&amp;_nc_cid=0&amp;_nc_zor=9&amp;_nc_ht=sonar.fosu1-1.fna&amp;oh=e37fa957749ae221fdf91bd0d91e5842&amp;oe=5DD0EDE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784" y="3341464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63266" y="3124200"/>
            <a:ext cx="24521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REENE</a:t>
            </a:r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Memorial Hospital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F4C8AC9-C591-4560-E99B-B685377782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72653"/>
      </p:ext>
    </p:extLst>
  </p:cSld>
  <p:clrMapOvr>
    <a:masterClrMapping/>
  </p:clrMapOvr>
  <p:transition spd="slow" advTm="141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All Communications: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3891A7"/>
              </a:buClr>
            </a:pPr>
            <a:r>
              <a:rPr lang="en-US" b="1" dirty="0"/>
              <a:t>Begin with </a:t>
            </a:r>
            <a:r>
              <a:rPr lang="en-US" sz="3600" b="1" dirty="0">
                <a:solidFill>
                  <a:srgbClr val="964305">
                    <a:lumMod val="60000"/>
                    <a:lumOff val="40000"/>
                  </a:srgbClr>
                </a:solidFill>
              </a:rPr>
              <a:t>“This is an Exercise Message”</a:t>
            </a:r>
            <a:endParaRPr lang="en-US" b="1" dirty="0">
              <a:solidFill>
                <a:srgbClr val="964305">
                  <a:lumMod val="60000"/>
                  <a:lumOff val="40000"/>
                </a:srgbClr>
              </a:solidFill>
            </a:endParaRPr>
          </a:p>
          <a:p>
            <a:r>
              <a:rPr lang="en-US" b="1" dirty="0"/>
              <a:t>To include:</a:t>
            </a:r>
          </a:p>
          <a:p>
            <a:pPr lvl="1"/>
            <a:r>
              <a:rPr lang="en-US" b="1" dirty="0"/>
              <a:t>Phones (landline and cellphones)</a:t>
            </a:r>
          </a:p>
          <a:p>
            <a:pPr lvl="1"/>
            <a:r>
              <a:rPr lang="en-US" b="1" dirty="0"/>
              <a:t>Radios</a:t>
            </a:r>
          </a:p>
          <a:p>
            <a:pPr lvl="1"/>
            <a:r>
              <a:rPr lang="en-US" b="1" dirty="0"/>
              <a:t>E-mail</a:t>
            </a:r>
          </a:p>
          <a:p>
            <a:pPr lvl="1"/>
            <a:r>
              <a:rPr lang="en-US" b="1" dirty="0"/>
              <a:t>Faxes</a:t>
            </a:r>
          </a:p>
          <a:p>
            <a:pPr lvl="1"/>
            <a:r>
              <a:rPr lang="en-US" b="1" dirty="0"/>
              <a:t>Even in person when within the hospital!</a:t>
            </a:r>
          </a:p>
          <a:p>
            <a:pPr lvl="1"/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E6ADC17-539D-184F-94F7-E6468612B5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85401"/>
      </p:ext>
    </p:extLst>
  </p:cSld>
  <p:clrMapOvr>
    <a:masterClrMapping/>
  </p:clrMapOvr>
  <p:transition spd="slow" advTm="33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All 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As practical, Players, Victims, and Controllers should say out loud “This is an exercise message.”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49E6AEC-093B-4C9C-B2B7-B9133677EA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17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b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Communications </a:t>
            </a:r>
          </a:p>
          <a:p>
            <a:pPr lvl="1"/>
            <a:r>
              <a:rPr lang="en-US" sz="4000" b="1" dirty="0"/>
              <a:t>Visitors </a:t>
            </a:r>
          </a:p>
          <a:p>
            <a:pPr lvl="1"/>
            <a:r>
              <a:rPr lang="en-US" sz="4000" b="1" dirty="0"/>
              <a:t>Staff </a:t>
            </a:r>
          </a:p>
          <a:p>
            <a:pPr lvl="1"/>
            <a:r>
              <a:rPr lang="en-US" sz="4000" b="1" dirty="0"/>
              <a:t>Patients! </a:t>
            </a:r>
            <a:endParaRPr lang="en-US" b="1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85933F7-C273-58C6-767D-5C7DF8653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85401"/>
      </p:ext>
    </p:extLst>
  </p:cSld>
  <p:clrMapOvr>
    <a:masterClrMapping/>
  </p:clrMapOvr>
  <p:transition spd="slow" advTm="253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Communications: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Signage</a:t>
            </a:r>
          </a:p>
          <a:p>
            <a:r>
              <a:rPr lang="en-US" sz="4400" b="1" dirty="0"/>
              <a:t>Announcements</a:t>
            </a:r>
          </a:p>
          <a:p>
            <a:r>
              <a:rPr lang="en-US" sz="4400" b="1" dirty="0"/>
              <a:t>Explanations</a:t>
            </a:r>
          </a:p>
          <a:p>
            <a:pPr lvl="1"/>
            <a:r>
              <a:rPr lang="en-US" sz="4000" b="1" dirty="0"/>
              <a:t>Explain sights and sounds and reassure that it’s just a training exercise</a:t>
            </a:r>
          </a:p>
          <a:p>
            <a:endParaRPr lang="en-US" sz="4400" b="1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" t="22326" r="10118" b="10167"/>
          <a:stretch/>
        </p:blipFill>
        <p:spPr bwMode="auto">
          <a:xfrm>
            <a:off x="0" y="3352800"/>
            <a:ext cx="5355771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6" cstate="print"/>
          <a:srcRect l="28534" r="15408"/>
          <a:stretch>
            <a:fillRect/>
          </a:stretch>
        </p:blipFill>
        <p:spPr bwMode="auto">
          <a:xfrm>
            <a:off x="6248400" y="3124200"/>
            <a:ext cx="2895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50E3DD5-A84A-83AE-63B9-F9D51959704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2885401"/>
      </p:ext>
    </p:extLst>
  </p:cSld>
  <p:clrMapOvr>
    <a:masterClrMapping/>
  </p:clrMapOvr>
  <p:transition spd="slow" advTm="431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KH Media Liaison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C278DF6-7F84-F5E8-04D7-2EE275FFA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50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Suspending or Terminating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r>
              <a:rPr lang="en-US" b="1" dirty="0"/>
              <a:t>In the event of a real emergency the player will inform the controller/evaluator with the phrase  </a:t>
            </a:r>
          </a:p>
          <a:p>
            <a:pPr marL="82296" indent="0">
              <a:buNone/>
            </a:pPr>
            <a:r>
              <a:rPr lang="en-US" sz="3600" b="1" dirty="0"/>
              <a:t>    “REAL WORLD EMERGENCY” </a:t>
            </a:r>
          </a:p>
          <a:p>
            <a:r>
              <a:rPr lang="en-US" b="1" dirty="0"/>
              <a:t>The controller/evaluator will forward the information to the Senior Controller, the Exercise Director, and the SIMCELL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6ED7031-B6FB-E166-244B-2623F83405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72527"/>
      </p:ext>
    </p:extLst>
  </p:cSld>
  <p:clrMapOvr>
    <a:masterClrMapping/>
  </p:clrMapOvr>
  <p:transition spd="slow" advTm="291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8153400" cy="819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4400" b="1" dirty="0">
                <a:solidFill>
                  <a:schemeClr val="tx2">
                    <a:lumMod val="75000"/>
                  </a:schemeClr>
                </a:solidFill>
              </a:rPr>
              <a:t>Player Hot Wash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b="1" dirty="0"/>
              <a:t>Immediately following end of play (ENDEX):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Complete a player hot wash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Controller/Evaluator will facilitate group discussion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What went well/needs improvement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Controller/Evaluator will document discussion on group feedback form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Participant Feedback forms will be circulated and collected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en-US" dirty="0"/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CD8C40D-AE49-0980-1956-8C84C72A22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05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Important Wrap Up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8095488" cy="5105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en-US" b="1" dirty="0"/>
              <a:t>Inject messages from Controllers, victims, by phone, radio, or other means</a:t>
            </a:r>
          </a:p>
          <a:p>
            <a:pPr>
              <a:buFont typeface="Wingdings" pitchFamily="2" charset="2"/>
              <a:buChar char="q"/>
            </a:pPr>
            <a:r>
              <a:rPr lang="en-US" altLang="en-US" b="1" dirty="0"/>
              <a:t>Respond to exercise events and information as if the emergency were real</a:t>
            </a:r>
          </a:p>
          <a:p>
            <a:pPr>
              <a:buFont typeface="Wingdings" pitchFamily="2" charset="2"/>
              <a:buChar char="q"/>
            </a:pPr>
            <a:r>
              <a:rPr lang="en-US" altLang="en-US" b="1" dirty="0"/>
              <a:t>Send patients to playing areas!  Use all communications tools!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altLang="en-US" b="1" dirty="0"/>
              <a:t>Make all the phone calls!  DO NOT simulate phone calls!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D7CAB38-75BD-A329-CE54-5C4387E35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724345"/>
      </p:ext>
    </p:extLst>
  </p:cSld>
  <p:clrMapOvr>
    <a:masterClrMapping/>
  </p:clrMapOvr>
  <p:transition spd="slow" advTm="281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altLang="en-US" b="1" dirty="0"/>
              <a:t>If you need something make the call!</a:t>
            </a:r>
          </a:p>
          <a:p>
            <a:pPr>
              <a:buFont typeface="Wingdings" pitchFamily="2" charset="2"/>
              <a:buChar char="q"/>
            </a:pPr>
            <a:r>
              <a:rPr lang="en-US" altLang="en-US" b="1" dirty="0"/>
              <a:t>Use Player Directory for participating organizations and SIMCELL for ANYONE else!</a:t>
            </a:r>
          </a:p>
          <a:p>
            <a:pPr>
              <a:buFont typeface="Wingdings" pitchFamily="2" charset="2"/>
              <a:buChar char="q"/>
            </a:pPr>
            <a:r>
              <a:rPr lang="en-US" altLang="en-US" b="1" dirty="0"/>
              <a:t>“This is an Exercise Message” vs. “Real World”</a:t>
            </a:r>
          </a:p>
          <a:p>
            <a:pPr>
              <a:buFont typeface="Wingdings" pitchFamily="2" charset="2"/>
              <a:buChar char="q"/>
            </a:pPr>
            <a:r>
              <a:rPr lang="en-US" altLang="en-US" b="1" dirty="0"/>
              <a:t>If uncertain about something, ask your supervisor, a Controller, or the </a:t>
            </a:r>
            <a:r>
              <a:rPr lang="en-US" altLang="en-US" b="1" dirty="0" err="1"/>
              <a:t>SimCell</a:t>
            </a:r>
            <a:endParaRPr lang="en-US" altLang="en-US" b="1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Important Wrap Up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AF9E724-B347-8D3F-B1B3-07C85AC0DA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52"/>
    </mc:Choice>
    <mc:Fallback xmlns="">
      <p:transition spd="slow" advTm="20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8153400" cy="819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4400" b="1" dirty="0">
                <a:solidFill>
                  <a:schemeClr val="tx2"/>
                </a:solidFill>
              </a:rPr>
              <a:t>Player  Reference Items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435608" y="1828800"/>
            <a:ext cx="7498080" cy="44196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EXPLAN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Player Guide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Player “Phone Book” with Communications Plan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F0BF69A-A78D-EF08-8D18-326C570F0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28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Orlando Response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23" y="4336472"/>
            <a:ext cx="4070961" cy="228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96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38" y="3276600"/>
            <a:ext cx="4627562" cy="259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969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456565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38200"/>
            <a:ext cx="28194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C1C1921-3C2F-6090-8713-984160A91F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62696"/>
      </p:ext>
    </p:extLst>
  </p:cSld>
  <p:clrMapOvr>
    <a:masterClrMapping/>
  </p:clrMapOvr>
  <p:transition spd="slow" advTm="96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0"/>
            <a:ext cx="8077200" cy="6858000"/>
          </a:xfrm>
        </p:spPr>
        <p:txBody>
          <a:bodyPr anchor="ctr">
            <a:normAutofit fontScale="9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sz="8800" b="1" dirty="0">
                <a:solidFill>
                  <a:schemeClr val="accent2"/>
                </a:solidFill>
              </a:rPr>
              <a:t>QUESTIONS?</a:t>
            </a:r>
            <a:br>
              <a:rPr lang="en-US" sz="8800" b="1" dirty="0">
                <a:solidFill>
                  <a:schemeClr val="accent2"/>
                </a:solidFill>
              </a:rPr>
            </a:br>
            <a:r>
              <a:rPr lang="en-US" sz="4000" b="1">
                <a:solidFill>
                  <a:schemeClr val="accent2"/>
                </a:solidFill>
              </a:rPr>
              <a:t>Email: </a:t>
            </a:r>
            <a:r>
              <a:rPr lang="en-US" sz="4000" b="1">
                <a:solidFill>
                  <a:schemeClr val="accent2"/>
                </a:solidFill>
                <a:hlinkClick r:id="rId4"/>
              </a:rPr>
              <a:t>david</a:t>
            </a:r>
            <a:r>
              <a:rPr lang="en-US" sz="4000" b="1" dirty="0">
                <a:solidFill>
                  <a:schemeClr val="accent2"/>
                </a:solidFill>
                <a:hlinkClick r:id="rId4"/>
              </a:rPr>
              <a:t>.gerstner@daytonohio.gov</a:t>
            </a:r>
            <a:br>
              <a:rPr lang="en-US" sz="4000" b="1" dirty="0">
                <a:solidFill>
                  <a:schemeClr val="accent2"/>
                </a:solidFill>
              </a:rPr>
            </a:br>
            <a:r>
              <a:rPr lang="en-US" sz="4000" b="1" dirty="0">
                <a:solidFill>
                  <a:schemeClr val="accent2"/>
                </a:solidFill>
                <a:hlinkClick r:id="rId5"/>
              </a:rPr>
              <a:t>jordan.marsh@daytonohio.gov</a:t>
            </a:r>
            <a:br>
              <a:rPr lang="en-US" sz="4000" b="1" dirty="0">
                <a:solidFill>
                  <a:schemeClr val="accent2"/>
                </a:solidFill>
              </a:rPr>
            </a:br>
            <a:r>
              <a:rPr lang="en-US" sz="4000" b="1" dirty="0">
                <a:solidFill>
                  <a:schemeClr val="accent2"/>
                </a:solidFill>
                <a:hlinkClick r:id="rId6"/>
              </a:rPr>
              <a:t>william.rose@daytonohio.gov</a:t>
            </a:r>
            <a:br>
              <a:rPr lang="en-US" sz="4000" b="1" dirty="0">
                <a:solidFill>
                  <a:schemeClr val="accent2"/>
                </a:solidFill>
              </a:rPr>
            </a:br>
            <a:endParaRPr sz="8000" b="1" dirty="0">
              <a:solidFill>
                <a:schemeClr val="accent2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B242917-671E-5787-A38C-A646E7D6E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77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1828800"/>
            <a:ext cx="8229600" cy="403860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THANK YOU FOR PARTICIPATING!</a:t>
            </a:r>
            <a:br>
              <a:rPr lang="en-US" b="1" dirty="0"/>
            </a:br>
            <a:br>
              <a:rPr lang="en-US" b="1" dirty="0"/>
            </a:br>
            <a:r>
              <a:rPr lang="en-US" b="1" dirty="0">
                <a:solidFill>
                  <a:schemeClr val="accent3"/>
                </a:solidFill>
              </a:rPr>
              <a:t>PLEASE COMPLETE THE FEEDBACK FORMS AFTER THE EXERCISE!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3080C59-D237-A7D6-4C10-3E4FC3892A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32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5"/>
          <a:stretch/>
        </p:blipFill>
        <p:spPr bwMode="auto">
          <a:xfrm>
            <a:off x="5104614" y="4629150"/>
            <a:ext cx="4037814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28" y="0"/>
            <a:ext cx="3086100" cy="205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45833" r="3473"/>
          <a:stretch/>
        </p:blipFill>
        <p:spPr bwMode="auto">
          <a:xfrm>
            <a:off x="2743200" y="2219325"/>
            <a:ext cx="51244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8864" y="6858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Las Vegas Response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84333"/>
            <a:ext cx="4037814" cy="227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0146CCD-F1FD-6043-5E43-D6A61CF47D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54750"/>
      </p:ext>
    </p:extLst>
  </p:cSld>
  <p:clrMapOvr>
    <a:masterClrMapping/>
  </p:clrMapOvr>
  <p:transition advTm="67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91600" cy="1143000"/>
          </a:xfrm>
        </p:spPr>
        <p:txBody>
          <a:bodyPr>
            <a:noAutofit/>
          </a:bodyPr>
          <a:lstStyle/>
          <a:p>
            <a:r>
              <a:rPr lang="en-US" sz="3600" b="1" dirty="0"/>
              <a:t>Marjory </a:t>
            </a:r>
            <a:r>
              <a:rPr lang="en-US" sz="3600" b="1" dirty="0" err="1"/>
              <a:t>Stoneman</a:t>
            </a:r>
            <a:r>
              <a:rPr lang="en-US" sz="3600" b="1" dirty="0"/>
              <a:t> Douglas High School  Parkland, FL – February 14, 2018</a:t>
            </a:r>
          </a:p>
        </p:txBody>
      </p:sp>
      <p:sp>
        <p:nvSpPr>
          <p:cNvPr id="248834" name="AutoShape 2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838200" y="228600"/>
            <a:ext cx="75438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6" name="AutoShape 4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8" name="AutoShape 6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40" name="AutoShape 8" descr=" A tweet apparently showing someone hiding under a desk during the shooting was posted to social media"/>
          <p:cNvSpPr>
            <a:spLocks noChangeAspect="1" noChangeArrowheads="1"/>
          </p:cNvSpPr>
          <p:nvPr/>
        </p:nvSpPr>
        <p:spPr bwMode="auto">
          <a:xfrm>
            <a:off x="155575" y="-3665538"/>
            <a:ext cx="6029325" cy="7648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0530" name="Picture 2" descr="https://www.onlinethreatalerts.com/article/2018/2/14/shooting-at-marjory-stoneman-douglas-high-school-school-florida-usa/5.jpg"/>
          <p:cNvPicPr>
            <a:picLocks noChangeAspect="1" noChangeArrowheads="1"/>
          </p:cNvPicPr>
          <p:nvPr/>
        </p:nvPicPr>
        <p:blipFill>
          <a:blip r:embed="rId4" cstate="print"/>
          <a:srcRect l="4372" t="2658" r="3825" b="4314"/>
          <a:stretch>
            <a:fillRect/>
          </a:stretch>
        </p:blipFill>
        <p:spPr bwMode="auto">
          <a:xfrm>
            <a:off x="0" y="1676400"/>
            <a:ext cx="4800600" cy="2667000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42712" y="1371600"/>
            <a:ext cx="3901288" cy="494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0532" name="Picture 4" descr="http://www.bostonherald.com/sites/default/files/styles/gallery/public/media/2018/02/14/021418parkland056.jpg?itok=YIhQ4eM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2600" y="4470400"/>
            <a:ext cx="3581400" cy="2387600"/>
          </a:xfrm>
          <a:prstGeom prst="rect">
            <a:avLst/>
          </a:prstGeom>
          <a:noFill/>
        </p:spPr>
      </p:pic>
      <p:pic>
        <p:nvPicPr>
          <p:cNvPr id="248843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59395" y="3468178"/>
            <a:ext cx="392853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845" name="Picture 13"/>
          <p:cNvPicPr>
            <a:picLocks noChangeAspect="1" noChangeArrowheads="1"/>
          </p:cNvPicPr>
          <p:nvPr/>
        </p:nvPicPr>
        <p:blipFill>
          <a:blip r:embed="rId8" cstate="print"/>
          <a:srcRect l="16949"/>
          <a:stretch>
            <a:fillRect/>
          </a:stretch>
        </p:blipFill>
        <p:spPr bwMode="auto">
          <a:xfrm>
            <a:off x="0" y="4329112"/>
            <a:ext cx="37338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5" r="28698"/>
          <a:stretch/>
        </p:blipFill>
        <p:spPr bwMode="auto">
          <a:xfrm>
            <a:off x="3963969" y="5174474"/>
            <a:ext cx="1292262" cy="168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33ADDC3-FDC4-A793-ABBC-BA6DF1153B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70869"/>
      </p:ext>
    </p:extLst>
  </p:cSld>
  <p:clrMapOvr>
    <a:masterClrMapping/>
  </p:clrMapOvr>
  <p:transition advTm="128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197" y="-18503"/>
            <a:ext cx="4366956" cy="29141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75" y="4008343"/>
            <a:ext cx="4467225" cy="28427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0753"/>
            <a:ext cx="4802197" cy="270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6"/>
          <a:stretch/>
        </p:blipFill>
        <p:spPr>
          <a:xfrm>
            <a:off x="0" y="5486400"/>
            <a:ext cx="2895599" cy="1371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28044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3" r="9885"/>
          <a:stretch/>
        </p:blipFill>
        <p:spPr>
          <a:xfrm>
            <a:off x="2895599" y="5481989"/>
            <a:ext cx="1905001" cy="13846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"/>
          <a:stretch/>
        </p:blipFill>
        <p:spPr>
          <a:xfrm>
            <a:off x="4774706" y="2225232"/>
            <a:ext cx="4343401" cy="23046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74706" y="2093577"/>
            <a:ext cx="1464382" cy="2616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prstClr val="black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August 5</a:t>
            </a:r>
            <a:r>
              <a:rPr lang="en-US" sz="1100" b="1" baseline="30000" dirty="0">
                <a:solidFill>
                  <a:prstClr val="black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th</a:t>
            </a:r>
            <a:r>
              <a:rPr lang="en-US" sz="1100" b="1" dirty="0">
                <a:solidFill>
                  <a:prstClr val="black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, 2019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CE1CF34F-82EF-4646-99EA-AA75EFC861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2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5"/>
    </mc:Choice>
    <mc:Fallback xmlns="">
      <p:transition spd="slow" advTm="6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/>
              <a:t>Exercise Scope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en-US" sz="2800" b="1" dirty="0"/>
              <a:t>Full Scale and Functional </a:t>
            </a:r>
          </a:p>
          <a:p>
            <a:pPr>
              <a:buFont typeface="Wingdings" pitchFamily="2" charset="2"/>
              <a:buChar char="q"/>
            </a:pPr>
            <a:r>
              <a:rPr lang="en-US" altLang="en-US" sz="2800" b="1" dirty="0"/>
              <a:t>State, County, and Local participation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altLang="en-US" sz="2800" b="1" dirty="0"/>
              <a:t>Duration – </a:t>
            </a:r>
            <a:r>
              <a:rPr lang="en-US" altLang="en-US" sz="2800" b="1" dirty="0">
                <a:highlight>
                  <a:srgbClr val="FFFF00"/>
                </a:highlight>
              </a:rPr>
              <a:t>Approximately four hours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altLang="en-US" sz="2800" b="1" dirty="0"/>
              <a:t>Locations – </a:t>
            </a:r>
          </a:p>
          <a:p>
            <a:pPr lvl="1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Clark State Community College</a:t>
            </a:r>
          </a:p>
          <a:p>
            <a:pPr lvl="2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Greene Center</a:t>
            </a:r>
          </a:p>
          <a:p>
            <a:pPr lvl="1"/>
            <a:r>
              <a:rPr lang="en-US" b="1" dirty="0" err="1">
                <a:solidFill>
                  <a:schemeClr val="bg2">
                    <a:lumMod val="25000"/>
                  </a:schemeClr>
                </a:solidFill>
              </a:rPr>
              <a:t>Soin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 Medical Center</a:t>
            </a:r>
          </a:p>
          <a:p>
            <a:pPr lvl="1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Greene Memorial Hospital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25A942C-6CAB-BD6B-281B-818C340806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54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7|4.2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7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7|5.2|2.6|1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8348</TotalTime>
  <Words>1624</Words>
  <Application>Microsoft Office PowerPoint</Application>
  <PresentationFormat>On-screen Show (4:3)</PresentationFormat>
  <Paragraphs>259</Paragraphs>
  <Slides>51</Slides>
  <Notes>3</Notes>
  <HiddenSlides>0</HiddenSlides>
  <MMClips>51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1" baseType="lpstr">
      <vt:lpstr>Amasis MT Pro Black</vt:lpstr>
      <vt:lpstr>Arial</vt:lpstr>
      <vt:lpstr>Arial Black</vt:lpstr>
      <vt:lpstr>Calibri</vt:lpstr>
      <vt:lpstr>Gill Sans MT</vt:lpstr>
      <vt:lpstr>Times New Roman</vt:lpstr>
      <vt:lpstr>Verdana</vt:lpstr>
      <vt:lpstr>Wingdings</vt:lpstr>
      <vt:lpstr>Wingdings 2</vt:lpstr>
      <vt:lpstr>Solstice</vt:lpstr>
      <vt:lpstr>Dawn of a New Day</vt:lpstr>
      <vt:lpstr>PowerPoint Presentation</vt:lpstr>
      <vt:lpstr>PowerPoint Presentation</vt:lpstr>
      <vt:lpstr>Public Safety  Player Pre-brief</vt:lpstr>
      <vt:lpstr>Orlando Response</vt:lpstr>
      <vt:lpstr>PowerPoint Presentation</vt:lpstr>
      <vt:lpstr>Marjory Stoneman Douglas High School  Parkland, FL – February 14, 2018</vt:lpstr>
      <vt:lpstr>PowerPoint Presentation</vt:lpstr>
      <vt:lpstr>Exercise Scope</vt:lpstr>
      <vt:lpstr>Important Concerns</vt:lpstr>
      <vt:lpstr>Capabilities and Objectives </vt:lpstr>
      <vt:lpstr>Exercise Parameters </vt:lpstr>
      <vt:lpstr>THIS IS AN EXERCISE MESSAGE:  Simulated Joint Intelligence Bulletin</vt:lpstr>
      <vt:lpstr>Exercise Parameters</vt:lpstr>
      <vt:lpstr>SAFETY!</vt:lpstr>
      <vt:lpstr>Exercise Assumptions</vt:lpstr>
      <vt:lpstr>Full-scale versus Functional</vt:lpstr>
      <vt:lpstr>What is a Functional Exercise?</vt:lpstr>
      <vt:lpstr>Exercise Assumptions</vt:lpstr>
      <vt:lpstr>Exercise Assumptions</vt:lpstr>
      <vt:lpstr>Scenario </vt:lpstr>
      <vt:lpstr>Law Enforcement Agency Activities:</vt:lpstr>
      <vt:lpstr>Law Enforcement Agency Activities:</vt:lpstr>
      <vt:lpstr>Fire and EMS Agency Activities:</vt:lpstr>
      <vt:lpstr>Fire and EMS Agency Activities:</vt:lpstr>
      <vt:lpstr>Fire and EMS Agency Activities:</vt:lpstr>
      <vt:lpstr>PowerPoint Presentation</vt:lpstr>
      <vt:lpstr>Dayton MMRS Triage Ribbon Kit</vt:lpstr>
      <vt:lpstr>Dayton MMRS Triage Materials</vt:lpstr>
      <vt:lpstr>PowerPoint Presentation</vt:lpstr>
      <vt:lpstr>PowerPoint Presentation</vt:lpstr>
      <vt:lpstr>Victim Envelopes</vt:lpstr>
      <vt:lpstr>Victim Envelopes</vt:lpstr>
      <vt:lpstr>Labs and Imaging</vt:lpstr>
      <vt:lpstr>Participants</vt:lpstr>
      <vt:lpstr>Participating Organizations</vt:lpstr>
      <vt:lpstr>Communications Plan</vt:lpstr>
      <vt:lpstr>Communications Plan</vt:lpstr>
      <vt:lpstr>Exercise Assumptions</vt:lpstr>
      <vt:lpstr>All Communications: </vt:lpstr>
      <vt:lpstr>All Communications</vt:lpstr>
      <vt:lpstr>  </vt:lpstr>
      <vt:lpstr>Communications: </vt:lpstr>
      <vt:lpstr>Communications</vt:lpstr>
      <vt:lpstr>Suspending or Terminating Exercise</vt:lpstr>
      <vt:lpstr>Player Hot Wash</vt:lpstr>
      <vt:lpstr>Important Wrap Up</vt:lpstr>
      <vt:lpstr>Important Wrap Up</vt:lpstr>
      <vt:lpstr>Player  Reference Items</vt:lpstr>
      <vt:lpstr>QUESTIONS? Email: david.gerstner@daytonohio.gov jordan.marsh@daytonohio.gov william.rose@daytonohio.gov </vt:lpstr>
      <vt:lpstr>THANK YOU FOR PARTICIPATING!  PLEASE COMPLETE THE FEEDBACK FORMS AFTER THE EXERCISE!</vt:lpstr>
    </vt:vector>
  </TitlesOfParts>
  <Company>PHDMC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Blowing in the Wind Player Pre-brief</dc:title>
  <dc:creator>PHDMC</dc:creator>
  <cp:lastModifiedBy>Marsh, Jordan</cp:lastModifiedBy>
  <cp:revision>357</cp:revision>
  <cp:lastPrinted>2017-12-11T15:31:04Z</cp:lastPrinted>
  <dcterms:created xsi:type="dcterms:W3CDTF">2015-04-08T12:34:16Z</dcterms:created>
  <dcterms:modified xsi:type="dcterms:W3CDTF">2023-04-24T18:27:46Z</dcterms:modified>
</cp:coreProperties>
</file>