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8" r:id="rId2"/>
    <p:sldId id="264" r:id="rId3"/>
    <p:sldId id="268" r:id="rId4"/>
    <p:sldId id="269" r:id="rId5"/>
    <p:sldId id="267" r:id="rId6"/>
    <p:sldId id="266" r:id="rId7"/>
    <p:sldId id="271" r:id="rId8"/>
  </p:sldIdLst>
  <p:sldSz cx="9144000" cy="6858000" type="screen4x3"/>
  <p:notesSz cx="6985000" cy="92837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55" autoAdjust="0"/>
    <p:restoredTop sz="94707" autoAdjust="0"/>
  </p:normalViewPr>
  <p:slideViewPr>
    <p:cSldViewPr snapToGrid="0" snapToObjects="1">
      <p:cViewPr varScale="1">
        <p:scale>
          <a:sx n="109" d="100"/>
          <a:sy n="109" d="100"/>
        </p:scale>
        <p:origin x="189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430439026104296E-2"/>
          <c:y val="0.15050024606299212"/>
          <c:w val="0.70534250065074633"/>
          <c:h val="0.60328001968503941"/>
        </c:manualLayout>
      </c:layout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Confirmed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>
              <a:noFill/>
            </a:ln>
            <a:effectLst>
              <a:innerShdw dist="12700" dir="16200000">
                <a:schemeClr val="lt1"/>
              </a:innerShdw>
            </a:effectLst>
          </c:spPr>
          <c:cat>
            <c:numRef>
              <c:f>Sheet1!$A$2:$A$55</c:f>
              <c:numCache>
                <c:formatCode>d\-mmm</c:formatCode>
                <c:ptCount val="54"/>
                <c:pt idx="0">
                  <c:v>43851</c:v>
                </c:pt>
                <c:pt idx="1">
                  <c:v>43852</c:v>
                </c:pt>
                <c:pt idx="2">
                  <c:v>43853</c:v>
                </c:pt>
                <c:pt idx="3">
                  <c:v>43854</c:v>
                </c:pt>
                <c:pt idx="4">
                  <c:v>43855</c:v>
                </c:pt>
                <c:pt idx="5">
                  <c:v>43856</c:v>
                </c:pt>
                <c:pt idx="6">
                  <c:v>43857</c:v>
                </c:pt>
                <c:pt idx="7">
                  <c:v>43858</c:v>
                </c:pt>
                <c:pt idx="8">
                  <c:v>43859</c:v>
                </c:pt>
                <c:pt idx="9">
                  <c:v>43860</c:v>
                </c:pt>
                <c:pt idx="10">
                  <c:v>43861</c:v>
                </c:pt>
                <c:pt idx="11">
                  <c:v>43862</c:v>
                </c:pt>
                <c:pt idx="12">
                  <c:v>43863</c:v>
                </c:pt>
                <c:pt idx="13">
                  <c:v>43864</c:v>
                </c:pt>
                <c:pt idx="14">
                  <c:v>43865</c:v>
                </c:pt>
                <c:pt idx="15">
                  <c:v>43866</c:v>
                </c:pt>
                <c:pt idx="16">
                  <c:v>43867</c:v>
                </c:pt>
                <c:pt idx="17">
                  <c:v>43868</c:v>
                </c:pt>
                <c:pt idx="18">
                  <c:v>43869</c:v>
                </c:pt>
                <c:pt idx="19">
                  <c:v>43870</c:v>
                </c:pt>
                <c:pt idx="20">
                  <c:v>43871</c:v>
                </c:pt>
                <c:pt idx="21">
                  <c:v>43872</c:v>
                </c:pt>
                <c:pt idx="22">
                  <c:v>43873</c:v>
                </c:pt>
                <c:pt idx="23">
                  <c:v>43874</c:v>
                </c:pt>
                <c:pt idx="24">
                  <c:v>43875</c:v>
                </c:pt>
                <c:pt idx="25">
                  <c:v>43876</c:v>
                </c:pt>
                <c:pt idx="26">
                  <c:v>43877</c:v>
                </c:pt>
                <c:pt idx="27">
                  <c:v>43878</c:v>
                </c:pt>
                <c:pt idx="28">
                  <c:v>43879</c:v>
                </c:pt>
                <c:pt idx="29">
                  <c:v>43880</c:v>
                </c:pt>
                <c:pt idx="30">
                  <c:v>43881</c:v>
                </c:pt>
                <c:pt idx="31">
                  <c:v>43882</c:v>
                </c:pt>
                <c:pt idx="32">
                  <c:v>43883</c:v>
                </c:pt>
                <c:pt idx="33">
                  <c:v>43884</c:v>
                </c:pt>
                <c:pt idx="34">
                  <c:v>43885</c:v>
                </c:pt>
                <c:pt idx="35">
                  <c:v>43886</c:v>
                </c:pt>
                <c:pt idx="36">
                  <c:v>43887</c:v>
                </c:pt>
                <c:pt idx="37">
                  <c:v>43888</c:v>
                </c:pt>
                <c:pt idx="38">
                  <c:v>43889</c:v>
                </c:pt>
                <c:pt idx="39">
                  <c:v>43890</c:v>
                </c:pt>
                <c:pt idx="40">
                  <c:v>43891</c:v>
                </c:pt>
                <c:pt idx="41">
                  <c:v>43892</c:v>
                </c:pt>
                <c:pt idx="42">
                  <c:v>43893</c:v>
                </c:pt>
                <c:pt idx="43">
                  <c:v>43894</c:v>
                </c:pt>
                <c:pt idx="44">
                  <c:v>43895</c:v>
                </c:pt>
                <c:pt idx="45">
                  <c:v>43896</c:v>
                </c:pt>
                <c:pt idx="46">
                  <c:v>43897</c:v>
                </c:pt>
                <c:pt idx="47">
                  <c:v>43898</c:v>
                </c:pt>
                <c:pt idx="48">
                  <c:v>43899</c:v>
                </c:pt>
                <c:pt idx="49">
                  <c:v>43900</c:v>
                </c:pt>
                <c:pt idx="50">
                  <c:v>43901</c:v>
                </c:pt>
                <c:pt idx="51">
                  <c:v>43902</c:v>
                </c:pt>
                <c:pt idx="52">
                  <c:v>43903</c:v>
                </c:pt>
                <c:pt idx="53">
                  <c:v>43904</c:v>
                </c:pt>
              </c:numCache>
            </c:numRef>
          </c:cat>
          <c:val>
            <c:numRef>
              <c:f>Sheet1!$B$2:$B$55</c:f>
              <c:numCache>
                <c:formatCode>General</c:formatCode>
                <c:ptCount val="5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3</c:v>
                </c:pt>
                <c:pt idx="49">
                  <c:v>3</c:v>
                </c:pt>
                <c:pt idx="50">
                  <c:v>4</c:v>
                </c:pt>
                <c:pt idx="51">
                  <c:v>5</c:v>
                </c:pt>
                <c:pt idx="52">
                  <c:v>13</c:v>
                </c:pt>
                <c:pt idx="53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99-4CF2-BBA4-8D2B2580855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Deaths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>
              <a:noFill/>
            </a:ln>
            <a:effectLst>
              <a:innerShdw dist="12700" dir="16200000">
                <a:schemeClr val="lt1"/>
              </a:innerShdw>
            </a:effectLst>
          </c:spPr>
          <c:cat>
            <c:numRef>
              <c:f>Sheet1!$A$2:$A$55</c:f>
              <c:numCache>
                <c:formatCode>d\-mmm</c:formatCode>
                <c:ptCount val="54"/>
                <c:pt idx="0">
                  <c:v>43851</c:v>
                </c:pt>
                <c:pt idx="1">
                  <c:v>43852</c:v>
                </c:pt>
                <c:pt idx="2">
                  <c:v>43853</c:v>
                </c:pt>
                <c:pt idx="3">
                  <c:v>43854</c:v>
                </c:pt>
                <c:pt idx="4">
                  <c:v>43855</c:v>
                </c:pt>
                <c:pt idx="5">
                  <c:v>43856</c:v>
                </c:pt>
                <c:pt idx="6">
                  <c:v>43857</c:v>
                </c:pt>
                <c:pt idx="7">
                  <c:v>43858</c:v>
                </c:pt>
                <c:pt idx="8">
                  <c:v>43859</c:v>
                </c:pt>
                <c:pt idx="9">
                  <c:v>43860</c:v>
                </c:pt>
                <c:pt idx="10">
                  <c:v>43861</c:v>
                </c:pt>
                <c:pt idx="11">
                  <c:v>43862</c:v>
                </c:pt>
                <c:pt idx="12">
                  <c:v>43863</c:v>
                </c:pt>
                <c:pt idx="13">
                  <c:v>43864</c:v>
                </c:pt>
                <c:pt idx="14">
                  <c:v>43865</c:v>
                </c:pt>
                <c:pt idx="15">
                  <c:v>43866</c:v>
                </c:pt>
                <c:pt idx="16">
                  <c:v>43867</c:v>
                </c:pt>
                <c:pt idx="17">
                  <c:v>43868</c:v>
                </c:pt>
                <c:pt idx="18">
                  <c:v>43869</c:v>
                </c:pt>
                <c:pt idx="19">
                  <c:v>43870</c:v>
                </c:pt>
                <c:pt idx="20">
                  <c:v>43871</c:v>
                </c:pt>
                <c:pt idx="21">
                  <c:v>43872</c:v>
                </c:pt>
                <c:pt idx="22">
                  <c:v>43873</c:v>
                </c:pt>
                <c:pt idx="23">
                  <c:v>43874</c:v>
                </c:pt>
                <c:pt idx="24">
                  <c:v>43875</c:v>
                </c:pt>
                <c:pt idx="25">
                  <c:v>43876</c:v>
                </c:pt>
                <c:pt idx="26">
                  <c:v>43877</c:v>
                </c:pt>
                <c:pt idx="27">
                  <c:v>43878</c:v>
                </c:pt>
                <c:pt idx="28">
                  <c:v>43879</c:v>
                </c:pt>
                <c:pt idx="29">
                  <c:v>43880</c:v>
                </c:pt>
                <c:pt idx="30">
                  <c:v>43881</c:v>
                </c:pt>
                <c:pt idx="31">
                  <c:v>43882</c:v>
                </c:pt>
                <c:pt idx="32">
                  <c:v>43883</c:v>
                </c:pt>
                <c:pt idx="33">
                  <c:v>43884</c:v>
                </c:pt>
                <c:pt idx="34">
                  <c:v>43885</c:v>
                </c:pt>
                <c:pt idx="35">
                  <c:v>43886</c:v>
                </c:pt>
                <c:pt idx="36">
                  <c:v>43887</c:v>
                </c:pt>
                <c:pt idx="37">
                  <c:v>43888</c:v>
                </c:pt>
                <c:pt idx="38">
                  <c:v>43889</c:v>
                </c:pt>
                <c:pt idx="39">
                  <c:v>43890</c:v>
                </c:pt>
                <c:pt idx="40">
                  <c:v>43891</c:v>
                </c:pt>
                <c:pt idx="41">
                  <c:v>43892</c:v>
                </c:pt>
                <c:pt idx="42">
                  <c:v>43893</c:v>
                </c:pt>
                <c:pt idx="43">
                  <c:v>43894</c:v>
                </c:pt>
                <c:pt idx="44">
                  <c:v>43895</c:v>
                </c:pt>
                <c:pt idx="45">
                  <c:v>43896</c:v>
                </c:pt>
                <c:pt idx="46">
                  <c:v>43897</c:v>
                </c:pt>
                <c:pt idx="47">
                  <c:v>43898</c:v>
                </c:pt>
                <c:pt idx="48">
                  <c:v>43899</c:v>
                </c:pt>
                <c:pt idx="49">
                  <c:v>43900</c:v>
                </c:pt>
                <c:pt idx="50">
                  <c:v>43901</c:v>
                </c:pt>
                <c:pt idx="51">
                  <c:v>43902</c:v>
                </c:pt>
                <c:pt idx="52">
                  <c:v>43903</c:v>
                </c:pt>
                <c:pt idx="53">
                  <c:v>43904</c:v>
                </c:pt>
              </c:numCache>
            </c:numRef>
          </c:cat>
          <c:val>
            <c:numRef>
              <c:f>Sheet1!$C$2:$C$55</c:f>
              <c:numCache>
                <c:formatCode>General</c:formatCode>
                <c:ptCount val="5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8F-4E2D-8CF2-6945C0131A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90222672"/>
        <c:axId val="490224752"/>
      </c:areaChart>
      <c:dateAx>
        <c:axId val="490222672"/>
        <c:scaling>
          <c:orientation val="minMax"/>
        </c:scaling>
        <c:delete val="0"/>
        <c:axPos val="b"/>
        <c:numFmt formatCode="d\-mmm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90224752"/>
        <c:crosses val="autoZero"/>
        <c:auto val="1"/>
        <c:lblOffset val="100"/>
        <c:baseTimeUnit val="days"/>
      </c:dateAx>
      <c:valAx>
        <c:axId val="490224752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9022267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430439026104296E-2"/>
          <c:y val="0.15050024606299212"/>
          <c:w val="0.70534250065074633"/>
          <c:h val="0.60328001968503941"/>
        </c:manualLayout>
      </c:layout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Confirmed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>
              <a:noFill/>
            </a:ln>
            <a:effectLst>
              <a:innerShdw dist="12700" dir="16200000">
                <a:schemeClr val="lt1"/>
              </a:innerShdw>
            </a:effectLst>
          </c:spPr>
          <c:cat>
            <c:numRef>
              <c:f>Sheet1!$A$2:$A$55</c:f>
              <c:numCache>
                <c:formatCode>d\-mmm</c:formatCode>
                <c:ptCount val="54"/>
                <c:pt idx="0">
                  <c:v>43851</c:v>
                </c:pt>
                <c:pt idx="1">
                  <c:v>43852</c:v>
                </c:pt>
                <c:pt idx="2">
                  <c:v>43853</c:v>
                </c:pt>
                <c:pt idx="3">
                  <c:v>43854</c:v>
                </c:pt>
                <c:pt idx="4">
                  <c:v>43855</c:v>
                </c:pt>
                <c:pt idx="5">
                  <c:v>43856</c:v>
                </c:pt>
                <c:pt idx="6">
                  <c:v>43857</c:v>
                </c:pt>
                <c:pt idx="7">
                  <c:v>43858</c:v>
                </c:pt>
                <c:pt idx="8">
                  <c:v>43859</c:v>
                </c:pt>
                <c:pt idx="9">
                  <c:v>43860</c:v>
                </c:pt>
                <c:pt idx="10">
                  <c:v>43861</c:v>
                </c:pt>
                <c:pt idx="11">
                  <c:v>43862</c:v>
                </c:pt>
                <c:pt idx="12">
                  <c:v>43863</c:v>
                </c:pt>
                <c:pt idx="13">
                  <c:v>43864</c:v>
                </c:pt>
                <c:pt idx="14">
                  <c:v>43865</c:v>
                </c:pt>
                <c:pt idx="15">
                  <c:v>43866</c:v>
                </c:pt>
                <c:pt idx="16">
                  <c:v>43867</c:v>
                </c:pt>
                <c:pt idx="17">
                  <c:v>43868</c:v>
                </c:pt>
                <c:pt idx="18">
                  <c:v>43869</c:v>
                </c:pt>
                <c:pt idx="19">
                  <c:v>43870</c:v>
                </c:pt>
                <c:pt idx="20">
                  <c:v>43871</c:v>
                </c:pt>
                <c:pt idx="21">
                  <c:v>43872</c:v>
                </c:pt>
                <c:pt idx="22">
                  <c:v>43873</c:v>
                </c:pt>
                <c:pt idx="23">
                  <c:v>43874</c:v>
                </c:pt>
                <c:pt idx="24">
                  <c:v>43875</c:v>
                </c:pt>
                <c:pt idx="25">
                  <c:v>43876</c:v>
                </c:pt>
                <c:pt idx="26">
                  <c:v>43877</c:v>
                </c:pt>
                <c:pt idx="27">
                  <c:v>43878</c:v>
                </c:pt>
                <c:pt idx="28">
                  <c:v>43879</c:v>
                </c:pt>
                <c:pt idx="29">
                  <c:v>43880</c:v>
                </c:pt>
                <c:pt idx="30">
                  <c:v>43881</c:v>
                </c:pt>
                <c:pt idx="31">
                  <c:v>43882</c:v>
                </c:pt>
                <c:pt idx="32">
                  <c:v>43883</c:v>
                </c:pt>
                <c:pt idx="33">
                  <c:v>43884</c:v>
                </c:pt>
                <c:pt idx="34">
                  <c:v>43885</c:v>
                </c:pt>
                <c:pt idx="35">
                  <c:v>43886</c:v>
                </c:pt>
                <c:pt idx="36">
                  <c:v>43887</c:v>
                </c:pt>
                <c:pt idx="37">
                  <c:v>43888</c:v>
                </c:pt>
                <c:pt idx="38">
                  <c:v>43889</c:v>
                </c:pt>
                <c:pt idx="39">
                  <c:v>43890</c:v>
                </c:pt>
                <c:pt idx="40">
                  <c:v>43891</c:v>
                </c:pt>
                <c:pt idx="41">
                  <c:v>43892</c:v>
                </c:pt>
                <c:pt idx="42">
                  <c:v>43893</c:v>
                </c:pt>
                <c:pt idx="43">
                  <c:v>43894</c:v>
                </c:pt>
                <c:pt idx="44">
                  <c:v>43895</c:v>
                </c:pt>
                <c:pt idx="45">
                  <c:v>43896</c:v>
                </c:pt>
                <c:pt idx="46">
                  <c:v>43897</c:v>
                </c:pt>
                <c:pt idx="47">
                  <c:v>43898</c:v>
                </c:pt>
                <c:pt idx="48">
                  <c:v>43899</c:v>
                </c:pt>
                <c:pt idx="49">
                  <c:v>43900</c:v>
                </c:pt>
                <c:pt idx="50">
                  <c:v>43901</c:v>
                </c:pt>
                <c:pt idx="51">
                  <c:v>43902</c:v>
                </c:pt>
                <c:pt idx="52">
                  <c:v>43903</c:v>
                </c:pt>
                <c:pt idx="53">
                  <c:v>43904</c:v>
                </c:pt>
              </c:numCache>
            </c:numRef>
          </c:cat>
          <c:val>
            <c:numRef>
              <c:f>Sheet1!$B$2:$B$55</c:f>
              <c:numCache>
                <c:formatCode>General</c:formatCode>
                <c:ptCount val="54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2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  <c:pt idx="9">
                  <c:v>5</c:v>
                </c:pt>
                <c:pt idx="10">
                  <c:v>6</c:v>
                </c:pt>
                <c:pt idx="11">
                  <c:v>7</c:v>
                </c:pt>
                <c:pt idx="12">
                  <c:v>8</c:v>
                </c:pt>
                <c:pt idx="13">
                  <c:v>11</c:v>
                </c:pt>
                <c:pt idx="14">
                  <c:v>11</c:v>
                </c:pt>
                <c:pt idx="15">
                  <c:v>11</c:v>
                </c:pt>
                <c:pt idx="16">
                  <c:v>12</c:v>
                </c:pt>
                <c:pt idx="17">
                  <c:v>12</c:v>
                </c:pt>
                <c:pt idx="18">
                  <c:v>12</c:v>
                </c:pt>
                <c:pt idx="19">
                  <c:v>12</c:v>
                </c:pt>
                <c:pt idx="20">
                  <c:v>12</c:v>
                </c:pt>
                <c:pt idx="21">
                  <c:v>13</c:v>
                </c:pt>
                <c:pt idx="22">
                  <c:v>13</c:v>
                </c:pt>
                <c:pt idx="23">
                  <c:v>14</c:v>
                </c:pt>
                <c:pt idx="24">
                  <c:v>15</c:v>
                </c:pt>
                <c:pt idx="25">
                  <c:v>15</c:v>
                </c:pt>
                <c:pt idx="26">
                  <c:v>15</c:v>
                </c:pt>
                <c:pt idx="27">
                  <c:v>15</c:v>
                </c:pt>
                <c:pt idx="28">
                  <c:v>15</c:v>
                </c:pt>
                <c:pt idx="29">
                  <c:v>15</c:v>
                </c:pt>
                <c:pt idx="30">
                  <c:v>15</c:v>
                </c:pt>
                <c:pt idx="31">
                  <c:v>15</c:v>
                </c:pt>
                <c:pt idx="32">
                  <c:v>35</c:v>
                </c:pt>
                <c:pt idx="33">
                  <c:v>35</c:v>
                </c:pt>
                <c:pt idx="34">
                  <c:v>35</c:v>
                </c:pt>
                <c:pt idx="35">
                  <c:v>53</c:v>
                </c:pt>
                <c:pt idx="36">
                  <c:v>53</c:v>
                </c:pt>
                <c:pt idx="37">
                  <c:v>59</c:v>
                </c:pt>
                <c:pt idx="38">
                  <c:v>59</c:v>
                </c:pt>
                <c:pt idx="39">
                  <c:v>62</c:v>
                </c:pt>
                <c:pt idx="40">
                  <c:v>62</c:v>
                </c:pt>
                <c:pt idx="41">
                  <c:v>62</c:v>
                </c:pt>
                <c:pt idx="42">
                  <c:v>64</c:v>
                </c:pt>
                <c:pt idx="43">
                  <c:v>108</c:v>
                </c:pt>
                <c:pt idx="44">
                  <c:v>129</c:v>
                </c:pt>
                <c:pt idx="45">
                  <c:v>148</c:v>
                </c:pt>
                <c:pt idx="46">
                  <c:v>213</c:v>
                </c:pt>
                <c:pt idx="47">
                  <c:v>213</c:v>
                </c:pt>
                <c:pt idx="48">
                  <c:v>213</c:v>
                </c:pt>
                <c:pt idx="49">
                  <c:v>472</c:v>
                </c:pt>
                <c:pt idx="50">
                  <c:v>938</c:v>
                </c:pt>
                <c:pt idx="51">
                  <c:v>1215</c:v>
                </c:pt>
                <c:pt idx="52">
                  <c:v>1629</c:v>
                </c:pt>
                <c:pt idx="53">
                  <c:v>2548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99-4CF2-BBA4-8D2B2580855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Deaths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>
              <a:noFill/>
            </a:ln>
            <a:effectLst>
              <a:innerShdw dist="12700" dir="16200000">
                <a:schemeClr val="lt1"/>
              </a:innerShdw>
            </a:effectLst>
          </c:spPr>
          <c:cat>
            <c:numRef>
              <c:f>Sheet1!$A$2:$A$55</c:f>
              <c:numCache>
                <c:formatCode>d\-mmm</c:formatCode>
                <c:ptCount val="54"/>
                <c:pt idx="0">
                  <c:v>43851</c:v>
                </c:pt>
                <c:pt idx="1">
                  <c:v>43852</c:v>
                </c:pt>
                <c:pt idx="2">
                  <c:v>43853</c:v>
                </c:pt>
                <c:pt idx="3">
                  <c:v>43854</c:v>
                </c:pt>
                <c:pt idx="4">
                  <c:v>43855</c:v>
                </c:pt>
                <c:pt idx="5">
                  <c:v>43856</c:v>
                </c:pt>
                <c:pt idx="6">
                  <c:v>43857</c:v>
                </c:pt>
                <c:pt idx="7">
                  <c:v>43858</c:v>
                </c:pt>
                <c:pt idx="8">
                  <c:v>43859</c:v>
                </c:pt>
                <c:pt idx="9">
                  <c:v>43860</c:v>
                </c:pt>
                <c:pt idx="10">
                  <c:v>43861</c:v>
                </c:pt>
                <c:pt idx="11">
                  <c:v>43862</c:v>
                </c:pt>
                <c:pt idx="12">
                  <c:v>43863</c:v>
                </c:pt>
                <c:pt idx="13">
                  <c:v>43864</c:v>
                </c:pt>
                <c:pt idx="14">
                  <c:v>43865</c:v>
                </c:pt>
                <c:pt idx="15">
                  <c:v>43866</c:v>
                </c:pt>
                <c:pt idx="16">
                  <c:v>43867</c:v>
                </c:pt>
                <c:pt idx="17">
                  <c:v>43868</c:v>
                </c:pt>
                <c:pt idx="18">
                  <c:v>43869</c:v>
                </c:pt>
                <c:pt idx="19">
                  <c:v>43870</c:v>
                </c:pt>
                <c:pt idx="20">
                  <c:v>43871</c:v>
                </c:pt>
                <c:pt idx="21">
                  <c:v>43872</c:v>
                </c:pt>
                <c:pt idx="22">
                  <c:v>43873</c:v>
                </c:pt>
                <c:pt idx="23">
                  <c:v>43874</c:v>
                </c:pt>
                <c:pt idx="24">
                  <c:v>43875</c:v>
                </c:pt>
                <c:pt idx="25">
                  <c:v>43876</c:v>
                </c:pt>
                <c:pt idx="26">
                  <c:v>43877</c:v>
                </c:pt>
                <c:pt idx="27">
                  <c:v>43878</c:v>
                </c:pt>
                <c:pt idx="28">
                  <c:v>43879</c:v>
                </c:pt>
                <c:pt idx="29">
                  <c:v>43880</c:v>
                </c:pt>
                <c:pt idx="30">
                  <c:v>43881</c:v>
                </c:pt>
                <c:pt idx="31">
                  <c:v>43882</c:v>
                </c:pt>
                <c:pt idx="32">
                  <c:v>43883</c:v>
                </c:pt>
                <c:pt idx="33">
                  <c:v>43884</c:v>
                </c:pt>
                <c:pt idx="34">
                  <c:v>43885</c:v>
                </c:pt>
                <c:pt idx="35">
                  <c:v>43886</c:v>
                </c:pt>
                <c:pt idx="36">
                  <c:v>43887</c:v>
                </c:pt>
                <c:pt idx="37">
                  <c:v>43888</c:v>
                </c:pt>
                <c:pt idx="38">
                  <c:v>43889</c:v>
                </c:pt>
                <c:pt idx="39">
                  <c:v>43890</c:v>
                </c:pt>
                <c:pt idx="40">
                  <c:v>43891</c:v>
                </c:pt>
                <c:pt idx="41">
                  <c:v>43892</c:v>
                </c:pt>
                <c:pt idx="42">
                  <c:v>43893</c:v>
                </c:pt>
                <c:pt idx="43">
                  <c:v>43894</c:v>
                </c:pt>
                <c:pt idx="44">
                  <c:v>43895</c:v>
                </c:pt>
                <c:pt idx="45">
                  <c:v>43896</c:v>
                </c:pt>
                <c:pt idx="46">
                  <c:v>43897</c:v>
                </c:pt>
                <c:pt idx="47">
                  <c:v>43898</c:v>
                </c:pt>
                <c:pt idx="48">
                  <c:v>43899</c:v>
                </c:pt>
                <c:pt idx="49">
                  <c:v>43900</c:v>
                </c:pt>
                <c:pt idx="50">
                  <c:v>43901</c:v>
                </c:pt>
                <c:pt idx="51">
                  <c:v>43902</c:v>
                </c:pt>
                <c:pt idx="52">
                  <c:v>43903</c:v>
                </c:pt>
                <c:pt idx="53">
                  <c:v>43904</c:v>
                </c:pt>
              </c:numCache>
            </c:numRef>
          </c:cat>
          <c:val>
            <c:numRef>
              <c:f>Sheet1!$C$2:$C$55</c:f>
              <c:numCache>
                <c:formatCode>General</c:formatCode>
                <c:ptCount val="5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2</c:v>
                </c:pt>
                <c:pt idx="43">
                  <c:v>6</c:v>
                </c:pt>
                <c:pt idx="44">
                  <c:v>9</c:v>
                </c:pt>
                <c:pt idx="45">
                  <c:v>10</c:v>
                </c:pt>
                <c:pt idx="46">
                  <c:v>11</c:v>
                </c:pt>
                <c:pt idx="47">
                  <c:v>11</c:v>
                </c:pt>
                <c:pt idx="48">
                  <c:v>11</c:v>
                </c:pt>
                <c:pt idx="49">
                  <c:v>19</c:v>
                </c:pt>
                <c:pt idx="50">
                  <c:v>29</c:v>
                </c:pt>
                <c:pt idx="51">
                  <c:v>36</c:v>
                </c:pt>
                <c:pt idx="52">
                  <c:v>41</c:v>
                </c:pt>
                <c:pt idx="5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8F-4E2D-8CF2-6945C0131A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90222672"/>
        <c:axId val="490224752"/>
      </c:areaChart>
      <c:dateAx>
        <c:axId val="490222672"/>
        <c:scaling>
          <c:orientation val="minMax"/>
        </c:scaling>
        <c:delete val="0"/>
        <c:axPos val="b"/>
        <c:numFmt formatCode="d\-mmm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90224752"/>
        <c:crosses val="autoZero"/>
        <c:auto val="1"/>
        <c:lblOffset val="100"/>
        <c:baseTimeUnit val="days"/>
      </c:dateAx>
      <c:valAx>
        <c:axId val="490224752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9022267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5876373836075451E-2"/>
          <c:y val="3.8453001968503937E-2"/>
          <c:w val="0.67581655846092603"/>
          <c:h val="0.71873252952755906"/>
        </c:manualLayout>
      </c:layout>
      <c:area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China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50000"/>
                    <a:satMod val="300000"/>
                  </a:schemeClr>
                </a:gs>
                <a:gs pos="35000">
                  <a:schemeClr val="accent1">
                    <a:tint val="37000"/>
                    <a:satMod val="300000"/>
                  </a:schemeClr>
                </a:gs>
                <a:gs pos="100000">
                  <a:schemeClr val="accent1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cat>
            <c:numRef>
              <c:f>Sheet1!$A$2:$A$13</c:f>
              <c:numCache>
                <c:formatCode>d\-mmm</c:formatCode>
                <c:ptCount val="12"/>
                <c:pt idx="0">
                  <c:v>43851</c:v>
                </c:pt>
                <c:pt idx="1">
                  <c:v>43858</c:v>
                </c:pt>
                <c:pt idx="2">
                  <c:v>43865</c:v>
                </c:pt>
                <c:pt idx="3">
                  <c:v>43872</c:v>
                </c:pt>
                <c:pt idx="4">
                  <c:v>43879</c:v>
                </c:pt>
                <c:pt idx="5">
                  <c:v>43886</c:v>
                </c:pt>
                <c:pt idx="6">
                  <c:v>43893</c:v>
                </c:pt>
                <c:pt idx="7">
                  <c:v>43900</c:v>
                </c:pt>
                <c:pt idx="8">
                  <c:v>43901</c:v>
                </c:pt>
                <c:pt idx="9">
                  <c:v>43902</c:v>
                </c:pt>
                <c:pt idx="10">
                  <c:v>43903</c:v>
                </c:pt>
                <c:pt idx="11">
                  <c:v>43904</c:v>
                </c:pt>
              </c:numCache>
            </c:numRef>
          </c:cat>
          <c:val>
            <c:numRef>
              <c:f>Sheet1!$B$2:$B$13</c:f>
              <c:numCache>
                <c:formatCode>#,##0</c:formatCode>
                <c:ptCount val="12"/>
                <c:pt idx="0">
                  <c:v>278</c:v>
                </c:pt>
                <c:pt idx="1">
                  <c:v>4537</c:v>
                </c:pt>
                <c:pt idx="2">
                  <c:v>20471</c:v>
                </c:pt>
                <c:pt idx="3">
                  <c:v>42708</c:v>
                </c:pt>
                <c:pt idx="4">
                  <c:v>72528</c:v>
                </c:pt>
                <c:pt idx="5">
                  <c:v>77780</c:v>
                </c:pt>
                <c:pt idx="6">
                  <c:v>80304</c:v>
                </c:pt>
                <c:pt idx="7">
                  <c:v>80924</c:v>
                </c:pt>
                <c:pt idx="8">
                  <c:v>80955</c:v>
                </c:pt>
                <c:pt idx="9">
                  <c:v>80981</c:v>
                </c:pt>
                <c:pt idx="10">
                  <c:v>80991</c:v>
                </c:pt>
                <c:pt idx="11">
                  <c:v>81021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99-4CF2-BBA4-8D2B2580855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Italy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50000"/>
                    <a:satMod val="300000"/>
                  </a:schemeClr>
                </a:gs>
                <a:gs pos="35000">
                  <a:schemeClr val="accent2">
                    <a:tint val="37000"/>
                    <a:satMod val="300000"/>
                  </a:schemeClr>
                </a:gs>
                <a:gs pos="100000">
                  <a:schemeClr val="accent2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cat>
            <c:numRef>
              <c:f>Sheet1!$A$2:$A$13</c:f>
              <c:numCache>
                <c:formatCode>d\-mmm</c:formatCode>
                <c:ptCount val="12"/>
                <c:pt idx="0">
                  <c:v>43851</c:v>
                </c:pt>
                <c:pt idx="1">
                  <c:v>43858</c:v>
                </c:pt>
                <c:pt idx="2">
                  <c:v>43865</c:v>
                </c:pt>
                <c:pt idx="3">
                  <c:v>43872</c:v>
                </c:pt>
                <c:pt idx="4">
                  <c:v>43879</c:v>
                </c:pt>
                <c:pt idx="5">
                  <c:v>43886</c:v>
                </c:pt>
                <c:pt idx="6">
                  <c:v>43893</c:v>
                </c:pt>
                <c:pt idx="7">
                  <c:v>43900</c:v>
                </c:pt>
                <c:pt idx="8">
                  <c:v>43901</c:v>
                </c:pt>
                <c:pt idx="9">
                  <c:v>43902</c:v>
                </c:pt>
                <c:pt idx="10">
                  <c:v>43903</c:v>
                </c:pt>
                <c:pt idx="11">
                  <c:v>43904</c:v>
                </c:pt>
              </c:numCache>
            </c:numRef>
          </c:cat>
          <c:val>
            <c:numRef>
              <c:f>Sheet1!$C$2:$C$13</c:f>
              <c:numCache>
                <c:formatCode>#,##0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2</c:v>
                </c:pt>
                <c:pt idx="3">
                  <c:v>3</c:v>
                </c:pt>
                <c:pt idx="4">
                  <c:v>3</c:v>
                </c:pt>
                <c:pt idx="5">
                  <c:v>229</c:v>
                </c:pt>
                <c:pt idx="6">
                  <c:v>2036</c:v>
                </c:pt>
                <c:pt idx="7">
                  <c:v>9172</c:v>
                </c:pt>
                <c:pt idx="8">
                  <c:v>10149</c:v>
                </c:pt>
                <c:pt idx="9">
                  <c:v>12462</c:v>
                </c:pt>
                <c:pt idx="10">
                  <c:v>15113</c:v>
                </c:pt>
                <c:pt idx="11">
                  <c:v>17660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89-4E2E-86FD-642C160F02C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Iran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50000"/>
                    <a:satMod val="300000"/>
                  </a:schemeClr>
                </a:gs>
                <a:gs pos="35000">
                  <a:schemeClr val="accent3">
                    <a:tint val="37000"/>
                    <a:satMod val="300000"/>
                  </a:schemeClr>
                </a:gs>
                <a:gs pos="100000">
                  <a:schemeClr val="accent3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3">
                  <a:shade val="95000"/>
                </a:schemeClr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cat>
            <c:numRef>
              <c:f>Sheet1!$A$2:$A$13</c:f>
              <c:numCache>
                <c:formatCode>d\-mmm</c:formatCode>
                <c:ptCount val="12"/>
                <c:pt idx="0">
                  <c:v>43851</c:v>
                </c:pt>
                <c:pt idx="1">
                  <c:v>43858</c:v>
                </c:pt>
                <c:pt idx="2">
                  <c:v>43865</c:v>
                </c:pt>
                <c:pt idx="3">
                  <c:v>43872</c:v>
                </c:pt>
                <c:pt idx="4">
                  <c:v>43879</c:v>
                </c:pt>
                <c:pt idx="5">
                  <c:v>43886</c:v>
                </c:pt>
                <c:pt idx="6">
                  <c:v>43893</c:v>
                </c:pt>
                <c:pt idx="7">
                  <c:v>43900</c:v>
                </c:pt>
                <c:pt idx="8">
                  <c:v>43901</c:v>
                </c:pt>
                <c:pt idx="9">
                  <c:v>43902</c:v>
                </c:pt>
                <c:pt idx="10">
                  <c:v>43903</c:v>
                </c:pt>
                <c:pt idx="11">
                  <c:v>43904</c:v>
                </c:pt>
              </c:numCache>
            </c:numRef>
          </c:cat>
          <c:val>
            <c:numRef>
              <c:f>Sheet1!$D$2:$D$13</c:f>
              <c:numCache>
                <c:formatCode>#,##0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61</c:v>
                </c:pt>
                <c:pt idx="6">
                  <c:v>1501</c:v>
                </c:pt>
                <c:pt idx="7">
                  <c:v>7161</c:v>
                </c:pt>
                <c:pt idx="8">
                  <c:v>8042</c:v>
                </c:pt>
                <c:pt idx="9">
                  <c:v>9000</c:v>
                </c:pt>
                <c:pt idx="10">
                  <c:v>10075</c:v>
                </c:pt>
                <c:pt idx="11">
                  <c:v>11364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2B-4A99-B7F4-4CA07EBA6C2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Rest of the World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tint val="50000"/>
                    <a:satMod val="300000"/>
                  </a:schemeClr>
                </a:gs>
                <a:gs pos="35000">
                  <a:schemeClr val="accent4">
                    <a:tint val="37000"/>
                    <a:satMod val="300000"/>
                  </a:schemeClr>
                </a:gs>
                <a:gs pos="100000">
                  <a:schemeClr val="accent4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4">
                  <a:shade val="95000"/>
                </a:schemeClr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cat>
            <c:numRef>
              <c:f>Sheet1!$A$2:$A$13</c:f>
              <c:numCache>
                <c:formatCode>d\-mmm</c:formatCode>
                <c:ptCount val="12"/>
                <c:pt idx="0">
                  <c:v>43851</c:v>
                </c:pt>
                <c:pt idx="1">
                  <c:v>43858</c:v>
                </c:pt>
                <c:pt idx="2">
                  <c:v>43865</c:v>
                </c:pt>
                <c:pt idx="3">
                  <c:v>43872</c:v>
                </c:pt>
                <c:pt idx="4">
                  <c:v>43879</c:v>
                </c:pt>
                <c:pt idx="5">
                  <c:v>43886</c:v>
                </c:pt>
                <c:pt idx="6">
                  <c:v>43893</c:v>
                </c:pt>
                <c:pt idx="7">
                  <c:v>43900</c:v>
                </c:pt>
                <c:pt idx="8">
                  <c:v>43901</c:v>
                </c:pt>
                <c:pt idx="9">
                  <c:v>43902</c:v>
                </c:pt>
                <c:pt idx="10">
                  <c:v>43903</c:v>
                </c:pt>
                <c:pt idx="11">
                  <c:v>43904</c:v>
                </c:pt>
              </c:numCache>
            </c:numRef>
          </c:cat>
          <c:val>
            <c:numRef>
              <c:f>Sheet1!$E$2:$E$13</c:f>
              <c:numCache>
                <c:formatCode>#,##0</c:formatCode>
                <c:ptCount val="12"/>
                <c:pt idx="0">
                  <c:v>4</c:v>
                </c:pt>
                <c:pt idx="1">
                  <c:v>56</c:v>
                </c:pt>
                <c:pt idx="2">
                  <c:v>157</c:v>
                </c:pt>
                <c:pt idx="3">
                  <c:v>362</c:v>
                </c:pt>
                <c:pt idx="4">
                  <c:v>801</c:v>
                </c:pt>
                <c:pt idx="5">
                  <c:v>2169</c:v>
                </c:pt>
                <c:pt idx="6">
                  <c:v>7028</c:v>
                </c:pt>
                <c:pt idx="7">
                  <c:v>16445</c:v>
                </c:pt>
                <c:pt idx="8">
                  <c:v>19173</c:v>
                </c:pt>
                <c:pt idx="9">
                  <c:v>22817</c:v>
                </c:pt>
                <c:pt idx="10">
                  <c:v>26579</c:v>
                </c:pt>
                <c:pt idx="11">
                  <c:v>32494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22B-4A99-B7F4-4CA07EBA6C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axId val="490222672"/>
        <c:axId val="490224752"/>
      </c:areaChart>
      <c:dateAx>
        <c:axId val="490222672"/>
        <c:scaling>
          <c:orientation val="minMax"/>
        </c:scaling>
        <c:delete val="0"/>
        <c:axPos val="b"/>
        <c:numFmt formatCode="d\-mmm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90224752"/>
        <c:crosses val="autoZero"/>
        <c:auto val="1"/>
        <c:lblOffset val="100"/>
        <c:baseTimeUnit val="days"/>
      </c:dateAx>
      <c:valAx>
        <c:axId val="490224752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90222672"/>
        <c:crosses val="autoZero"/>
        <c:crossBetween val="midCat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Incidents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/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Sheet1!$A$2:$A$31</c:f>
              <c:numCache>
                <c:formatCode>m/d/yyyy</c:formatCode>
                <c:ptCount val="30"/>
                <c:pt idx="0">
                  <c:v>43874</c:v>
                </c:pt>
                <c:pt idx="1">
                  <c:v>43875</c:v>
                </c:pt>
                <c:pt idx="2">
                  <c:v>43876</c:v>
                </c:pt>
                <c:pt idx="3">
                  <c:v>43877</c:v>
                </c:pt>
                <c:pt idx="4">
                  <c:v>43878</c:v>
                </c:pt>
                <c:pt idx="5">
                  <c:v>43879</c:v>
                </c:pt>
                <c:pt idx="6">
                  <c:v>43880</c:v>
                </c:pt>
                <c:pt idx="7">
                  <c:v>43881</c:v>
                </c:pt>
                <c:pt idx="8">
                  <c:v>43882</c:v>
                </c:pt>
                <c:pt idx="9">
                  <c:v>43883</c:v>
                </c:pt>
                <c:pt idx="10">
                  <c:v>43884</c:v>
                </c:pt>
                <c:pt idx="11">
                  <c:v>43885</c:v>
                </c:pt>
                <c:pt idx="12">
                  <c:v>43886</c:v>
                </c:pt>
                <c:pt idx="13">
                  <c:v>43887</c:v>
                </c:pt>
                <c:pt idx="14">
                  <c:v>43888</c:v>
                </c:pt>
                <c:pt idx="15">
                  <c:v>43889</c:v>
                </c:pt>
                <c:pt idx="16">
                  <c:v>43890</c:v>
                </c:pt>
                <c:pt idx="17">
                  <c:v>43891</c:v>
                </c:pt>
                <c:pt idx="18">
                  <c:v>43892</c:v>
                </c:pt>
                <c:pt idx="19">
                  <c:v>43893</c:v>
                </c:pt>
                <c:pt idx="20">
                  <c:v>43894</c:v>
                </c:pt>
                <c:pt idx="21">
                  <c:v>43895</c:v>
                </c:pt>
                <c:pt idx="22">
                  <c:v>43896</c:v>
                </c:pt>
                <c:pt idx="23">
                  <c:v>43897</c:v>
                </c:pt>
                <c:pt idx="24">
                  <c:v>43898</c:v>
                </c:pt>
                <c:pt idx="25">
                  <c:v>43899</c:v>
                </c:pt>
                <c:pt idx="26">
                  <c:v>43900</c:v>
                </c:pt>
                <c:pt idx="27">
                  <c:v>43901</c:v>
                </c:pt>
                <c:pt idx="28">
                  <c:v>43902</c:v>
                </c:pt>
                <c:pt idx="29">
                  <c:v>43903</c:v>
                </c:pt>
              </c:numCache>
            </c:numRef>
          </c:cat>
          <c:val>
            <c:numRef>
              <c:f>Sheet1!$B$2:$B$31</c:f>
              <c:numCache>
                <c:formatCode>General</c:formatCode>
                <c:ptCount val="30"/>
                <c:pt idx="0">
                  <c:v>81</c:v>
                </c:pt>
                <c:pt idx="1">
                  <c:v>98</c:v>
                </c:pt>
                <c:pt idx="2">
                  <c:v>53</c:v>
                </c:pt>
                <c:pt idx="3">
                  <c:v>69</c:v>
                </c:pt>
                <c:pt idx="4">
                  <c:v>83</c:v>
                </c:pt>
                <c:pt idx="5">
                  <c:v>90</c:v>
                </c:pt>
                <c:pt idx="6">
                  <c:v>72</c:v>
                </c:pt>
                <c:pt idx="7">
                  <c:v>73</c:v>
                </c:pt>
                <c:pt idx="8">
                  <c:v>69</c:v>
                </c:pt>
                <c:pt idx="9">
                  <c:v>94</c:v>
                </c:pt>
                <c:pt idx="10">
                  <c:v>86</c:v>
                </c:pt>
                <c:pt idx="11">
                  <c:v>74</c:v>
                </c:pt>
                <c:pt idx="12">
                  <c:v>88</c:v>
                </c:pt>
                <c:pt idx="13">
                  <c:v>79</c:v>
                </c:pt>
                <c:pt idx="14">
                  <c:v>87</c:v>
                </c:pt>
                <c:pt idx="15">
                  <c:v>83</c:v>
                </c:pt>
                <c:pt idx="16">
                  <c:v>76</c:v>
                </c:pt>
                <c:pt idx="17">
                  <c:v>75</c:v>
                </c:pt>
                <c:pt idx="18">
                  <c:v>83</c:v>
                </c:pt>
                <c:pt idx="19">
                  <c:v>82</c:v>
                </c:pt>
                <c:pt idx="20">
                  <c:v>71</c:v>
                </c:pt>
                <c:pt idx="21">
                  <c:v>82</c:v>
                </c:pt>
                <c:pt idx="22">
                  <c:v>67</c:v>
                </c:pt>
                <c:pt idx="23">
                  <c:v>70</c:v>
                </c:pt>
                <c:pt idx="24">
                  <c:v>64</c:v>
                </c:pt>
                <c:pt idx="25">
                  <c:v>84</c:v>
                </c:pt>
                <c:pt idx="26">
                  <c:v>85</c:v>
                </c:pt>
                <c:pt idx="27">
                  <c:v>74</c:v>
                </c:pt>
                <c:pt idx="28">
                  <c:v>91</c:v>
                </c:pt>
                <c:pt idx="29">
                  <c:v>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FB-4143-A2AD-D4C3296C50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87079840"/>
        <c:axId val="1887079424"/>
      </c:barChart>
      <c:dateAx>
        <c:axId val="1887079840"/>
        <c:scaling>
          <c:orientation val="minMax"/>
        </c:scaling>
        <c:delete val="0"/>
        <c:axPos val="b"/>
        <c:numFmt formatCode="m/d/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1887079424"/>
        <c:crosses val="autoZero"/>
        <c:auto val="1"/>
        <c:lblOffset val="100"/>
        <c:baseTimeUnit val="days"/>
      </c:dateAx>
      <c:valAx>
        <c:axId val="1887079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1887079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9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effectLst>
        <a:innerShdw dist="12700" dir="16200000">
          <a:schemeClr val="lt1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effectLst>
        <a:innerShdw dist="12700" dir="16200000">
          <a:schemeClr val="lt1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79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effectLst>
        <a:innerShdw dist="12700" dir="16200000">
          <a:schemeClr val="lt1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effectLst>
        <a:innerShdw dist="12700" dir="16200000">
          <a:schemeClr val="lt1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0.81627</cdr:x>
      <cdr:y>0.28776</cdr:y>
    </cdr:from>
    <cdr:to>
      <cdr:x>0.97027</cdr:x>
      <cdr:y>0.71224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062045" y="1169457"/>
          <a:ext cx="1332384" cy="172508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b="1" u="sng" dirty="0" smtClean="0">
              <a:latin typeface="Century Gothic" panose="020B0502020202020204" pitchFamily="34" charset="0"/>
            </a:rPr>
            <a:t>Total Cases</a:t>
          </a:r>
        </a:p>
        <a:p xmlns:a="http://schemas.openxmlformats.org/drawingml/2006/main">
          <a:r>
            <a:rPr lang="en-US" dirty="0" smtClean="0">
              <a:latin typeface="Century Gothic" panose="020B0502020202020204" pitchFamily="34" charset="0"/>
            </a:rPr>
            <a:t>26</a:t>
          </a:r>
        </a:p>
        <a:p xmlns:a="http://schemas.openxmlformats.org/drawingml/2006/main">
          <a:endParaRPr lang="en-US" sz="1100" dirty="0">
            <a:latin typeface="Century Gothic" panose="020B0502020202020204" pitchFamily="34" charset="0"/>
          </a:endParaRPr>
        </a:p>
        <a:p xmlns:a="http://schemas.openxmlformats.org/drawingml/2006/main">
          <a:r>
            <a:rPr lang="en-US" b="1" u="sng" dirty="0" smtClean="0">
              <a:latin typeface="Century Gothic" panose="020B0502020202020204" pitchFamily="34" charset="0"/>
            </a:rPr>
            <a:t>Deaths</a:t>
          </a:r>
        </a:p>
        <a:p xmlns:a="http://schemas.openxmlformats.org/drawingml/2006/main">
          <a:r>
            <a:rPr lang="en-US" sz="1100" dirty="0" smtClean="0">
              <a:latin typeface="Century Gothic" panose="020B0502020202020204" pitchFamily="34" charset="0"/>
            </a:rPr>
            <a:t>None Reported</a:t>
          </a:r>
        </a:p>
        <a:p xmlns:a="http://schemas.openxmlformats.org/drawingml/2006/main">
          <a:endParaRPr lang="en-US" dirty="0">
            <a:latin typeface="Century Gothic" panose="020B0502020202020204" pitchFamily="34" charset="0"/>
          </a:endParaRPr>
        </a:p>
        <a:p xmlns:a="http://schemas.openxmlformats.org/drawingml/2006/main">
          <a:r>
            <a:rPr lang="en-US" sz="1100" b="1" u="sng" dirty="0" smtClean="0">
              <a:latin typeface="Century Gothic" panose="020B0502020202020204" pitchFamily="34" charset="0"/>
            </a:rPr>
            <a:t>Ohio Mortality</a:t>
          </a:r>
        </a:p>
        <a:p xmlns:a="http://schemas.openxmlformats.org/drawingml/2006/main">
          <a:r>
            <a:rPr lang="en-US" dirty="0" smtClean="0">
              <a:latin typeface="Century Gothic" panose="020B0502020202020204" pitchFamily="34" charset="0"/>
            </a:rPr>
            <a:t>0.00%</a:t>
          </a:r>
          <a:endParaRPr lang="en-US" sz="1100" dirty="0">
            <a:latin typeface="Century Gothic" panose="020B050202020202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0.81627</cdr:x>
      <cdr:y>0.28776</cdr:y>
    </cdr:from>
    <cdr:to>
      <cdr:x>0.94593</cdr:x>
      <cdr:y>0.71224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062009" y="1169447"/>
          <a:ext cx="1121789" cy="17251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b="1" u="sng" dirty="0" smtClean="0">
              <a:latin typeface="Century Gothic" panose="020B0502020202020204" pitchFamily="34" charset="0"/>
            </a:rPr>
            <a:t>Total Cases</a:t>
          </a:r>
        </a:p>
        <a:p xmlns:a="http://schemas.openxmlformats.org/drawingml/2006/main">
          <a:r>
            <a:rPr lang="en-US" dirty="0" smtClean="0">
              <a:latin typeface="Century Gothic" panose="020B0502020202020204" pitchFamily="34" charset="0"/>
            </a:rPr>
            <a:t>2,548*</a:t>
          </a:r>
          <a:endParaRPr lang="en-US" dirty="0" smtClean="0">
            <a:latin typeface="Century Gothic" panose="020B0502020202020204" pitchFamily="34" charset="0"/>
          </a:endParaRPr>
        </a:p>
        <a:p xmlns:a="http://schemas.openxmlformats.org/drawingml/2006/main">
          <a:endParaRPr lang="en-US" sz="1100" dirty="0">
            <a:latin typeface="Century Gothic" panose="020B0502020202020204" pitchFamily="34" charset="0"/>
          </a:endParaRPr>
        </a:p>
        <a:p xmlns:a="http://schemas.openxmlformats.org/drawingml/2006/main">
          <a:r>
            <a:rPr lang="en-US" b="1" u="sng" dirty="0" smtClean="0">
              <a:latin typeface="Century Gothic" panose="020B0502020202020204" pitchFamily="34" charset="0"/>
            </a:rPr>
            <a:t>Deaths</a:t>
          </a:r>
        </a:p>
        <a:p xmlns:a="http://schemas.openxmlformats.org/drawingml/2006/main">
          <a:r>
            <a:rPr lang="en-US" sz="1100" dirty="0" smtClean="0">
              <a:latin typeface="Century Gothic" panose="020B0502020202020204" pitchFamily="34" charset="0"/>
            </a:rPr>
            <a:t>50*</a:t>
          </a:r>
          <a:endParaRPr lang="en-US" sz="1100" dirty="0" smtClean="0">
            <a:latin typeface="Century Gothic" panose="020B0502020202020204" pitchFamily="34" charset="0"/>
          </a:endParaRPr>
        </a:p>
        <a:p xmlns:a="http://schemas.openxmlformats.org/drawingml/2006/main">
          <a:endParaRPr lang="en-US" dirty="0">
            <a:latin typeface="Century Gothic" panose="020B0502020202020204" pitchFamily="34" charset="0"/>
          </a:endParaRPr>
        </a:p>
        <a:p xmlns:a="http://schemas.openxmlformats.org/drawingml/2006/main">
          <a:r>
            <a:rPr lang="en-US" sz="1100" b="1" u="sng" dirty="0" smtClean="0">
              <a:latin typeface="Century Gothic" panose="020B0502020202020204" pitchFamily="34" charset="0"/>
            </a:rPr>
            <a:t>U.S. Mortality</a:t>
          </a:r>
        </a:p>
        <a:p xmlns:a="http://schemas.openxmlformats.org/drawingml/2006/main">
          <a:r>
            <a:rPr lang="en-US" dirty="0" smtClean="0">
              <a:latin typeface="Century Gothic" panose="020B0502020202020204" pitchFamily="34" charset="0"/>
            </a:rPr>
            <a:t>1.96</a:t>
          </a:r>
          <a:r>
            <a:rPr lang="en-US" dirty="0" smtClean="0">
              <a:latin typeface="Century Gothic" panose="020B0502020202020204" pitchFamily="34" charset="0"/>
            </a:rPr>
            <a:t>%*</a:t>
          </a:r>
          <a:endParaRPr lang="en-US" sz="1100" dirty="0">
            <a:latin typeface="Century Gothic" panose="020B0502020202020204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3" cy="465797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0" y="0"/>
            <a:ext cx="3026833" cy="465797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r">
              <a:defRPr sz="1200"/>
            </a:lvl1pPr>
          </a:lstStyle>
          <a:p>
            <a:fld id="{F18B9513-A5E4-497C-8DE5-7B33E2FCEAE8}" type="datetimeFigureOut">
              <a:rPr lang="en-US" smtClean="0"/>
              <a:t>3/14/2020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03350" y="1160463"/>
            <a:ext cx="4178300" cy="3133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58" tIns="46479" rIns="92958" bIns="4647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67781"/>
            <a:ext cx="5588000" cy="3655457"/>
          </a:xfrm>
          <a:prstGeom prst="rect">
            <a:avLst/>
          </a:prstGeom>
        </p:spPr>
        <p:txBody>
          <a:bodyPr vert="horz" lIns="92958" tIns="46479" rIns="92958" bIns="4647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904"/>
            <a:ext cx="3026833" cy="465796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0" y="8817904"/>
            <a:ext cx="3026833" cy="465796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r">
              <a:defRPr sz="1200"/>
            </a:lvl1pPr>
          </a:lstStyle>
          <a:p>
            <a:fld id="{0C0B6448-5DA3-47D2-858E-72714C620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49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2B562-136D-9A46-955C-A93CF317556A}" type="datetimeFigureOut">
              <a:rPr lang="en-US"/>
              <a:pPr/>
              <a:t>3/14/2020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2B562-136D-9A46-955C-A93CF317556A}" type="datetimeFigureOut">
              <a:rPr lang="en-US"/>
              <a:pPr/>
              <a:t>3/14/2020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2B562-136D-9A46-955C-A93CF317556A}" type="datetimeFigureOut">
              <a:rPr lang="en-US"/>
              <a:pPr/>
              <a:t>3/14/2020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2B562-136D-9A46-955C-A93CF317556A}" type="datetimeFigureOut">
              <a:rPr lang="en-US"/>
              <a:pPr/>
              <a:t>3/14/2020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2B562-136D-9A46-955C-A93CF317556A}" type="datetimeFigureOut">
              <a:rPr lang="en-US"/>
              <a:pPr/>
              <a:t>3/14/2020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2B562-136D-9A46-955C-A93CF317556A}" type="datetimeFigureOut">
              <a:rPr lang="en-US"/>
              <a:pPr/>
              <a:t>3/14/2020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2B562-136D-9A46-955C-A93CF317556A}" type="datetimeFigureOut">
              <a:rPr lang="en-US"/>
              <a:pPr/>
              <a:t>3/14/2020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2B562-136D-9A46-955C-A93CF317556A}" type="datetimeFigureOut">
              <a:rPr lang="en-US"/>
              <a:pPr/>
              <a:t>3/14/2020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2B562-136D-9A46-955C-A93CF317556A}" type="datetimeFigureOut">
              <a:rPr lang="en-US"/>
              <a:pPr/>
              <a:t>3/14/2020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2B562-136D-9A46-955C-A93CF317556A}" type="datetimeFigureOut">
              <a:rPr lang="en-US"/>
              <a:pPr/>
              <a:t>3/14/2020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2B562-136D-9A46-955C-A93CF317556A}" type="datetimeFigureOut">
              <a:rPr lang="en-US"/>
              <a:pPr/>
              <a:t>3/14/2020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2B562-136D-9A46-955C-A93CF317556A}" type="datetimeFigureOut">
              <a:rPr lang="en-US"/>
              <a:pPr/>
              <a:t>3/14/2020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447432"/>
          </a:xfrm>
        </p:spPr>
        <p:txBody>
          <a:bodyPr>
            <a:normAutofit/>
          </a:bodyPr>
          <a:lstStyle/>
          <a:p>
            <a:r>
              <a:rPr lang="en-US" sz="6000" b="1" dirty="0" smtClean="0">
                <a:latin typeface="Century Gothic" panose="020B0502020202020204" pitchFamily="34" charset="0"/>
              </a:rPr>
              <a:t>COVID-19</a:t>
            </a:r>
            <a:r>
              <a:rPr lang="en-US" dirty="0" smtClean="0">
                <a:latin typeface="Century Gothic" panose="020B0502020202020204" pitchFamily="34" charset="0"/>
              </a:rPr>
              <a:t/>
            </a:r>
            <a:br>
              <a:rPr lang="en-US" dirty="0" smtClean="0">
                <a:latin typeface="Century Gothic" panose="020B0502020202020204" pitchFamily="34" charset="0"/>
              </a:rPr>
            </a:br>
            <a:r>
              <a:rPr lang="en-US" dirty="0" smtClean="0">
                <a:latin typeface="Century Gothic" panose="020B0502020202020204" pitchFamily="34" charset="0"/>
              </a:rPr>
              <a:t/>
            </a:r>
            <a:br>
              <a:rPr lang="en-US" dirty="0" smtClean="0">
                <a:latin typeface="Century Gothic" panose="020B0502020202020204" pitchFamily="34" charset="0"/>
              </a:rPr>
            </a:br>
            <a:r>
              <a:rPr lang="en-US" dirty="0" smtClean="0">
                <a:latin typeface="Century Gothic" panose="020B0502020202020204" pitchFamily="34" charset="0"/>
              </a:rPr>
              <a:t>Running Statistics</a:t>
            </a:r>
            <a:br>
              <a:rPr lang="en-US" dirty="0" smtClean="0">
                <a:latin typeface="Century Gothic" panose="020B0502020202020204" pitchFamily="34" charset="0"/>
              </a:rPr>
            </a:br>
            <a:r>
              <a:rPr lang="en-US" dirty="0" smtClean="0">
                <a:latin typeface="Century Gothic" panose="020B0502020202020204" pitchFamily="34" charset="0"/>
              </a:rPr>
              <a:t>Thru</a:t>
            </a:r>
            <a:r>
              <a:rPr lang="en-US" dirty="0">
                <a:latin typeface="Century Gothic" panose="020B0502020202020204" pitchFamily="34" charset="0"/>
              </a:rPr>
              <a:t/>
            </a:r>
            <a:br>
              <a:rPr lang="en-US" dirty="0">
                <a:latin typeface="Century Gothic" panose="020B0502020202020204" pitchFamily="34" charset="0"/>
              </a:rPr>
            </a:br>
            <a:r>
              <a:rPr lang="en-US" dirty="0" smtClean="0">
                <a:latin typeface="Century Gothic" panose="020B0502020202020204" pitchFamily="34" charset="0"/>
              </a:rPr>
              <a:t>14-Mar-2020</a:t>
            </a:r>
            <a:br>
              <a:rPr lang="en-US" dirty="0" smtClean="0">
                <a:latin typeface="Century Gothic" panose="020B0502020202020204" pitchFamily="34" charset="0"/>
              </a:rPr>
            </a:br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267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365125"/>
            <a:ext cx="7820025" cy="132556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u="sng" dirty="0" smtClean="0">
                <a:latin typeface="Century Gothic" panose="020B0502020202020204" pitchFamily="34" charset="0"/>
              </a:rPr>
              <a:t>COVID-19</a:t>
            </a:r>
          </a:p>
          <a:p>
            <a:pPr algn="l"/>
            <a:r>
              <a:rPr lang="en-US" sz="2000" dirty="0" smtClean="0">
                <a:latin typeface="Century Gothic" panose="020B0502020202020204" pitchFamily="34" charset="0"/>
              </a:rPr>
              <a:t>Progress Through </a:t>
            </a:r>
            <a:r>
              <a:rPr lang="en-US" sz="2000" b="1" u="sng" dirty="0" smtClean="0">
                <a:latin typeface="Century Gothic" panose="020B0502020202020204" pitchFamily="34" charset="0"/>
              </a:rPr>
              <a:t>Ohio</a:t>
            </a:r>
            <a:endParaRPr lang="en-US" sz="2000" b="1" u="sng" dirty="0">
              <a:latin typeface="Century Gothic" panose="020B0502020202020204" pitchFamily="34" charset="0"/>
            </a:endParaRP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3558805082"/>
              </p:ext>
            </p:extLst>
          </p:nvPr>
        </p:nvGraphicFramePr>
        <p:xfrm>
          <a:off x="263796" y="1690688"/>
          <a:ext cx="8651604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59471" y="6122466"/>
            <a:ext cx="3797068" cy="3385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u="sng" dirty="0" smtClean="0">
                <a:latin typeface="Century Gothic" panose="020B0502020202020204" pitchFamily="34" charset="0"/>
              </a:rPr>
              <a:t>Source:	Ohio Department of Health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421" y="192331"/>
            <a:ext cx="2227979" cy="1371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88126"/>
            <a:ext cx="15210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Century Gothic" panose="020B0502020202020204" pitchFamily="34" charset="0"/>
              </a:rPr>
              <a:t>Updated: 14-Mar</a:t>
            </a:r>
          </a:p>
        </p:txBody>
      </p:sp>
    </p:spTree>
    <p:extLst>
      <p:ext uri="{BB962C8B-B14F-4D97-AF65-F5344CB8AC3E}">
        <p14:creationId xmlns:p14="http://schemas.microsoft.com/office/powerpoint/2010/main" val="2013543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365125"/>
            <a:ext cx="7820025" cy="132556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u="sng" dirty="0" smtClean="0">
                <a:latin typeface="Century Gothic" panose="020B0502020202020204" pitchFamily="34" charset="0"/>
              </a:rPr>
              <a:t>COVID-19</a:t>
            </a:r>
          </a:p>
          <a:p>
            <a:pPr algn="l"/>
            <a:r>
              <a:rPr lang="en-US" sz="2000" dirty="0" smtClean="0">
                <a:latin typeface="Century Gothic" panose="020B0502020202020204" pitchFamily="34" charset="0"/>
              </a:rPr>
              <a:t>Progress Through the </a:t>
            </a:r>
            <a:r>
              <a:rPr lang="en-US" sz="2000" b="1" u="sng" dirty="0" smtClean="0">
                <a:latin typeface="Century Gothic" panose="020B0502020202020204" pitchFamily="34" charset="0"/>
              </a:rPr>
              <a:t>United States</a:t>
            </a:r>
            <a:endParaRPr lang="en-US" sz="2000" b="1" u="sng" dirty="0">
              <a:latin typeface="Century Gothic" panose="020B0502020202020204" pitchFamily="34" charset="0"/>
            </a:endParaRP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324794735"/>
              </p:ext>
            </p:extLst>
          </p:nvPr>
        </p:nvGraphicFramePr>
        <p:xfrm>
          <a:off x="263796" y="1690688"/>
          <a:ext cx="8651604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" name="Picture 1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182880"/>
            <a:ext cx="2057400" cy="1371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7923" y="5893916"/>
            <a:ext cx="6162199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u="sng" dirty="0" smtClean="0">
                <a:latin typeface="Century Gothic" panose="020B0502020202020204" pitchFamily="34" charset="0"/>
              </a:rPr>
              <a:t>Sources:	WHO Situation Report (1/21-3/10)</a:t>
            </a:r>
          </a:p>
          <a:p>
            <a:r>
              <a:rPr lang="en-US" sz="1600" b="1" dirty="0" smtClean="0">
                <a:latin typeface="Century Gothic" panose="020B0502020202020204" pitchFamily="34" charset="0"/>
              </a:rPr>
              <a:t>		</a:t>
            </a:r>
            <a:r>
              <a:rPr lang="en-US" sz="1600" b="1" u="sng" dirty="0" smtClean="0">
                <a:latin typeface="Century Gothic" panose="020B0502020202020204" pitchFamily="34" charset="0"/>
              </a:rPr>
              <a:t>CDC Situation Report (3/11 and Onward)</a:t>
            </a:r>
          </a:p>
          <a:p>
            <a:r>
              <a:rPr lang="en-US" sz="1600" b="1" dirty="0">
                <a:latin typeface="Century Gothic" panose="020B0502020202020204" pitchFamily="34" charset="0"/>
              </a:rPr>
              <a:t>	</a:t>
            </a:r>
            <a:r>
              <a:rPr lang="en-US" sz="1600" b="1" dirty="0" smtClean="0">
                <a:latin typeface="Century Gothic" panose="020B0502020202020204" pitchFamily="34" charset="0"/>
              </a:rPr>
              <a:t>	</a:t>
            </a:r>
            <a:r>
              <a:rPr lang="en-US" sz="1600" b="1" dirty="0" smtClean="0">
                <a:latin typeface="Century Gothic" panose="020B0502020202020204" pitchFamily="34" charset="0"/>
              </a:rPr>
              <a:t>* </a:t>
            </a:r>
            <a:r>
              <a:rPr lang="en-US" sz="1600" b="1" u="sng" dirty="0" smtClean="0">
                <a:latin typeface="Century Gothic" panose="020B0502020202020204" pitchFamily="34" charset="0"/>
              </a:rPr>
              <a:t>Current </a:t>
            </a:r>
            <a:r>
              <a:rPr lang="en-US" sz="1600" b="1" u="sng" dirty="0" smtClean="0">
                <a:latin typeface="Century Gothic" panose="020B0502020202020204" pitchFamily="34" charset="0"/>
              </a:rPr>
              <a:t>CNN Statistics – Weekends </a:t>
            </a:r>
            <a:r>
              <a:rPr lang="en-US" sz="1000" b="1" u="sng" dirty="0" smtClean="0">
                <a:latin typeface="Century Gothic" panose="020B0502020202020204" pitchFamily="34" charset="0"/>
              </a:rPr>
              <a:t>(CDC Does Not Report)</a:t>
            </a:r>
            <a:endParaRPr lang="en-US" sz="1000" b="1" u="sng" dirty="0">
              <a:latin typeface="Century Gothic" panose="020B0502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88126"/>
            <a:ext cx="15210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Century Gothic" panose="020B0502020202020204" pitchFamily="34" charset="0"/>
              </a:rPr>
              <a:t>Updated: 14-Mar</a:t>
            </a:r>
          </a:p>
        </p:txBody>
      </p:sp>
    </p:spTree>
    <p:extLst>
      <p:ext uri="{BB962C8B-B14F-4D97-AF65-F5344CB8AC3E}">
        <p14:creationId xmlns:p14="http://schemas.microsoft.com/office/powerpoint/2010/main" val="3448601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365125"/>
            <a:ext cx="7820025" cy="132556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u="sng" dirty="0" smtClean="0">
                <a:latin typeface="Century Gothic" panose="020B0502020202020204" pitchFamily="34" charset="0"/>
              </a:rPr>
              <a:t>COVID-19</a:t>
            </a:r>
          </a:p>
          <a:p>
            <a:pPr algn="l"/>
            <a:r>
              <a:rPr lang="en-US" sz="2000" dirty="0" smtClean="0">
                <a:latin typeface="Century Gothic" panose="020B0502020202020204" pitchFamily="34" charset="0"/>
              </a:rPr>
              <a:t>Progress Through the </a:t>
            </a:r>
            <a:r>
              <a:rPr lang="en-US" sz="2000" b="1" u="sng" dirty="0" smtClean="0">
                <a:latin typeface="Century Gothic" panose="020B0502020202020204" pitchFamily="34" charset="0"/>
              </a:rPr>
              <a:t>World </a:t>
            </a:r>
          </a:p>
          <a:p>
            <a:pPr algn="l"/>
            <a:r>
              <a:rPr lang="en-US" sz="2000" dirty="0" smtClean="0">
                <a:latin typeface="Century Gothic" panose="020B0502020202020204" pitchFamily="34" charset="0"/>
              </a:rPr>
              <a:t>(Countries Reporting Over 10,000 Cases)</a:t>
            </a:r>
            <a:endParaRPr lang="en-US" sz="2000" b="1" u="sng" dirty="0">
              <a:latin typeface="Century Gothic" panose="020B0502020202020204" pitchFamily="34" charset="0"/>
            </a:endParaRP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129990558"/>
              </p:ext>
            </p:extLst>
          </p:nvPr>
        </p:nvGraphicFramePr>
        <p:xfrm>
          <a:off x="282803" y="1690688"/>
          <a:ext cx="8633399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182880"/>
            <a:ext cx="2058203" cy="1371600"/>
          </a:xfrm>
          <a:prstGeom prst="rect">
            <a:avLst/>
          </a:prstGeom>
        </p:spPr>
      </p:pic>
      <p:sp>
        <p:nvSpPr>
          <p:cNvPr id="7" name="TextBox 1"/>
          <p:cNvSpPr txBox="1"/>
          <p:nvPr/>
        </p:nvSpPr>
        <p:spPr>
          <a:xfrm>
            <a:off x="7040255" y="1580050"/>
            <a:ext cx="1693692" cy="351948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b="1" u="sng" dirty="0" smtClean="0">
                <a:latin typeface="Century Gothic" panose="020B0502020202020204" pitchFamily="34" charset="0"/>
              </a:rPr>
              <a:t>China</a:t>
            </a:r>
          </a:p>
          <a:p>
            <a:r>
              <a:rPr lang="en-US" dirty="0" smtClean="0">
                <a:latin typeface="Century Gothic" panose="020B0502020202020204" pitchFamily="34" charset="0"/>
              </a:rPr>
              <a:t>81,021</a:t>
            </a:r>
          </a:p>
          <a:p>
            <a:endParaRPr lang="en-US" dirty="0">
              <a:latin typeface="Century Gothic" panose="020B0502020202020204" pitchFamily="34" charset="0"/>
            </a:endParaRPr>
          </a:p>
          <a:p>
            <a:r>
              <a:rPr lang="en-US" b="1" u="sng" dirty="0" smtClean="0">
                <a:latin typeface="Century Gothic" panose="020B0502020202020204" pitchFamily="34" charset="0"/>
              </a:rPr>
              <a:t>Italy</a:t>
            </a:r>
          </a:p>
          <a:p>
            <a:r>
              <a:rPr lang="en-US" dirty="0" smtClean="0">
                <a:latin typeface="Century Gothic" panose="020B0502020202020204" pitchFamily="34" charset="0"/>
              </a:rPr>
              <a:t>17,660</a:t>
            </a:r>
          </a:p>
          <a:p>
            <a:endParaRPr lang="en-US" dirty="0">
              <a:latin typeface="Century Gothic" panose="020B0502020202020204" pitchFamily="34" charset="0"/>
            </a:endParaRPr>
          </a:p>
          <a:p>
            <a:r>
              <a:rPr lang="en-US" b="1" u="sng" dirty="0" smtClean="0">
                <a:latin typeface="Century Gothic" panose="020B0502020202020204" pitchFamily="34" charset="0"/>
              </a:rPr>
              <a:t>Iran</a:t>
            </a:r>
          </a:p>
          <a:p>
            <a:r>
              <a:rPr lang="en-US" dirty="0" smtClean="0">
                <a:latin typeface="Century Gothic" panose="020B0502020202020204" pitchFamily="34" charset="0"/>
              </a:rPr>
              <a:t>11,364</a:t>
            </a:r>
          </a:p>
          <a:p>
            <a:endParaRPr lang="en-US" sz="1100" dirty="0">
              <a:latin typeface="Century Gothic" panose="020B0502020202020204" pitchFamily="34" charset="0"/>
            </a:endParaRPr>
          </a:p>
          <a:p>
            <a:r>
              <a:rPr lang="en-US" b="1" u="sng" dirty="0" smtClean="0">
                <a:latin typeface="Century Gothic" panose="020B0502020202020204" pitchFamily="34" charset="0"/>
              </a:rPr>
              <a:t>Rest of the World</a:t>
            </a:r>
          </a:p>
          <a:p>
            <a:r>
              <a:rPr lang="en-US" sz="1100" dirty="0" smtClean="0">
                <a:latin typeface="Century Gothic" panose="020B0502020202020204" pitchFamily="34" charset="0"/>
              </a:rPr>
              <a:t>32,494</a:t>
            </a:r>
          </a:p>
          <a:p>
            <a:endParaRPr lang="en-US" dirty="0">
              <a:latin typeface="Century Gothic" panose="020B0502020202020204" pitchFamily="34" charset="0"/>
            </a:endParaRPr>
          </a:p>
          <a:p>
            <a:r>
              <a:rPr lang="en-US" sz="1100" b="1" u="sng" dirty="0" smtClean="0">
                <a:latin typeface="Century Gothic" panose="020B0502020202020204" pitchFamily="34" charset="0"/>
              </a:rPr>
              <a:t>Total Cases</a:t>
            </a:r>
          </a:p>
          <a:p>
            <a:r>
              <a:rPr lang="en-US" sz="1100" dirty="0" smtClean="0">
                <a:latin typeface="Century Gothic" panose="020B0502020202020204" pitchFamily="34" charset="0"/>
              </a:rPr>
              <a:t>142,539</a:t>
            </a:r>
          </a:p>
          <a:p>
            <a:endParaRPr lang="en-US" b="1" u="sng" dirty="0">
              <a:latin typeface="Century Gothic" panose="020B0502020202020204" pitchFamily="34" charset="0"/>
            </a:endParaRPr>
          </a:p>
          <a:p>
            <a:r>
              <a:rPr lang="en-US" sz="1100" b="1" u="sng" dirty="0" smtClean="0">
                <a:latin typeface="Century Gothic" panose="020B0502020202020204" pitchFamily="34" charset="0"/>
              </a:rPr>
              <a:t>Total Deaths</a:t>
            </a:r>
          </a:p>
          <a:p>
            <a:r>
              <a:rPr lang="en-US" dirty="0" smtClean="0">
                <a:latin typeface="Century Gothic" panose="020B0502020202020204" pitchFamily="34" charset="0"/>
              </a:rPr>
              <a:t>5,393</a:t>
            </a:r>
          </a:p>
          <a:p>
            <a:endParaRPr lang="en-US" sz="1100" dirty="0">
              <a:latin typeface="Century Gothic" panose="020B0502020202020204" pitchFamily="34" charset="0"/>
            </a:endParaRPr>
          </a:p>
          <a:p>
            <a:r>
              <a:rPr lang="en-US" b="1" u="sng" dirty="0" smtClean="0">
                <a:latin typeface="Century Gothic" panose="020B0502020202020204" pitchFamily="34" charset="0"/>
              </a:rPr>
              <a:t>International Mortality</a:t>
            </a:r>
          </a:p>
          <a:p>
            <a:r>
              <a:rPr lang="en-US" sz="1100" dirty="0" smtClean="0">
                <a:latin typeface="Century Gothic" panose="020B0502020202020204" pitchFamily="34" charset="0"/>
              </a:rPr>
              <a:t>3.78%</a:t>
            </a:r>
            <a:endParaRPr lang="en-US" sz="1100" dirty="0">
              <a:latin typeface="Century Gothic" panose="020B0502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1191" y="6122466"/>
            <a:ext cx="3755010" cy="5001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u="sng" dirty="0" smtClean="0">
                <a:latin typeface="Century Gothic" panose="020B0502020202020204" pitchFamily="34" charset="0"/>
              </a:rPr>
              <a:t>Source:	WHO Situation Report</a:t>
            </a:r>
            <a:endParaRPr lang="en-US" sz="1600" b="1" u="sng" dirty="0">
              <a:latin typeface="Century Gothic" panose="020B0502020202020204" pitchFamily="34" charset="0"/>
            </a:endParaRPr>
          </a:p>
          <a:p>
            <a:r>
              <a:rPr lang="en-US" sz="1050" b="1" dirty="0" smtClean="0">
                <a:latin typeface="Century Gothic" panose="020B0502020202020204" pitchFamily="34" charset="0"/>
              </a:rPr>
              <a:t>NOTE:  Counts are Typically Delayed at Least One Day</a:t>
            </a:r>
            <a:endParaRPr lang="en-US" sz="1050" b="1" dirty="0">
              <a:latin typeface="Century Gothic" panose="020B0502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88126"/>
            <a:ext cx="15210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Century Gothic" panose="020B0502020202020204" pitchFamily="34" charset="0"/>
              </a:rPr>
              <a:t>Updated: 14-Mar</a:t>
            </a:r>
          </a:p>
        </p:txBody>
      </p:sp>
    </p:spTree>
    <p:extLst>
      <p:ext uri="{BB962C8B-B14F-4D97-AF65-F5344CB8AC3E}">
        <p14:creationId xmlns:p14="http://schemas.microsoft.com/office/powerpoint/2010/main" val="2876532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365125"/>
            <a:ext cx="7820025" cy="132556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 u="sng" dirty="0" smtClean="0">
                <a:latin typeface="Century Gothic" panose="020B0502020202020204" pitchFamily="34" charset="0"/>
              </a:rPr>
              <a:t>Current Disease Prevalence and Estimated Mortality – Countries Over 500 Cases</a:t>
            </a:r>
            <a:endParaRPr lang="en-US" sz="1200" b="1" u="sng" dirty="0">
              <a:latin typeface="Century Gothic" panose="020B0502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3093" y="5902709"/>
            <a:ext cx="6119445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u="sng" dirty="0" smtClean="0">
                <a:latin typeface="Century Gothic" panose="020B0502020202020204" pitchFamily="34" charset="0"/>
              </a:rPr>
              <a:t>Sources:	WHO Situation Report (1/21-3/10)</a:t>
            </a:r>
          </a:p>
          <a:p>
            <a:r>
              <a:rPr lang="en-US" sz="1600" b="1" dirty="0">
                <a:latin typeface="Century Gothic" panose="020B0502020202020204" pitchFamily="34" charset="0"/>
              </a:rPr>
              <a:t>	</a:t>
            </a:r>
            <a:r>
              <a:rPr lang="en-US" sz="1600" b="1" dirty="0" smtClean="0">
                <a:latin typeface="Century Gothic" panose="020B0502020202020204" pitchFamily="34" charset="0"/>
              </a:rPr>
              <a:t>	</a:t>
            </a:r>
            <a:r>
              <a:rPr lang="en-US" sz="1600" b="1" u="sng" dirty="0" smtClean="0">
                <a:latin typeface="Century Gothic" panose="020B0502020202020204" pitchFamily="34" charset="0"/>
              </a:rPr>
              <a:t>CDC Situation Report (3/11 and Onward)</a:t>
            </a:r>
          </a:p>
          <a:p>
            <a:r>
              <a:rPr lang="en-US" sz="1600" b="1" dirty="0" smtClean="0">
                <a:latin typeface="Century Gothic" panose="020B0502020202020204" pitchFamily="34" charset="0"/>
              </a:rPr>
              <a:t>		</a:t>
            </a:r>
            <a:r>
              <a:rPr lang="en-US" sz="1600" b="1" u="sng" dirty="0" smtClean="0">
                <a:latin typeface="Century Gothic" panose="020B0502020202020204" pitchFamily="34" charset="0"/>
              </a:rPr>
              <a:t>* Current CNN Statistics – Weekends </a:t>
            </a:r>
            <a:r>
              <a:rPr lang="en-US" sz="1000" b="1" u="sng" dirty="0" smtClean="0">
                <a:latin typeface="Century Gothic" panose="020B0502020202020204" pitchFamily="34" charset="0"/>
              </a:rPr>
              <a:t>(CDC Does Not Report)</a:t>
            </a:r>
            <a:endParaRPr lang="en-US" sz="1000" b="1" u="sng" dirty="0">
              <a:latin typeface="Century Gothic" panose="020B0502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5243965"/>
              </p:ext>
            </p:extLst>
          </p:nvPr>
        </p:nvGraphicFramePr>
        <p:xfrm>
          <a:off x="428625" y="1583511"/>
          <a:ext cx="8229600" cy="3785616"/>
        </p:xfrm>
        <a:graphic>
          <a:graphicData uri="http://schemas.openxmlformats.org/drawingml/2006/table">
            <a:tbl>
              <a:tblPr/>
              <a:tblGrid>
                <a:gridCol w="1619137">
                  <a:extLst>
                    <a:ext uri="{9D8B030D-6E8A-4147-A177-3AD203B41FA5}">
                      <a16:colId xmlns:a16="http://schemas.microsoft.com/office/drawing/2014/main" val="3201751965"/>
                    </a:ext>
                  </a:extLst>
                </a:gridCol>
                <a:gridCol w="1013483">
                  <a:extLst>
                    <a:ext uri="{9D8B030D-6E8A-4147-A177-3AD203B41FA5}">
                      <a16:colId xmlns:a16="http://schemas.microsoft.com/office/drawing/2014/main" val="2506391044"/>
                    </a:ext>
                  </a:extLst>
                </a:gridCol>
                <a:gridCol w="1305658">
                  <a:extLst>
                    <a:ext uri="{9D8B030D-6E8A-4147-A177-3AD203B41FA5}">
                      <a16:colId xmlns:a16="http://schemas.microsoft.com/office/drawing/2014/main" val="1219693186"/>
                    </a:ext>
                  </a:extLst>
                </a:gridCol>
                <a:gridCol w="1305658">
                  <a:extLst>
                    <a:ext uri="{9D8B030D-6E8A-4147-A177-3AD203B41FA5}">
                      <a16:colId xmlns:a16="http://schemas.microsoft.com/office/drawing/2014/main" val="3420359756"/>
                    </a:ext>
                  </a:extLst>
                </a:gridCol>
                <a:gridCol w="1606963">
                  <a:extLst>
                    <a:ext uri="{9D8B030D-6E8A-4147-A177-3AD203B41FA5}">
                      <a16:colId xmlns:a16="http://schemas.microsoft.com/office/drawing/2014/main" val="3238949242"/>
                    </a:ext>
                  </a:extLst>
                </a:gridCol>
                <a:gridCol w="1378701">
                  <a:extLst>
                    <a:ext uri="{9D8B030D-6E8A-4147-A177-3AD203B41FA5}">
                      <a16:colId xmlns:a16="http://schemas.microsoft.com/office/drawing/2014/main" val="884504298"/>
                    </a:ext>
                  </a:extLst>
                </a:gridCol>
              </a:tblGrid>
              <a:tr h="2103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Country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Population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Confirmed Cases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Deaths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Contact Percentage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Mortality Estimate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0145233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China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1,439,323,776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81,021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3,194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0.005629%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8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3.9422%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0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6140814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Italy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60,461,826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17,660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1,268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0.029209%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7.1801%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987108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Iran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83,992,949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11,364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514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0.013530%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4.5231%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A4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296699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South Korea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51,269,185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8,086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72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0.015772%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0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0.8904%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494694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Spain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46,754,778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4,231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120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0.009049%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2.8362%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9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0972320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France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65,273,511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3,640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79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0.005577%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8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2.1703%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7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5464799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Germany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83,783,942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3,062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6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0.003655%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D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0.1960%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C5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2731434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USA*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331,002,651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2,548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50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0.000770%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1.9623%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C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9405303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Switzerland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8,654,622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1,125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6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0.012999%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2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0.5333%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D1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0931924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Japan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126,476,461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716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21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0.000566%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C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2.9330%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7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4294700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Denmark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5,792,202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801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0.013829%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B47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0.0000%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8191230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Sweden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10,099,265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775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0.007674%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2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0.0000%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2904779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Netherlands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17,134,872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804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10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0.004692%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1.2438%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3811106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United Kingdom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67,886,011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802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10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0.001181%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3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1.2469%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4993107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Norway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5,421,241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750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0.013834%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B47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0.1333%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3C2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1333061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Belgium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11,589,623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599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0.005168%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0.0000%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9369657"/>
                  </a:ext>
                </a:extLst>
              </a:tr>
              <a:tr h="2103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Austria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9,006,398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504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0.005596%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C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0.1984%</a:t>
                      </a:r>
                    </a:p>
                  </a:txBody>
                  <a:tcPr marL="9144" marR="9144" marT="91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C5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1213383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0" y="88126"/>
            <a:ext cx="15210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Century Gothic" panose="020B0502020202020204" pitchFamily="34" charset="0"/>
              </a:rPr>
              <a:t>Updated: 14-Mar</a:t>
            </a:r>
          </a:p>
        </p:txBody>
      </p:sp>
    </p:spTree>
    <p:extLst>
      <p:ext uri="{BB962C8B-B14F-4D97-AF65-F5344CB8AC3E}">
        <p14:creationId xmlns:p14="http://schemas.microsoft.com/office/powerpoint/2010/main" val="320301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365125"/>
            <a:ext cx="7820025" cy="132556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u="sng" dirty="0" smtClean="0">
                <a:latin typeface="Century Gothic" panose="020B0502020202020204" pitchFamily="34" charset="0"/>
              </a:rPr>
              <a:t>EMS Unit Utilization – Last 30 Days – DFD Units Only</a:t>
            </a:r>
            <a:endParaRPr lang="en-US" sz="1400" b="1" u="sng" dirty="0">
              <a:latin typeface="Century Gothic" panose="020B0502020202020204" pitchFamily="34" charset="0"/>
            </a:endParaRP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34659347"/>
              </p:ext>
            </p:extLst>
          </p:nvPr>
        </p:nvGraphicFramePr>
        <p:xfrm>
          <a:off x="211014" y="1906954"/>
          <a:ext cx="8528539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88126"/>
            <a:ext cx="15210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Century Gothic" panose="020B0502020202020204" pitchFamily="34" charset="0"/>
              </a:rPr>
              <a:t>Updated: 14-Mar</a:t>
            </a:r>
          </a:p>
        </p:txBody>
      </p:sp>
    </p:spTree>
    <p:extLst>
      <p:ext uri="{BB962C8B-B14F-4D97-AF65-F5344CB8AC3E}">
        <p14:creationId xmlns:p14="http://schemas.microsoft.com/office/powerpoint/2010/main" val="24977446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1940</TotalTime>
  <Words>349</Words>
  <Application>Microsoft Office PowerPoint</Application>
  <PresentationFormat>On-screen Show (4:3)</PresentationFormat>
  <Paragraphs>168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Century Gothic</vt:lpstr>
      <vt:lpstr>Office Theme</vt:lpstr>
      <vt:lpstr>PowerPoint Presentation</vt:lpstr>
      <vt:lpstr>COVID-19  Running Statistics Thru 14-Mar-2020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Penny|Ohlmann|Neiman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Andrew Kittles</dc:creator>
  <cp:lastModifiedBy>Lotz, Robert</cp:lastModifiedBy>
  <cp:revision>81</cp:revision>
  <cp:lastPrinted>2020-03-13T11:28:59Z</cp:lastPrinted>
  <dcterms:created xsi:type="dcterms:W3CDTF">2016-07-25T16:07:48Z</dcterms:created>
  <dcterms:modified xsi:type="dcterms:W3CDTF">2020-03-14T21:42:31Z</dcterms:modified>
</cp:coreProperties>
</file>