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1"/>
  </p:notesMasterIdLst>
  <p:handoutMasterIdLst>
    <p:handoutMasterId r:id="rId32"/>
  </p:handoutMasterIdLst>
  <p:sldIdLst>
    <p:sldId id="1173" r:id="rId2"/>
    <p:sldId id="1163" r:id="rId3"/>
    <p:sldId id="1172" r:id="rId4"/>
    <p:sldId id="407" r:id="rId5"/>
    <p:sldId id="349" r:id="rId6"/>
    <p:sldId id="373" r:id="rId7"/>
    <p:sldId id="410" r:id="rId8"/>
    <p:sldId id="409" r:id="rId9"/>
    <p:sldId id="329" r:id="rId10"/>
    <p:sldId id="288" r:id="rId11"/>
    <p:sldId id="374" r:id="rId12"/>
    <p:sldId id="264" r:id="rId13"/>
    <p:sldId id="368" r:id="rId14"/>
    <p:sldId id="386" r:id="rId15"/>
    <p:sldId id="337" r:id="rId16"/>
    <p:sldId id="376" r:id="rId17"/>
    <p:sldId id="402" r:id="rId18"/>
    <p:sldId id="401" r:id="rId19"/>
    <p:sldId id="273" r:id="rId20"/>
    <p:sldId id="367" r:id="rId21"/>
    <p:sldId id="387" r:id="rId22"/>
    <p:sldId id="358" r:id="rId23"/>
    <p:sldId id="359" r:id="rId24"/>
    <p:sldId id="369" r:id="rId25"/>
    <p:sldId id="283" r:id="rId26"/>
    <p:sldId id="325" r:id="rId27"/>
    <p:sldId id="392" r:id="rId28"/>
    <p:sldId id="327" r:id="rId29"/>
    <p:sldId id="354" r:id="rId30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2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5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4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audio" Target="../media/media14.m4a"/><Relationship Id="rId7" Type="http://schemas.openxmlformats.org/officeDocument/2006/relationships/image" Target="../media/image43.jpeg"/><Relationship Id="rId2" Type="http://schemas.microsoft.com/office/2007/relationships/media" Target="../media/media14.m4a"/><Relationship Id="rId1" Type="http://schemas.openxmlformats.org/officeDocument/2006/relationships/tags" Target="../tags/tag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6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12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6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7" Type="http://schemas.openxmlformats.org/officeDocument/2006/relationships/image" Target="../media/image6.png"/><Relationship Id="rId2" Type="http://schemas.microsoft.com/office/2007/relationships/media" Target="../media/media23.m4a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hyperlink" Target="mailto:william.rose@daytonohio.gov" TargetMode="External"/><Relationship Id="rId5" Type="http://schemas.openxmlformats.org/officeDocument/2006/relationships/hyperlink" Target="mailto:jordan.marsh@daytonohio.gov" TargetMode="External"/><Relationship Id="rId4" Type="http://schemas.openxmlformats.org/officeDocument/2006/relationships/hyperlink" Target="mailto:david.gerstner@daytonohio.gov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5.jpeg"/><Relationship Id="rId11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6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6.jpg"/><Relationship Id="rId11" Type="http://schemas.openxmlformats.org/officeDocument/2006/relationships/image" Target="../media/image6.pn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Dawn of a New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307BE1A-3127-0F37-B011-09BEE41EB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97691"/>
      </p:ext>
    </p:extLst>
  </p:cSld>
  <p:clrMapOvr>
    <a:masterClrMapping/>
  </p:clrMapOvr>
  <p:transition spd="slow" advTm="185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The exercise is as real as you make it!</a:t>
            </a:r>
          </a:p>
          <a:p>
            <a:r>
              <a:rPr lang="en-US" sz="2800" b="1" dirty="0"/>
              <a:t>Have a sense of urgency!</a:t>
            </a:r>
          </a:p>
          <a:p>
            <a:r>
              <a:rPr lang="en-US" sz="2800" b="1" dirty="0"/>
              <a:t>This is a large scale exercise</a:t>
            </a:r>
          </a:p>
          <a:p>
            <a:pPr lvl="1"/>
            <a:r>
              <a:rPr lang="en-US" sz="2400" b="1" dirty="0"/>
              <a:t>Some areas or actions have to be simulated</a:t>
            </a:r>
          </a:p>
          <a:p>
            <a:r>
              <a:rPr lang="en-US" sz="2800" b="1" dirty="0"/>
              <a:t>Use ALL appropriate communications and redundant communications</a:t>
            </a:r>
          </a:p>
          <a:p>
            <a:r>
              <a:rPr lang="en-US" sz="2800" b="1" dirty="0"/>
              <a:t>Actually call and use all players</a:t>
            </a:r>
          </a:p>
          <a:p>
            <a:pPr lvl="1"/>
            <a:r>
              <a:rPr lang="en-US" sz="2400" b="1" dirty="0"/>
              <a:t>Response may vary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71C5F1-F055-2B84-CAF7-4FCBCB1FB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5015"/>
      </p:ext>
    </p:extLst>
  </p:cSld>
  <p:clrMapOvr>
    <a:masterClrMapping/>
  </p:clrMapOvr>
  <p:transition spd="slow" advTm="489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>
            <a:normAutofit/>
          </a:bodyPr>
          <a:lstStyle/>
          <a:p>
            <a:r>
              <a:rPr lang="en-US" b="1" dirty="0"/>
              <a:t>Multiple organizations participating</a:t>
            </a:r>
          </a:p>
          <a:p>
            <a:r>
              <a:rPr lang="en-US" b="1" dirty="0"/>
              <a:t>Exercise date is Sunday, April 30</a:t>
            </a:r>
            <a:r>
              <a:rPr lang="en-US" b="1" baseline="30000" dirty="0"/>
              <a:t>th</a:t>
            </a:r>
            <a:endParaRPr lang="en-US" b="1" dirty="0"/>
          </a:p>
          <a:p>
            <a:r>
              <a:rPr lang="en-US" b="1" dirty="0">
                <a:highlight>
                  <a:srgbClr val="FFFF00"/>
                </a:highlight>
              </a:rPr>
              <a:t>Exercise will run from </a:t>
            </a:r>
            <a:r>
              <a:rPr lang="en-US" b="1" u="sng" dirty="0">
                <a:highlight>
                  <a:srgbClr val="FFFF00"/>
                </a:highlight>
              </a:rPr>
              <a:t>approximately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11:30 AM – 3:30 PM</a:t>
            </a:r>
          </a:p>
          <a:p>
            <a:r>
              <a:rPr lang="en-US" b="1" dirty="0">
                <a:highlight>
                  <a:srgbClr val="FFFF00"/>
                </a:highlight>
              </a:rPr>
              <a:t>Exercise play will begin at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 PM</a:t>
            </a:r>
          </a:p>
          <a:p>
            <a:r>
              <a:rPr lang="en-US" b="1" dirty="0"/>
              <a:t>Half-hour Hot Wash following</a:t>
            </a:r>
          </a:p>
          <a:p>
            <a:r>
              <a:rPr lang="en-US" b="1" dirty="0"/>
              <a:t>Lead-in scenario provided on Thursday,  April 27</a:t>
            </a:r>
            <a:r>
              <a:rPr lang="en-US" b="1" baseline="30000" dirty="0"/>
              <a:t>th</a:t>
            </a:r>
            <a:r>
              <a:rPr lang="en-US" b="1" dirty="0"/>
              <a:t> via e-mail</a:t>
            </a:r>
          </a:p>
          <a:p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F64A9D5-B6AA-FD39-5B6C-6FBDE3774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18024"/>
      </p:ext>
    </p:extLst>
  </p:cSld>
  <p:clrMapOvr>
    <a:masterClrMapping/>
  </p:clrMapOvr>
  <p:transition spd="slow" advTm="407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Exercise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5135562"/>
          </a:xfrm>
        </p:spPr>
        <p:txBody>
          <a:bodyPr>
            <a:normAutofit/>
          </a:bodyPr>
          <a:lstStyle/>
          <a:p>
            <a:r>
              <a:rPr lang="en-US" sz="2800" b="1" dirty="0"/>
              <a:t>Participants should be on location at least 30 minutes prior to start of exercise</a:t>
            </a:r>
          </a:p>
          <a:p>
            <a:r>
              <a:rPr lang="en-US" sz="2800" b="1" dirty="0"/>
              <a:t>Hospitals will receive multiple patients</a:t>
            </a:r>
          </a:p>
          <a:p>
            <a:r>
              <a:rPr lang="en-US" sz="2800" b="1" dirty="0"/>
              <a:t>EMS and hospitals will use Drill Triage Tags provided for exercise</a:t>
            </a:r>
          </a:p>
          <a:p>
            <a:r>
              <a:rPr lang="en-US" sz="2800" b="1" dirty="0"/>
              <a:t>Hospital </a:t>
            </a:r>
            <a:r>
              <a:rPr lang="en-US" sz="2800" b="1" u="sng" dirty="0"/>
              <a:t>will</a:t>
            </a:r>
            <a:r>
              <a:rPr lang="en-US" sz="2800" b="1" dirty="0"/>
              <a:t> track patients with </a:t>
            </a:r>
            <a:r>
              <a:rPr lang="en-US" sz="2800" b="1" dirty="0" err="1"/>
              <a:t>OHTrac</a:t>
            </a:r>
            <a:endParaRPr lang="en-US" sz="2800" b="1" dirty="0"/>
          </a:p>
          <a:p>
            <a:pPr lvl="1"/>
            <a:r>
              <a:rPr lang="en-US" sz="2400" b="1" dirty="0"/>
              <a:t>Need to create </a:t>
            </a:r>
            <a:r>
              <a:rPr lang="en-US" sz="2400" b="1" dirty="0" err="1"/>
              <a:t>OHTrac</a:t>
            </a:r>
            <a:r>
              <a:rPr lang="en-US" sz="2400" b="1" dirty="0"/>
              <a:t> incident</a:t>
            </a:r>
          </a:p>
          <a:p>
            <a:pPr lvl="2"/>
            <a:r>
              <a:rPr lang="en-US" sz="2000" b="1" dirty="0"/>
              <a:t>May use the 800 number for the ERS</a:t>
            </a:r>
          </a:p>
          <a:p>
            <a:pPr lvl="1"/>
            <a:r>
              <a:rPr lang="en-US" sz="2400" b="1" dirty="0"/>
              <a:t>Update GDAHA Surgenet MCI Page and Juvare </a:t>
            </a:r>
            <a:r>
              <a:rPr lang="en-US" sz="2400" b="1" dirty="0" err="1"/>
              <a:t>EMResource</a:t>
            </a:r>
            <a:r>
              <a:rPr lang="en-US" sz="2400" b="1" dirty="0"/>
              <a:t> Page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07B1D5-35C1-62F2-8199-CC1E3A059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90977"/>
      </p:ext>
    </p:extLst>
  </p:cSld>
  <p:clrMapOvr>
    <a:masterClrMapping/>
  </p:clrMapOvr>
  <p:transition spd="slow" advTm="674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5105400"/>
          </a:xfrm>
        </p:spPr>
        <p:txBody>
          <a:bodyPr>
            <a:normAutofit fontScale="85000" lnSpcReduction="10000"/>
          </a:bodyPr>
          <a:lstStyle/>
          <a:p>
            <a:r>
              <a:rPr lang="en-US" sz="3800" b="1" dirty="0"/>
              <a:t>Most important concern</a:t>
            </a:r>
          </a:p>
          <a:p>
            <a:r>
              <a:rPr lang="en-US" sz="3800" b="1" dirty="0"/>
              <a:t>Safety Officer will conduct weapons check</a:t>
            </a:r>
          </a:p>
          <a:p>
            <a:r>
              <a:rPr lang="en-US" sz="3800" b="1" dirty="0"/>
              <a:t>Other than </a:t>
            </a:r>
            <a:r>
              <a:rPr lang="en-US" sz="3800" b="1" i="1" dirty="0"/>
              <a:t>specific</a:t>
            </a:r>
            <a:r>
              <a:rPr lang="en-US" sz="3800" b="1" dirty="0"/>
              <a:t> training weapons, no weapons of any kind are allowed in CSCC exercise area</a:t>
            </a:r>
          </a:p>
          <a:p>
            <a:pPr lvl="1"/>
            <a:r>
              <a:rPr lang="en-US" sz="3400" b="1" dirty="0"/>
              <a:t>Includes firearms, ammunition, impact weapons, chemical spray, knives, and electrical weapons (i.e., </a:t>
            </a:r>
            <a:r>
              <a:rPr lang="en-US" sz="3400" b="1" dirty="0" err="1"/>
              <a:t>Tasers</a:t>
            </a:r>
            <a:r>
              <a:rPr lang="en-US" sz="3400" b="1" dirty="0"/>
              <a:t>)</a:t>
            </a:r>
          </a:p>
          <a:p>
            <a:r>
              <a:rPr lang="en-US" sz="3800" b="1" dirty="0"/>
              <a:t>Every participant in exercise area will be searched for unauthorized weapons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EB1E15D-9A0F-0B1A-BBD8-C05C1410E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4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5791200" cy="5410200"/>
          </a:xfrm>
        </p:spPr>
        <p:txBody>
          <a:bodyPr>
            <a:normAutofit/>
          </a:bodyPr>
          <a:lstStyle/>
          <a:p>
            <a:r>
              <a:rPr lang="en-US" sz="2400" b="1" dirty="0"/>
              <a:t>There will be </a:t>
            </a:r>
            <a:r>
              <a:rPr lang="en-US" sz="2400" b="1" dirty="0" err="1"/>
              <a:t>moulaged</a:t>
            </a:r>
            <a:r>
              <a:rPr lang="en-US" sz="2400" b="1" dirty="0"/>
              <a:t> actors as injured victims</a:t>
            </a:r>
          </a:p>
          <a:p>
            <a:pPr lvl="1"/>
            <a:r>
              <a:rPr lang="en-US" sz="2400" b="1" dirty="0"/>
              <a:t>Treat them!</a:t>
            </a:r>
          </a:p>
          <a:p>
            <a:pPr lvl="1"/>
            <a:r>
              <a:rPr lang="en-US" sz="2400" b="1" dirty="0"/>
              <a:t>But NO INVASIVE PROCEDURES (IVs, airway adjuncts, radiological examinations, etc.)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</a:rPr>
              <a:t>Exercise Assumptions</a:t>
            </a:r>
            <a:endParaRPr sz="4400" b="1" dirty="0">
              <a:solidFill>
                <a:schemeClr val="tx2"/>
              </a:solidFill>
            </a:endParaRPr>
          </a:p>
        </p:txBody>
      </p:sp>
      <p:pic>
        <p:nvPicPr>
          <p:cNvPr id="6" name="Picture 5" descr="H:\New Dawn AAR\NewDawnPic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67289" y="672902"/>
            <a:ext cx="2944813" cy="220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:\New Dawn AAR\NewDawnPic0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 b="6971"/>
          <a:stretch/>
        </p:blipFill>
        <p:spPr bwMode="auto">
          <a:xfrm>
            <a:off x="0" y="4191000"/>
            <a:ext cx="4800600" cy="2667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H:\New Dawn AAR\NewDawnPic00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" r="16667" b="12500"/>
          <a:stretch/>
        </p:blipFill>
        <p:spPr bwMode="auto">
          <a:xfrm rot="16200000">
            <a:off x="2971800" y="2743200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H:\New Dawn AAR\NewDawnPic00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2" r="19231" b="15385"/>
          <a:stretch>
            <a:fillRect/>
          </a:stretch>
        </p:blipFill>
        <p:spPr bwMode="auto">
          <a:xfrm>
            <a:off x="4343400" y="4038600"/>
            <a:ext cx="48006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E299F06-F467-7A9D-0CE5-F7744A7CB0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027672"/>
      </p:ext>
    </p:extLst>
  </p:cSld>
  <p:clrMapOvr>
    <a:masterClrMapping/>
  </p:clrMapOvr>
  <p:transition advTm="61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75 0.38889 " pathEditMode="relative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Scenario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 enters CSCC and begins shooting visitors and faculty </a:t>
            </a:r>
          </a:p>
          <a:p>
            <a:r>
              <a:rPr lang="en-US" b="1" dirty="0"/>
              <a:t>An IED explodes</a:t>
            </a:r>
          </a:p>
          <a:p>
            <a:r>
              <a:rPr lang="en-US" b="1" dirty="0"/>
              <a:t>Numerous victims with some fatalities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2165"/>
            <a:ext cx="3124200" cy="234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://a.abcnews.com/images/GMA/abc_gma_schriffen_130609_w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504252"/>
            <a:ext cx="4038600" cy="2353746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8EA71CB-43EE-7C80-26F9-1CCCFA722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27353"/>
      </p:ext>
    </p:extLst>
  </p:cSld>
  <p:clrMapOvr>
    <a:masterClrMapping/>
  </p:clrMapOvr>
  <p:transition spd="slow" advTm="194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Victim Envelopes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Simulated victims will carry envelopes</a:t>
            </a:r>
          </a:p>
          <a:p>
            <a:pPr lvl="1"/>
            <a:r>
              <a:rPr lang="en-US" sz="3200" b="1" dirty="0"/>
              <a:t>Inside envelopes is more information on patient condition</a:t>
            </a:r>
          </a:p>
          <a:p>
            <a:r>
              <a:rPr lang="en-US" b="1" dirty="0"/>
              <a:t>Envelopes will be color-coded based and labeled </a:t>
            </a:r>
          </a:p>
          <a:p>
            <a:r>
              <a:rPr lang="en-US" b="1" u="sng" dirty="0"/>
              <a:t>Envelopes must NOT be opened until the time and location indicated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910" l="0" r="957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181600"/>
            <a:ext cx="2133600" cy="16002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905145A-294F-EB86-E601-C4BC47B41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17433"/>
      </p:ext>
    </p:extLst>
  </p:cSld>
  <p:clrMapOvr>
    <a:masterClrMapping/>
  </p:clrMapOvr>
  <p:transition advTm="33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Victim Envelopes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1981200"/>
          </a:xfrm>
        </p:spPr>
        <p:txBody>
          <a:bodyPr numCol="2">
            <a:noAutofit/>
          </a:bodyPr>
          <a:lstStyle/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Purple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6800" y="3276600"/>
            <a:ext cx="7943088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Victim envelopes will be labeled, e.g.: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after 20 minutes in ED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patient is in OR</a:t>
            </a:r>
            <a:endParaRPr lang="en-US" sz="32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b="1" u="sng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8AA13C7-B62B-C9EA-E1C0-FEE4A7AE30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76661"/>
      </p:ext>
    </p:extLst>
  </p:cSld>
  <p:clrMapOvr>
    <a:masterClrMapping/>
  </p:clrMapOvr>
  <p:transition advTm="339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Labs and Imaging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40" y="4191000"/>
            <a:ext cx="6611273" cy="21910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16" y="1447800"/>
            <a:ext cx="6849431" cy="28864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027BED-B8BD-2C74-4714-3A2EC3B54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64"/>
    </mc:Choice>
    <mc:Fallback xmlns="">
      <p:transition spd="slow" advTm="38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Players</a:t>
            </a:r>
          </a:p>
          <a:p>
            <a:pPr lvl="1"/>
            <a:r>
              <a:rPr lang="en-US" b="1" dirty="0"/>
              <a:t>Actively involved </a:t>
            </a:r>
          </a:p>
          <a:p>
            <a:r>
              <a:rPr lang="en-US" b="1" dirty="0"/>
              <a:t>Controller/Evaluators</a:t>
            </a:r>
          </a:p>
          <a:p>
            <a:pPr lvl="1"/>
            <a:r>
              <a:rPr lang="en-US" b="1" dirty="0"/>
              <a:t>Initiate play/monitor response</a:t>
            </a:r>
          </a:p>
          <a:p>
            <a:pPr lvl="1"/>
            <a:r>
              <a:rPr lang="en-US" b="1" dirty="0"/>
              <a:t>Identified with vests or badges</a:t>
            </a:r>
          </a:p>
          <a:p>
            <a:r>
              <a:rPr lang="en-US" b="1" dirty="0"/>
              <a:t>Actors/Volunteers</a:t>
            </a:r>
          </a:p>
          <a:p>
            <a:pPr lvl="1"/>
            <a:r>
              <a:rPr lang="en-US" b="1" dirty="0"/>
              <a:t>Role play patients</a:t>
            </a:r>
          </a:p>
          <a:p>
            <a:r>
              <a:rPr lang="en-US" b="1" dirty="0"/>
              <a:t>Observers</a:t>
            </a:r>
          </a:p>
          <a:p>
            <a:r>
              <a:rPr lang="en-US" b="1" dirty="0"/>
              <a:t>Simulation Cell (</a:t>
            </a:r>
            <a:r>
              <a:rPr lang="en-US" b="1" dirty="0" err="1"/>
              <a:t>SimCell</a:t>
            </a:r>
            <a:r>
              <a:rPr lang="en-US" b="1" dirty="0"/>
              <a:t>)</a:t>
            </a:r>
          </a:p>
          <a:p>
            <a:pPr lvl="1">
              <a:defRPr/>
            </a:pPr>
            <a:r>
              <a:rPr lang="en-US" b="1" dirty="0"/>
              <a:t>Injects information</a:t>
            </a:r>
          </a:p>
          <a:p>
            <a:pPr lvl="1">
              <a:defRPr/>
            </a:pPr>
            <a:r>
              <a:rPr lang="en-US" b="1" dirty="0"/>
              <a:t>Responds to player requests </a:t>
            </a:r>
          </a:p>
          <a:p>
            <a:pPr lvl="1"/>
            <a:r>
              <a:rPr lang="en-US" b="1" dirty="0"/>
              <a:t>Role plays for non-playing entities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8239524-0DCA-703C-5842-E5A9222E4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45931"/>
      </p:ext>
    </p:extLst>
  </p:cSld>
  <p:clrMapOvr>
    <a:masterClrMapping/>
  </p:clrMapOvr>
  <p:transition spd="slow" advTm="458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olice officer walks by an entrance to The Covenant School after a shooting on Monday.">
            <a:extLst>
              <a:ext uri="{FF2B5EF4-FFF2-40B4-BE49-F238E27FC236}">
                <a16:creationId xmlns:a16="http://schemas.microsoft.com/office/drawing/2014/main" id="{792300C6-C1BF-962C-4559-D2F9D3232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t="817" r="5991" b="152"/>
          <a:stretch/>
        </p:blipFill>
        <p:spPr bwMode="auto">
          <a:xfrm>
            <a:off x="1829875" y="107484"/>
            <a:ext cx="3880598" cy="30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307497-E298-9AB0-2F85-55A6D797F1BB}"/>
              </a:ext>
            </a:extLst>
          </p:cNvPr>
          <p:cNvSpPr txBox="1"/>
          <p:nvPr/>
        </p:nvSpPr>
        <p:spPr>
          <a:xfrm>
            <a:off x="147873" y="6305479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Covenant School Shooting, Nashville, TN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D277F0-0022-5AA8-E364-395FB544883F}"/>
              </a:ext>
            </a:extLst>
          </p:cNvPr>
          <p:cNvSpPr txBox="1"/>
          <p:nvPr/>
        </p:nvSpPr>
        <p:spPr>
          <a:xfrm>
            <a:off x="1829874" y="3271665"/>
            <a:ext cx="3880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6 Dead, Multiple Injured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1FA726-2360-3812-4792-E216BC2DC7F3}"/>
              </a:ext>
            </a:extLst>
          </p:cNvPr>
          <p:cNvSpPr txBox="1"/>
          <p:nvPr/>
        </p:nvSpPr>
        <p:spPr>
          <a:xfrm>
            <a:off x="6043708" y="143391"/>
            <a:ext cx="27166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March 27, 2023</a:t>
            </a:r>
          </a:p>
        </p:txBody>
      </p:sp>
      <p:pic>
        <p:nvPicPr>
          <p:cNvPr id="1028" name="Picture 4" descr="Witness describes chaos after shooting at Nashville school">
            <a:extLst>
              <a:ext uri="{FF2B5EF4-FFF2-40B4-BE49-F238E27FC236}">
                <a16:creationId xmlns:a16="http://schemas.microsoft.com/office/drawing/2014/main" id="{0E6465E8-B4B7-B510-BA66-D50E99301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496" y="611211"/>
            <a:ext cx="3179104" cy="178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 children, 3 adults fatally shot at Nashville grade school – Daily Breeze">
            <a:extLst>
              <a:ext uri="{FF2B5EF4-FFF2-40B4-BE49-F238E27FC236}">
                <a16:creationId xmlns:a16="http://schemas.microsoft.com/office/drawing/2014/main" id="{93EA2D8C-6D2D-1EB2-865C-D27FECA2E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8"/>
          <a:stretch/>
        </p:blipFill>
        <p:spPr bwMode="auto">
          <a:xfrm>
            <a:off x="5812496" y="4789245"/>
            <a:ext cx="3179104" cy="197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hooter had drawn maps, done surveillance before killing 3 kids, 3 adults  at Nashville grade school, police say">
            <a:extLst>
              <a:ext uri="{FF2B5EF4-FFF2-40B4-BE49-F238E27FC236}">
                <a16:creationId xmlns:a16="http://schemas.microsoft.com/office/drawing/2014/main" id="{FBD8ACBC-2E63-672F-254E-C18B38A03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3" b="1876"/>
          <a:stretch/>
        </p:blipFill>
        <p:spPr bwMode="auto">
          <a:xfrm>
            <a:off x="147873" y="3737309"/>
            <a:ext cx="5562600" cy="250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ashville shooter who killed 6 drew maps, surveilled school - POLITICO">
            <a:extLst>
              <a:ext uri="{FF2B5EF4-FFF2-40B4-BE49-F238E27FC236}">
                <a16:creationId xmlns:a16="http://schemas.microsoft.com/office/drawing/2014/main" id="{6FE803E9-F23E-1746-7C62-E31D92D0E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73" y="2439968"/>
            <a:ext cx="1578469" cy="12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uspect, 28, kills 3 children, 3 adults in Nashville school shooting: police">
            <a:extLst>
              <a:ext uri="{FF2B5EF4-FFF2-40B4-BE49-F238E27FC236}">
                <a16:creationId xmlns:a16="http://schemas.microsoft.com/office/drawing/2014/main" id="{12A80DC5-6830-9A65-CDCF-0507E3689D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r="32500"/>
          <a:stretch/>
        </p:blipFill>
        <p:spPr bwMode="auto">
          <a:xfrm>
            <a:off x="147873" y="107484"/>
            <a:ext cx="1578469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NASHVILLE SHOOL SHOOTING VICTIMS">
            <a:extLst>
              <a:ext uri="{FF2B5EF4-FFF2-40B4-BE49-F238E27FC236}">
                <a16:creationId xmlns:a16="http://schemas.microsoft.com/office/drawing/2014/main" id="{D6FDD1AF-E89C-D691-C16B-AFE6405D0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47" y="2439968"/>
            <a:ext cx="3179103" cy="220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853347-C474-026C-9F10-36C7306B6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9"/>
    </mc:Choice>
    <mc:Fallback xmlns="">
      <p:transition spd="slow" advTm="13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 Plan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9" t="15154" r="24895" b="11847"/>
          <a:stretch/>
        </p:blipFill>
        <p:spPr bwMode="auto">
          <a:xfrm>
            <a:off x="76200" y="1599471"/>
            <a:ext cx="4875837" cy="365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7338C-008E-474E-472F-5FC4ECFA80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111" b="11111"/>
          <a:stretch/>
        </p:blipFill>
        <p:spPr>
          <a:xfrm>
            <a:off x="5055253" y="1524000"/>
            <a:ext cx="4064684" cy="49831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076343-654E-99BE-FA36-D7A2EEF83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84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 practical</a:t>
            </a:r>
            <a:r>
              <a:rPr lang="en-US" b="1"/>
              <a:t>, Players, Victims, </a:t>
            </a:r>
            <a:r>
              <a:rPr lang="en-US" b="1" dirty="0"/>
              <a:t>and Controllers should say out loud “This is an exercise message.”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49E6AEC-093B-4C9C-B2B7-B9133677E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17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</a:t>
            </a:r>
          </a:p>
          <a:p>
            <a:pPr lvl="1"/>
            <a:r>
              <a:rPr lang="en-US" sz="4000" b="1" dirty="0"/>
              <a:t>Visitors </a:t>
            </a:r>
          </a:p>
          <a:p>
            <a:pPr lvl="1"/>
            <a:r>
              <a:rPr lang="en-US" sz="4000" b="1" dirty="0"/>
              <a:t>Staff </a:t>
            </a:r>
          </a:p>
          <a:p>
            <a:pPr lvl="1"/>
            <a:r>
              <a:rPr lang="en-US" sz="4000" b="1" dirty="0"/>
              <a:t>Patients! </a:t>
            </a:r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85933F7-C273-58C6-767D-5C7DF8653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25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Signage</a:t>
            </a:r>
          </a:p>
          <a:p>
            <a:r>
              <a:rPr lang="en-US" sz="4400" b="1" dirty="0"/>
              <a:t>Announcements</a:t>
            </a:r>
          </a:p>
          <a:p>
            <a:r>
              <a:rPr lang="en-US" sz="4400" b="1" dirty="0"/>
              <a:t>Explanations</a:t>
            </a:r>
          </a:p>
          <a:p>
            <a:pPr lvl="1"/>
            <a:r>
              <a:rPr lang="en-US" sz="4000" b="1" dirty="0"/>
              <a:t>Explain sights and sounds and reassure that it’s just a training exercise</a:t>
            </a:r>
          </a:p>
          <a:p>
            <a:endParaRPr lang="en-US" sz="4400" b="1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6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50E3DD5-A84A-83AE-63B9-F9D5195970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43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KH Media Liaison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C278DF6-7F84-F5E8-04D7-2EE275FFA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50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Suspending or Terminating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Senior Controller, the Exercise Director, and the SIMCELL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ED7031-B6FB-E166-244B-2623F8340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72527"/>
      </p:ext>
    </p:extLst>
  </p:cSld>
  <p:clrMapOvr>
    <a:masterClrMapping/>
  </p:clrMapOvr>
  <p:transition spd="slow" advTm="291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8153400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4400" b="1" dirty="0">
                <a:solidFill>
                  <a:schemeClr val="tx2">
                    <a:lumMod val="75000"/>
                  </a:schemeClr>
                </a:solidFill>
              </a:rPr>
              <a:t>Player Hot Wash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b="1" dirty="0"/>
              <a:t>Immediately following end of play (ENDEX):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Complete a player hot wash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Controller/Evaluator will facilitate group discussion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What went well/needs improvement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Controller/Evaluator will document discussion on group feedback form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Participant Feedback forms will be circulated and collected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CD8C40D-AE49-0980-1956-8C84C72A2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0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8153400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4400" b="1" dirty="0">
                <a:solidFill>
                  <a:schemeClr val="tx2"/>
                </a:solidFill>
              </a:rPr>
              <a:t>Player  Reference Items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419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EXPLAN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Guide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“Phone Book” with Communications Plan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F0BF69A-A78D-EF08-8D18-326C570F0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28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sz="8800" b="1" dirty="0">
                <a:solidFill>
                  <a:schemeClr val="accent2"/>
                </a:solidFill>
              </a:rPr>
              <a:t>QUESTIONS?</a:t>
            </a:r>
            <a:br>
              <a:rPr lang="en-US" sz="8800" b="1" dirty="0">
                <a:solidFill>
                  <a:schemeClr val="accent2"/>
                </a:solidFill>
              </a:rPr>
            </a:br>
            <a:r>
              <a:rPr lang="en-US" sz="4000" b="1">
                <a:solidFill>
                  <a:schemeClr val="accent2"/>
                </a:solidFill>
              </a:rPr>
              <a:t>Email: </a:t>
            </a:r>
            <a:r>
              <a:rPr lang="en-US" sz="4000" b="1">
                <a:solidFill>
                  <a:schemeClr val="accent2"/>
                </a:solidFill>
                <a:hlinkClick r:id="rId4"/>
              </a:rPr>
              <a:t>david</a:t>
            </a:r>
            <a:r>
              <a:rPr lang="en-US" sz="4000" b="1" dirty="0">
                <a:solidFill>
                  <a:schemeClr val="accent2"/>
                </a:solidFill>
                <a:hlinkClick r:id="rId4"/>
              </a:rPr>
              <a:t>.gerstner@daytonohio.gov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5"/>
              </a:rPr>
              <a:t>jordan.marsh@daytonohio.gov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6"/>
              </a:rPr>
              <a:t>william.rose@daytonohio.gov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endParaRPr sz="8000" b="1" dirty="0">
              <a:solidFill>
                <a:schemeClr val="accent2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242917-671E-5787-A38C-A646E7D6E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7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1828800"/>
            <a:ext cx="8229600" cy="403860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THANK YOU FOR PARTICIPATING!</a:t>
            </a:r>
            <a:br>
              <a:rPr lang="en-US" b="1" dirty="0"/>
            </a:br>
            <a:br>
              <a:rPr lang="en-US" b="1" dirty="0"/>
            </a:br>
            <a:r>
              <a:rPr lang="en-US" b="1" dirty="0">
                <a:solidFill>
                  <a:schemeClr val="accent3"/>
                </a:solidFill>
              </a:rPr>
              <a:t>PLEASE COMPLETE THE FEEDBACK FORMS AFTER THE EXERCISE!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080C59-D237-A7D6-4C10-3E4FC3892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3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4078B1-ED28-4B0C-AB5F-AF2AB13FF158}"/>
              </a:ext>
            </a:extLst>
          </p:cNvPr>
          <p:cNvSpPr txBox="1"/>
          <p:nvPr/>
        </p:nvSpPr>
        <p:spPr>
          <a:xfrm>
            <a:off x="5056493" y="106126"/>
            <a:ext cx="42672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Dadeville,  AL Sweet 16 Shooting</a:t>
            </a:r>
          </a:p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15, 2023</a:t>
            </a:r>
          </a:p>
          <a:p>
            <a:pPr algn="ctr"/>
            <a:endParaRPr lang="en-US" sz="2000" b="1" dirty="0">
              <a:ln w="3175">
                <a:noFill/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52CC5-F81F-BEF7-ADD8-D15CD4E36B6B}"/>
              </a:ext>
            </a:extLst>
          </p:cNvPr>
          <p:cNvSpPr txBox="1"/>
          <p:nvPr/>
        </p:nvSpPr>
        <p:spPr>
          <a:xfrm>
            <a:off x="5242939" y="3746494"/>
            <a:ext cx="37828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dead, 28 injured (15 with GSWs)</a:t>
            </a:r>
          </a:p>
        </p:txBody>
      </p:sp>
      <p:pic>
        <p:nvPicPr>
          <p:cNvPr id="1036" name="Picture 12" descr="Alabama authorities ask for community's help after mass shooting kills 4 |  The Hill">
            <a:extLst>
              <a:ext uri="{FF2B5EF4-FFF2-40B4-BE49-F238E27FC236}">
                <a16:creationId xmlns:a16="http://schemas.microsoft.com/office/drawing/2014/main" id="{6256C39F-F397-6E2A-AC11-4B2E6DF8C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3" r="813" b="11888"/>
          <a:stretch/>
        </p:blipFill>
        <p:spPr bwMode="auto">
          <a:xfrm>
            <a:off x="126056" y="152400"/>
            <a:ext cx="5109068" cy="19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adeville, Alabama shooting: Investigators piecing together details of  Sweet 16 birthday party shooting that left 4 dead and dozens injured | CNN">
            <a:extLst>
              <a:ext uri="{FF2B5EF4-FFF2-40B4-BE49-F238E27FC236}">
                <a16:creationId xmlns:a16="http://schemas.microsoft.com/office/drawing/2014/main" id="{2B8C75B5-E77C-884F-91BA-F38C66B5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7" y="4188226"/>
            <a:ext cx="4522144" cy="254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adeville victim attends vigil in hospital gown, details shooting">
            <a:extLst>
              <a:ext uri="{FF2B5EF4-FFF2-40B4-BE49-F238E27FC236}">
                <a16:creationId xmlns:a16="http://schemas.microsoft.com/office/drawing/2014/main" id="{CB8369A7-E5FC-F980-5FA0-05F60B83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6" y="2180081"/>
            <a:ext cx="2970672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adeville shooting: Experts share how to talk to children after shootings,  traumatic events - al.com">
            <a:extLst>
              <a:ext uri="{FF2B5EF4-FFF2-40B4-BE49-F238E27FC236}">
                <a16:creationId xmlns:a16="http://schemas.microsoft.com/office/drawing/2014/main" id="{87392CE0-6087-F0BC-BDA1-0BFFD4D6C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r="20617"/>
          <a:stretch/>
        </p:blipFill>
        <p:spPr bwMode="auto">
          <a:xfrm>
            <a:off x="3216031" y="2180081"/>
            <a:ext cx="2019093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labama shooting live: Mass shooting at Dadeville birthday party last night  leaves four dead, multiple injured | The Independent">
            <a:extLst>
              <a:ext uri="{FF2B5EF4-FFF2-40B4-BE49-F238E27FC236}">
                <a16:creationId xmlns:a16="http://schemas.microsoft.com/office/drawing/2014/main" id="{E26F9918-85C9-C786-B001-C6087098F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/>
          <a:stretch/>
        </p:blipFill>
        <p:spPr bwMode="auto">
          <a:xfrm>
            <a:off x="5191933" y="4458986"/>
            <a:ext cx="3844158" cy="231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WATCH: Authorities hold Press Conference for Dadeville, Alabama mass  shooting | WEAR">
            <a:extLst>
              <a:ext uri="{FF2B5EF4-FFF2-40B4-BE49-F238E27FC236}">
                <a16:creationId xmlns:a16="http://schemas.microsoft.com/office/drawing/2014/main" id="{06AAB6DD-9606-96FA-FE59-95E133BA1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/>
          <a:stretch/>
        </p:blipFill>
        <p:spPr bwMode="auto">
          <a:xfrm>
            <a:off x="5354427" y="857250"/>
            <a:ext cx="3671332" cy="284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96BAAE-339F-1298-B6DB-4A9F596C4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9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9"/>
    </mc:Choice>
    <mc:Fallback xmlns="">
      <p:transition spd="slow" advTm="8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8621" y="341890"/>
            <a:ext cx="8153400" cy="1145241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solidFill>
                  <a:srgbClr val="C00000"/>
                </a:solidFill>
              </a:rPr>
              <a:t>Victims, </a:t>
            </a:r>
            <a:r>
              <a:rPr lang="en-US" sz="4800" b="1" i="1" dirty="0" err="1">
                <a:solidFill>
                  <a:srgbClr val="C00000"/>
                </a:solidFill>
              </a:rPr>
              <a:t>Moulagers</a:t>
            </a:r>
            <a:r>
              <a:rPr lang="en-US" sz="4800" b="1" i="1" dirty="0">
                <a:solidFill>
                  <a:srgbClr val="C00000"/>
                </a:solidFill>
              </a:rPr>
              <a:t>, and Victim Controllers Pre-brief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/>
              <a:t>Dawn of a New Day </a:t>
            </a:r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F4C8AC9-C591-4560-E99B-B68537778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72653"/>
      </p:ext>
    </p:extLst>
  </p:cSld>
  <p:clrMapOvr>
    <a:masterClrMapping/>
  </p:clrMapOvr>
  <p:transition spd="slow" advTm="141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Orlando Response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1C1921-3C2F-6090-8713-984160A91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62696"/>
      </p:ext>
    </p:extLst>
  </p:cSld>
  <p:clrMapOvr>
    <a:masterClrMapping/>
  </p:clrMapOvr>
  <p:transition spd="slow" advTm="96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0146CCD-F1FD-6043-5E43-D6A61CF47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54750"/>
      </p:ext>
    </p:extLst>
  </p:cSld>
  <p:clrMapOvr>
    <a:masterClrMapping/>
  </p:clrMapOvr>
  <p:transition advTm="6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Marjory </a:t>
            </a:r>
            <a:r>
              <a:rPr lang="en-US" sz="3600" b="1" dirty="0" err="1"/>
              <a:t>Stoneman</a:t>
            </a:r>
            <a:r>
              <a:rPr lang="en-US" sz="3600" b="1" dirty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4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8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3ADDC3-FDC4-A793-ABBC-BA6DF1153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70869"/>
      </p:ext>
    </p:extLst>
  </p:cSld>
  <p:clrMapOvr>
    <a:masterClrMapping/>
  </p:clrMapOvr>
  <p:transition advTm="128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97" y="-18503"/>
            <a:ext cx="4366956" cy="2914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4008343"/>
            <a:ext cx="4467225" cy="2842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753"/>
            <a:ext cx="4802197" cy="270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6"/>
          <a:stretch/>
        </p:blipFill>
        <p:spPr>
          <a:xfrm>
            <a:off x="0" y="5486400"/>
            <a:ext cx="2895599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2804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r="9885"/>
          <a:stretch/>
        </p:blipFill>
        <p:spPr>
          <a:xfrm>
            <a:off x="2895599" y="5481989"/>
            <a:ext cx="1905001" cy="13846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"/>
          <a:stretch/>
        </p:blipFill>
        <p:spPr>
          <a:xfrm>
            <a:off x="4774706" y="2225232"/>
            <a:ext cx="4343401" cy="23046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4706" y="2093577"/>
            <a:ext cx="1464382" cy="2616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August 5</a:t>
            </a:r>
            <a:r>
              <a:rPr lang="en-US" sz="1100" b="1" baseline="30000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th</a:t>
            </a:r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, 2019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E1CF34F-82EF-4646-99EA-AA75EFC86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5"/>
    </mc:Choice>
    <mc:Fallback xmlns="">
      <p:transition spd="slow" advTm="6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/>
              <a:t>Exercise Scope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Full Scale and Functional </a:t>
            </a:r>
          </a:p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State, County, and Local participation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Duration – </a:t>
            </a:r>
            <a:r>
              <a:rPr lang="en-US" altLang="en-US" sz="2800" b="1" dirty="0">
                <a:highlight>
                  <a:srgbClr val="FFFF00"/>
                </a:highlight>
              </a:rPr>
              <a:t>Approximately four hours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Locations – 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Clark State Community College</a:t>
            </a:r>
          </a:p>
          <a:p>
            <a:pPr lvl="2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Center</a:t>
            </a:r>
          </a:p>
          <a:p>
            <a:pPr lvl="1"/>
            <a:r>
              <a:rPr lang="en-US" b="1" dirty="0" err="1">
                <a:solidFill>
                  <a:schemeClr val="bg2">
                    <a:lumMod val="25000"/>
                  </a:schemeClr>
                </a:solidFill>
              </a:rPr>
              <a:t>Soin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 Medical Center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Memorial Hospital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25A942C-6CAB-BD6B-281B-818C34080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5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7|4.2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|5.2|2.6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8323</TotalTime>
  <Words>726</Words>
  <Application>Microsoft Office PowerPoint</Application>
  <PresentationFormat>On-screen Show (4:3)</PresentationFormat>
  <Paragraphs>132</Paragraphs>
  <Slides>29</Slides>
  <Notes>2</Notes>
  <HiddenSlides>0</HiddenSlides>
  <MMClips>29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Amasis MT Pro Black</vt:lpstr>
      <vt:lpstr>Arial Black</vt:lpstr>
      <vt:lpstr>Calibri</vt:lpstr>
      <vt:lpstr>Gill Sans MT</vt:lpstr>
      <vt:lpstr>Times New Roman</vt:lpstr>
      <vt:lpstr>Verdana</vt:lpstr>
      <vt:lpstr>Wingdings</vt:lpstr>
      <vt:lpstr>Wingdings 2</vt:lpstr>
      <vt:lpstr>Solstice</vt:lpstr>
      <vt:lpstr>Dawn of a New Day</vt:lpstr>
      <vt:lpstr>PowerPoint Presentation</vt:lpstr>
      <vt:lpstr>PowerPoint Presentation</vt:lpstr>
      <vt:lpstr>Victims, Moulagers, and Victim Controllers Pre-brief</vt:lpstr>
      <vt:lpstr>Orlando Response</vt:lpstr>
      <vt:lpstr>PowerPoint Presentation</vt:lpstr>
      <vt:lpstr>Marjory Stoneman Douglas High School  Parkland, FL – February 14, 2018</vt:lpstr>
      <vt:lpstr>PowerPoint Presentation</vt:lpstr>
      <vt:lpstr>Exercise Scope</vt:lpstr>
      <vt:lpstr>Important Concerns</vt:lpstr>
      <vt:lpstr>Exercise Parameters </vt:lpstr>
      <vt:lpstr>Exercise Parameters</vt:lpstr>
      <vt:lpstr>SAFETY!</vt:lpstr>
      <vt:lpstr>Exercise Assumptions</vt:lpstr>
      <vt:lpstr>Scenario </vt:lpstr>
      <vt:lpstr>Victim Envelopes</vt:lpstr>
      <vt:lpstr>Victim Envelopes</vt:lpstr>
      <vt:lpstr>Labs and Imaging</vt:lpstr>
      <vt:lpstr>Participants</vt:lpstr>
      <vt:lpstr>Communications Plan</vt:lpstr>
      <vt:lpstr>All Communications</vt:lpstr>
      <vt:lpstr>  </vt:lpstr>
      <vt:lpstr>Communications: </vt:lpstr>
      <vt:lpstr>Communications</vt:lpstr>
      <vt:lpstr>Suspending or Terminating Exercise</vt:lpstr>
      <vt:lpstr>Player Hot Wash</vt:lpstr>
      <vt:lpstr>Player  Reference Items</vt:lpstr>
      <vt:lpstr>QUESTIONS? Email: david.gerstner@daytonohio.gov jordan.marsh@daytonohio.gov william.rose@daytonohio.gov </vt:lpstr>
      <vt:lpstr>THANK YOU FOR PARTICIPATING!  PLEASE COMPLETE THE FEEDBACK FORMS AFTER THE EXERCISE!</vt:lpstr>
    </vt:vector>
  </TitlesOfParts>
  <Company>PHDMC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Marsh, Jordan</cp:lastModifiedBy>
  <cp:revision>358</cp:revision>
  <cp:lastPrinted>2017-12-11T15:31:04Z</cp:lastPrinted>
  <dcterms:created xsi:type="dcterms:W3CDTF">2015-04-08T12:34:16Z</dcterms:created>
  <dcterms:modified xsi:type="dcterms:W3CDTF">2023-04-24T18:33:14Z</dcterms:modified>
</cp:coreProperties>
</file>