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1" r:id="rId1"/>
  </p:sldMasterIdLst>
  <p:notesMasterIdLst>
    <p:notesMasterId r:id="rId37"/>
  </p:notesMasterIdLst>
  <p:sldIdLst>
    <p:sldId id="256" r:id="rId2"/>
    <p:sldId id="276" r:id="rId3"/>
    <p:sldId id="295" r:id="rId4"/>
    <p:sldId id="297" r:id="rId5"/>
    <p:sldId id="298" r:id="rId6"/>
    <p:sldId id="324" r:id="rId7"/>
    <p:sldId id="299" r:id="rId8"/>
    <p:sldId id="320" r:id="rId9"/>
    <p:sldId id="321" r:id="rId10"/>
    <p:sldId id="323" r:id="rId11"/>
    <p:sldId id="300" r:id="rId12"/>
    <p:sldId id="301" r:id="rId13"/>
    <p:sldId id="302" r:id="rId14"/>
    <p:sldId id="303" r:id="rId15"/>
    <p:sldId id="322" r:id="rId16"/>
    <p:sldId id="304" r:id="rId17"/>
    <p:sldId id="305" r:id="rId18"/>
    <p:sldId id="306" r:id="rId19"/>
    <p:sldId id="307" r:id="rId20"/>
    <p:sldId id="308" r:id="rId21"/>
    <p:sldId id="288" r:id="rId22"/>
    <p:sldId id="296" r:id="rId23"/>
    <p:sldId id="309" r:id="rId24"/>
    <p:sldId id="310" r:id="rId25"/>
    <p:sldId id="311" r:id="rId26"/>
    <p:sldId id="312" r:id="rId27"/>
    <p:sldId id="313" r:id="rId28"/>
    <p:sldId id="314" r:id="rId29"/>
    <p:sldId id="316" r:id="rId30"/>
    <p:sldId id="315" r:id="rId31"/>
    <p:sldId id="317" r:id="rId32"/>
    <p:sldId id="318" r:id="rId33"/>
    <p:sldId id="319" r:id="rId34"/>
    <p:sldId id="280" r:id="rId35"/>
    <p:sldId id="27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L Melling" initials="SLM"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7265" autoAdjust="0"/>
  </p:normalViewPr>
  <p:slideViewPr>
    <p:cSldViewPr snapToGrid="0">
      <p:cViewPr varScale="1">
        <p:scale>
          <a:sx n="65" d="100"/>
          <a:sy n="65" d="100"/>
        </p:scale>
        <p:origin x="1142"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790C3-F972-4DF3-9538-9F0BD6291A93}" type="datetimeFigureOut">
              <a:rPr lang="en-US" smtClean="0"/>
              <a:pPr/>
              <a:t>1/5/2018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D9F7B-EA2E-4362-A617-6D7E32D90FE7}" type="slidenum">
              <a:rPr lang="en-US" smtClean="0"/>
              <a:pPr/>
              <a:t>‹#›</a:t>
            </a:fld>
            <a:endParaRPr lang="en-US" dirty="0"/>
          </a:p>
        </p:txBody>
      </p:sp>
    </p:spTree>
    <p:extLst>
      <p:ext uri="{BB962C8B-B14F-4D97-AF65-F5344CB8AC3E}">
        <p14:creationId xmlns:p14="http://schemas.microsoft.com/office/powerpoint/2010/main" val="3644100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P24. Through continuous Quality Improvement,</a:t>
            </a:r>
            <a:r>
              <a:rPr lang="en-US" baseline="0" dirty="0"/>
              <a:t> sepsis identification and treatment has been difficult. Make sure and add sepsis to your differential diagnosis in altered mental status patients, especially the elderly. </a:t>
            </a:r>
          </a:p>
          <a:p>
            <a:endParaRPr lang="en-US" baseline="0" dirty="0"/>
          </a:p>
          <a:p>
            <a:r>
              <a:rPr lang="en-US" baseline="0" dirty="0"/>
              <a:t>Under treatment, the 1 liter of fluid does not recognize a specific fluid. Note this should be isotonic fluid. Utilize the isotonic fluid in the order noted in other locations of the protocol.</a:t>
            </a:r>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3</a:t>
            </a:fld>
            <a:endParaRPr lang="en-US" dirty="0"/>
          </a:p>
        </p:txBody>
      </p:sp>
    </p:spTree>
    <p:extLst>
      <p:ext uri="{BB962C8B-B14F-4D97-AF65-F5344CB8AC3E}">
        <p14:creationId xmlns:p14="http://schemas.microsoft.com/office/powerpoint/2010/main" val="296406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P2. This means that you must have completed both the CBT and the skills testing prior to operating under the 2018 protocol.</a:t>
            </a:r>
          </a:p>
          <a:p>
            <a:endParaRPr lang="en-US" dirty="0"/>
          </a:p>
          <a:p>
            <a:r>
              <a:rPr lang="en-US" dirty="0"/>
              <a:t>P4.</a:t>
            </a:r>
            <a:r>
              <a:rPr lang="en-US" baseline="0" dirty="0"/>
              <a:t> </a:t>
            </a:r>
          </a:p>
          <a:p>
            <a:endParaRPr lang="en-US" baseline="0" dirty="0"/>
          </a:p>
          <a:p>
            <a:r>
              <a:rPr lang="en-US" baseline="0" dirty="0"/>
              <a:t>P4. The previous statement regarding DPA HC has been removed.</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4</a:t>
            </a:fld>
            <a:endParaRPr lang="en-US" dirty="0"/>
          </a:p>
        </p:txBody>
      </p:sp>
    </p:spTree>
    <p:extLst>
      <p:ext uri="{BB962C8B-B14F-4D97-AF65-F5344CB8AC3E}">
        <p14:creationId xmlns:p14="http://schemas.microsoft.com/office/powerpoint/2010/main" val="1529293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22</a:t>
            </a:fld>
            <a:endParaRPr lang="en-US" dirty="0"/>
          </a:p>
        </p:txBody>
      </p:sp>
    </p:spTree>
    <p:extLst>
      <p:ext uri="{BB962C8B-B14F-4D97-AF65-F5344CB8AC3E}">
        <p14:creationId xmlns:p14="http://schemas.microsoft.com/office/powerpoint/2010/main" val="130060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30</a:t>
            </a:fld>
            <a:endParaRPr lang="en-US" dirty="0"/>
          </a:p>
        </p:txBody>
      </p:sp>
    </p:spTree>
    <p:extLst>
      <p:ext uri="{BB962C8B-B14F-4D97-AF65-F5344CB8AC3E}">
        <p14:creationId xmlns:p14="http://schemas.microsoft.com/office/powerpoint/2010/main" val="886472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D88BA98C-AE1C-4133-AA2C-2BDAF82A7DE8}" type="datetimeFigureOut">
              <a:rPr lang="en-US" smtClean="0"/>
              <a:pPr/>
              <a:t>1/5/2018</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62644CDA-2E1B-4AD7-8627-D7F555AFF7E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D88BA98C-AE1C-4133-AA2C-2BDAF82A7DE8}" type="datetimeFigureOut">
              <a:rPr lang="en-US" smtClean="0"/>
              <a:pPr/>
              <a:t>1/5/2018</a:t>
            </a:fld>
            <a:endParaRPr lang="en-US" dirty="0"/>
          </a:p>
        </p:txBody>
      </p:sp>
      <p:sp>
        <p:nvSpPr>
          <p:cNvPr id="27" name="Slide Number Placeholder 26"/>
          <p:cNvSpPr>
            <a:spLocks noGrp="1"/>
          </p:cNvSpPr>
          <p:nvPr>
            <p:ph type="sldNum" sz="quarter" idx="11"/>
          </p:nvPr>
        </p:nvSpPr>
        <p:spPr/>
        <p:txBody>
          <a:bodyPr rtlCol="0"/>
          <a:lstStyle/>
          <a:p>
            <a:fld id="{62644CDA-2E1B-4AD7-8627-D7F555AFF7E8}"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D88BA98C-AE1C-4133-AA2C-2BDAF82A7DE8}" type="datetimeFigureOut">
              <a:rPr lang="en-US" smtClean="0"/>
              <a:pPr/>
              <a:t>1/5/2018</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62644CDA-2E1B-4AD7-8627-D7F555AFF7E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D88BA98C-AE1C-4133-AA2C-2BDAF82A7DE8}" type="datetimeFigureOut">
              <a:rPr lang="en-US" smtClean="0"/>
              <a:pPr/>
              <a:t>1/5/2018</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62644CDA-2E1B-4AD7-8627-D7F555AFF7E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3.png"/><Relationship Id="rId4" Type="http://schemas.openxmlformats.org/officeDocument/2006/relationships/hyperlink" Target="https://www.deadiversion.usdoj.gov/webforms/app106Login.jsp" TargetMode="Externa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3.png"/><Relationship Id="rId5" Type="http://schemas.openxmlformats.org/officeDocument/2006/relationships/hyperlink" Target="http://codes.ohio.gov/orc/3715.01" TargetMode="External"/><Relationship Id="rId4" Type="http://schemas.openxmlformats.org/officeDocument/2006/relationships/notesSlide" Target="../notesSlides/notesSlide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0560" y="1813560"/>
            <a:ext cx="7482840" cy="1326834"/>
          </a:xfrm>
        </p:spPr>
        <p:txBody>
          <a:bodyPr/>
          <a:lstStyle/>
          <a:p>
            <a:r>
              <a:rPr lang="en-US" dirty="0"/>
              <a:t>2018 Protocol Changes</a:t>
            </a:r>
          </a:p>
        </p:txBody>
      </p:sp>
      <p:sp>
        <p:nvSpPr>
          <p:cNvPr id="3" name="Subtitle 2"/>
          <p:cNvSpPr>
            <a:spLocks noGrp="1"/>
          </p:cNvSpPr>
          <p:nvPr>
            <p:ph type="subTitle" idx="1"/>
          </p:nvPr>
        </p:nvSpPr>
        <p:spPr>
          <a:xfrm>
            <a:off x="609600" y="3899938"/>
            <a:ext cx="7848600" cy="1752600"/>
          </a:xfrm>
        </p:spPr>
        <p:txBody>
          <a:bodyPr>
            <a:normAutofit/>
          </a:bodyPr>
          <a:lstStyle/>
          <a:p>
            <a:r>
              <a:rPr lang="en-US" sz="3600" dirty="0"/>
              <a:t>Greater Miami Valley EMS Council</a:t>
            </a:r>
          </a:p>
        </p:txBody>
      </p:sp>
      <p:pic>
        <p:nvPicPr>
          <p:cNvPr id="5" name="Picture 4"/>
          <p:cNvPicPr>
            <a:picLocks noChangeAspect="1"/>
          </p:cNvPicPr>
          <p:nvPr/>
        </p:nvPicPr>
        <p:blipFill>
          <a:blip r:embed="rId4"/>
          <a:stretch>
            <a:fillRect/>
          </a:stretch>
        </p:blipFill>
        <p:spPr>
          <a:xfrm>
            <a:off x="9692640" y="372398"/>
            <a:ext cx="2085733" cy="1989837"/>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37286986"/>
      </p:ext>
    </p:extLst>
  </p:cSld>
  <p:clrMapOvr>
    <a:masterClrMapping/>
  </p:clrMapOvr>
  <mc:AlternateContent xmlns:mc="http://schemas.openxmlformats.org/markup-compatibility/2006">
    <mc:Choice xmlns:p14="http://schemas.microsoft.com/office/powerpoint/2010/main" Requires="p14">
      <p:transition spd="slow" p14:dur="2000" advTm="21061"/>
    </mc:Choice>
    <mc:Fallback>
      <p:transition spd="slow" advTm="21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lstStyle/>
          <a:p>
            <a:endParaRPr lang="en-US" dirty="0"/>
          </a:p>
          <a:p>
            <a:r>
              <a:rPr lang="en-US" dirty="0"/>
              <a:t>Age limitation on surgical airway:</a:t>
            </a:r>
          </a:p>
          <a:p>
            <a:pPr lvl="1"/>
            <a:r>
              <a:rPr lang="en-US" dirty="0"/>
              <a:t>Whenever all reasonable attempts to provide an adequate airway by less invasive means have failed, perform a cricothyrotomy or surgical airway (</a:t>
            </a:r>
            <a:r>
              <a:rPr lang="en-US" dirty="0">
                <a:solidFill>
                  <a:srgbClr val="FF0000"/>
                </a:solidFill>
              </a:rPr>
              <a:t>must be ≥ 12 y/o</a:t>
            </a:r>
            <a:r>
              <a:rPr lang="en-US" dirty="0"/>
              <a:t>) utilizing an approved method. </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41732575"/>
      </p:ext>
    </p:extLst>
  </p:cSld>
  <p:clrMapOvr>
    <a:masterClrMapping/>
  </p:clrMapOvr>
  <mc:AlternateContent xmlns:mc="http://schemas.openxmlformats.org/markup-compatibility/2006">
    <mc:Choice xmlns:p14="http://schemas.microsoft.com/office/powerpoint/2010/main" Requires="p14">
      <p:transition spd="slow" p14:dur="2000" advTm="22388"/>
    </mc:Choice>
    <mc:Fallback>
      <p:transition spd="slow" advTm="22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Narcan in cardiac arrest</a:t>
            </a:r>
          </a:p>
        </p:txBody>
      </p:sp>
      <p:sp>
        <p:nvSpPr>
          <p:cNvPr id="3" name="Content Placeholder 2"/>
          <p:cNvSpPr>
            <a:spLocks noGrp="1"/>
          </p:cNvSpPr>
          <p:nvPr>
            <p:ph idx="1"/>
          </p:nvPr>
        </p:nvSpPr>
        <p:spPr/>
        <p:txBody>
          <a:bodyPr/>
          <a:lstStyle/>
          <a:p>
            <a:r>
              <a:rPr lang="en-US" dirty="0"/>
              <a:t>Narcan should be administered IV or IO because there is inadequate blood flow for the IN route. </a:t>
            </a:r>
          </a:p>
          <a:p>
            <a:endParaRPr lang="en-US" dirty="0"/>
          </a:p>
          <a:p>
            <a:r>
              <a:rPr lang="en-US" dirty="0"/>
              <a:t>Narcan is not felt to be effective in the reversal of cardiac arrest  from opioid overdose. A, B, C’s are the mainstay of treatment. </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77026209"/>
      </p:ext>
    </p:extLst>
  </p:cSld>
  <p:clrMapOvr>
    <a:masterClrMapping/>
  </p:clrMapOvr>
  <mc:AlternateContent xmlns:mc="http://schemas.openxmlformats.org/markup-compatibility/2006">
    <mc:Choice xmlns:p14="http://schemas.microsoft.com/office/powerpoint/2010/main" Requires="p14">
      <p:transition spd="slow" p14:dur="2000" advTm="32399"/>
    </mc:Choice>
    <mc:Fallback>
      <p:transition spd="slow" advTm="32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section: Repeated AICD Activation </a:t>
            </a:r>
            <a:br>
              <a:rPr lang="en-US" dirty="0"/>
            </a:br>
            <a:endParaRPr lang="en-US" dirty="0"/>
          </a:p>
        </p:txBody>
      </p:sp>
      <p:sp>
        <p:nvSpPr>
          <p:cNvPr id="3" name="Content Placeholder 2"/>
          <p:cNvSpPr>
            <a:spLocks noGrp="1"/>
          </p:cNvSpPr>
          <p:nvPr>
            <p:ph idx="1"/>
          </p:nvPr>
        </p:nvSpPr>
        <p:spPr/>
        <p:txBody>
          <a:bodyPr>
            <a:normAutofit/>
          </a:bodyPr>
          <a:lstStyle/>
          <a:p>
            <a:r>
              <a:rPr lang="en-US" dirty="0"/>
              <a:t>A patient experiencing repeated AICD (Automatic Implantable Cardioverter-Defibrillator) activations should receive Midazolam under the same Standing Order as if EMS was preparing to cardiovert. Analgesia with Fentanyl may also be appropriate. Be prepared to manually cardiovert or defibrillate in the event of AICD failure. Consult MCP.</a:t>
            </a:r>
          </a:p>
          <a:p>
            <a:endParaRPr lang="en-US" dirty="0"/>
          </a:p>
          <a:p>
            <a:pPr lvl="0" fontAlgn="base"/>
            <a:r>
              <a:rPr lang="en-US" b="1" dirty="0"/>
              <a:t>Midazolam 2 mg slow IV.</a:t>
            </a:r>
            <a:endParaRPr lang="en-US" dirty="0"/>
          </a:p>
          <a:p>
            <a:pPr lvl="0" fontAlgn="base"/>
            <a:r>
              <a:rPr lang="en-US" dirty="0"/>
              <a:t>Consider </a:t>
            </a:r>
            <a:r>
              <a:rPr lang="en-US" b="1" dirty="0"/>
              <a:t>Fentanyl  50-100 mcg slow IV,  </a:t>
            </a:r>
            <a:r>
              <a:rPr lang="en-US" dirty="0"/>
              <a:t>provided SBP &gt; 100.</a:t>
            </a:r>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036511050"/>
      </p:ext>
    </p:extLst>
  </p:cSld>
  <p:clrMapOvr>
    <a:masterClrMapping/>
  </p:clrMapOvr>
  <mc:AlternateContent xmlns:mc="http://schemas.openxmlformats.org/markup-compatibility/2006">
    <mc:Choice xmlns:p14="http://schemas.microsoft.com/office/powerpoint/2010/main" Requires="p14">
      <p:transition spd="slow" p14:dur="2000" advTm="38054"/>
    </mc:Choice>
    <mc:Fallback>
      <p:transition spd="slow" advTm="38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Bradycardia and Stroke</a:t>
            </a:r>
          </a:p>
        </p:txBody>
      </p:sp>
      <p:sp>
        <p:nvSpPr>
          <p:cNvPr id="3" name="Content Placeholder 2"/>
          <p:cNvSpPr>
            <a:spLocks noGrp="1"/>
          </p:cNvSpPr>
          <p:nvPr>
            <p:ph idx="1"/>
          </p:nvPr>
        </p:nvSpPr>
        <p:spPr/>
        <p:txBody>
          <a:bodyPr/>
          <a:lstStyle/>
          <a:p>
            <a:r>
              <a:rPr lang="en-US" dirty="0"/>
              <a:t>Sodium Bicarb 100 mEq is added to wide complex bradycardia algorithm. </a:t>
            </a:r>
          </a:p>
          <a:p>
            <a:endParaRPr lang="en-US" dirty="0"/>
          </a:p>
          <a:p>
            <a:r>
              <a:rPr lang="en-US" dirty="0"/>
              <a:t>In the stroke section O2 administration and Stroke Center information is added. </a:t>
            </a:r>
          </a:p>
          <a:p>
            <a:endParaRPr lang="en-US" dirty="0"/>
          </a:p>
          <a:p>
            <a:r>
              <a:rPr lang="en-US" dirty="0"/>
              <a:t>There is improved verbiage for times and documentation in stroke care. </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52919019"/>
      </p:ext>
    </p:extLst>
  </p:cSld>
  <p:clrMapOvr>
    <a:masterClrMapping/>
  </p:clrMapOvr>
  <mc:AlternateContent xmlns:mc="http://schemas.openxmlformats.org/markup-compatibility/2006">
    <mc:Choice xmlns:p14="http://schemas.microsoft.com/office/powerpoint/2010/main" Requires="p14">
      <p:transition spd="slow" p14:dur="2000" advTm="93385"/>
    </mc:Choice>
    <mc:Fallback>
      <p:transition spd="slow" advTm="93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Transport Guidelines</a:t>
            </a:r>
          </a:p>
        </p:txBody>
      </p:sp>
      <p:sp>
        <p:nvSpPr>
          <p:cNvPr id="3" name="Content Placeholder 2"/>
          <p:cNvSpPr>
            <a:spLocks noGrp="1"/>
          </p:cNvSpPr>
          <p:nvPr>
            <p:ph idx="1"/>
          </p:nvPr>
        </p:nvSpPr>
        <p:spPr/>
        <p:txBody>
          <a:bodyPr/>
          <a:lstStyle/>
          <a:p>
            <a:r>
              <a:rPr lang="en-US" dirty="0"/>
              <a:t>Added statement to pediatric guide: “Pediatric patients should be transported in an appropriately sized child restraint system.”</a:t>
            </a:r>
          </a:p>
          <a:p>
            <a:endParaRPr lang="en-US" dirty="0"/>
          </a:p>
          <a:p>
            <a:r>
              <a:rPr lang="en-US" dirty="0"/>
              <a:t>Added statement that pregnant trauma patients should be transported “rapidly.” </a:t>
            </a:r>
          </a:p>
          <a:p>
            <a:endParaRPr lang="en-US" dirty="0"/>
          </a:p>
          <a:p>
            <a:r>
              <a:rPr lang="en-US" dirty="0"/>
              <a:t>Added “apply positive pressure ventilation” to flail chest. </a:t>
            </a:r>
          </a:p>
          <a:p>
            <a:pPr marL="109728" indent="0">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394345781"/>
      </p:ext>
    </p:extLst>
  </p:cSld>
  <p:clrMapOvr>
    <a:masterClrMapping/>
  </p:clrMapOvr>
  <mc:AlternateContent xmlns:mc="http://schemas.openxmlformats.org/markup-compatibility/2006">
    <mc:Choice xmlns:p14="http://schemas.microsoft.com/office/powerpoint/2010/main" Requires="p14">
      <p:transition spd="slow" p14:dur="2000" advTm="35380"/>
    </mc:Choice>
    <mc:Fallback>
      <p:transition spd="slow" advTm="35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Suspected Cardiac Chest Pain</a:t>
            </a:r>
          </a:p>
        </p:txBody>
      </p:sp>
      <p:sp>
        <p:nvSpPr>
          <p:cNvPr id="3" name="Content Placeholder 2"/>
          <p:cNvSpPr>
            <a:spLocks noGrp="1"/>
          </p:cNvSpPr>
          <p:nvPr>
            <p:ph idx="1"/>
          </p:nvPr>
        </p:nvSpPr>
        <p:spPr/>
        <p:txBody>
          <a:bodyPr/>
          <a:lstStyle/>
          <a:p>
            <a:r>
              <a:rPr lang="en-US" dirty="0"/>
              <a:t>A patient with chest pain, in moderate distress, who has an oxygen sat of &lt; 94%, should be given oxygen via NC and titrated to 94%.</a:t>
            </a:r>
          </a:p>
          <a:p>
            <a:endParaRPr lang="en-US" dirty="0"/>
          </a:p>
          <a:p>
            <a:r>
              <a:rPr lang="en-US" dirty="0"/>
              <a:t>A patient with chest pain, in minor distress, whose oxygen sats are &gt; 94%, should not get any oxygen.</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260899138"/>
      </p:ext>
    </p:extLst>
  </p:cSld>
  <p:clrMapOvr>
    <a:masterClrMapping/>
  </p:clrMapOvr>
  <mc:AlternateContent xmlns:mc="http://schemas.openxmlformats.org/markup-compatibility/2006">
    <mc:Choice xmlns:p14="http://schemas.microsoft.com/office/powerpoint/2010/main" Requires="p14">
      <p:transition spd="slow" p14:dur="2000" advTm="28059"/>
    </mc:Choice>
    <mc:Fallback>
      <p:transition spd="slow" advTm="28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Crush Syndrome, Drowning, Asthma-Emphysema- COPD and Allergic reactions</a:t>
            </a:r>
          </a:p>
        </p:txBody>
      </p:sp>
      <p:sp>
        <p:nvSpPr>
          <p:cNvPr id="3" name="Content Placeholder 2"/>
          <p:cNvSpPr>
            <a:spLocks noGrp="1"/>
          </p:cNvSpPr>
          <p:nvPr>
            <p:ph idx="1"/>
          </p:nvPr>
        </p:nvSpPr>
        <p:spPr/>
        <p:txBody>
          <a:bodyPr/>
          <a:lstStyle/>
          <a:p>
            <a:r>
              <a:rPr lang="en-US" dirty="0"/>
              <a:t>In Crush Syndrome added albuterol as this aids in controlling hyperkalemia. </a:t>
            </a:r>
          </a:p>
          <a:p>
            <a:endParaRPr lang="en-US" dirty="0"/>
          </a:p>
          <a:p>
            <a:r>
              <a:rPr lang="en-US" dirty="0"/>
              <a:t>Removed “near drowning” as this is no longer a valid medical consideration. </a:t>
            </a:r>
          </a:p>
          <a:p>
            <a:endParaRPr lang="en-US" dirty="0"/>
          </a:p>
          <a:p>
            <a:r>
              <a:rPr lang="en-US" dirty="0"/>
              <a:t>Added clarifications regarding the use of Solu-Medrol and epinephrine in the respiratory interventions sections.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10363698"/>
      </p:ext>
    </p:extLst>
  </p:cSld>
  <p:clrMapOvr>
    <a:masterClrMapping/>
  </p:clrMapOvr>
  <mc:AlternateContent xmlns:mc="http://schemas.openxmlformats.org/markup-compatibility/2006">
    <mc:Choice xmlns:p14="http://schemas.microsoft.com/office/powerpoint/2010/main" Requires="p14">
      <p:transition spd="slow" p14:dur="2000" advTm="95161"/>
    </mc:Choice>
    <mc:Fallback>
      <p:transition spd="slow" advTm="95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Narcotic Overdose and Newborn Care</a:t>
            </a:r>
          </a:p>
        </p:txBody>
      </p:sp>
      <p:sp>
        <p:nvSpPr>
          <p:cNvPr id="3" name="Content Placeholder 2"/>
          <p:cNvSpPr>
            <a:spLocks noGrp="1"/>
          </p:cNvSpPr>
          <p:nvPr>
            <p:ph idx="1"/>
          </p:nvPr>
        </p:nvSpPr>
        <p:spPr/>
        <p:txBody>
          <a:bodyPr/>
          <a:lstStyle/>
          <a:p>
            <a:r>
              <a:rPr lang="en-US" dirty="0"/>
              <a:t>Changed the time for respiratory improvements from 3 minutes to 2 minutes for IN route of Narcan. </a:t>
            </a:r>
          </a:p>
          <a:p>
            <a:endParaRPr lang="en-US" dirty="0"/>
          </a:p>
          <a:p>
            <a:r>
              <a:rPr lang="en-US" dirty="0"/>
              <a:t>In the Newborn Care section changed the wording for suctioning to </a:t>
            </a:r>
            <a:r>
              <a:rPr lang="en-US" u="sng" dirty="0"/>
              <a:t>only when the infant is in respiratory distress.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30849770"/>
      </p:ext>
    </p:extLst>
  </p:cSld>
  <p:clrMapOvr>
    <a:masterClrMapping/>
  </p:clrMapOvr>
  <mc:AlternateContent xmlns:mc="http://schemas.openxmlformats.org/markup-compatibility/2006">
    <mc:Choice xmlns:p14="http://schemas.microsoft.com/office/powerpoint/2010/main" Requires="p14">
      <p:transition spd="slow" p14:dur="2000" advTm="27862"/>
    </mc:Choice>
    <mc:Fallback>
      <p:transition spd="slow" advTm="27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Section: Viable fetus</a:t>
            </a:r>
          </a:p>
        </p:txBody>
      </p:sp>
      <p:sp>
        <p:nvSpPr>
          <p:cNvPr id="3" name="Content Placeholder 2"/>
          <p:cNvSpPr>
            <a:spLocks noGrp="1"/>
          </p:cNvSpPr>
          <p:nvPr>
            <p:ph idx="1"/>
          </p:nvPr>
        </p:nvSpPr>
        <p:spPr/>
        <p:txBody>
          <a:bodyPr/>
          <a:lstStyle/>
          <a:p>
            <a:r>
              <a:rPr lang="en-US" dirty="0"/>
              <a:t>A fetus is viable if:</a:t>
            </a:r>
          </a:p>
          <a:p>
            <a:r>
              <a:rPr lang="en-US" dirty="0"/>
              <a:t> &gt; 23 weeks gestation. (Follow normal resuscitative procedures.)</a:t>
            </a:r>
          </a:p>
          <a:p>
            <a:r>
              <a:rPr lang="en-US" dirty="0"/>
              <a:t>Eyelids not fused</a:t>
            </a:r>
          </a:p>
          <a:p>
            <a:r>
              <a:rPr lang="en-US" dirty="0"/>
              <a:t>If available, wt. must be &gt; 500 grams</a:t>
            </a:r>
          </a:p>
          <a:p>
            <a:r>
              <a:rPr lang="en-US" dirty="0"/>
              <a:t>If en-caul, open the sac and check for viability.</a:t>
            </a:r>
          </a:p>
          <a:p>
            <a:r>
              <a:rPr lang="en-US" dirty="0"/>
              <a:t>Contact MCP</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97534062"/>
      </p:ext>
    </p:extLst>
  </p:cSld>
  <p:clrMapOvr>
    <a:masterClrMapping/>
  </p:clrMapOvr>
  <mc:AlternateContent xmlns:mc="http://schemas.openxmlformats.org/markup-compatibility/2006">
    <mc:Choice xmlns:p14="http://schemas.microsoft.com/office/powerpoint/2010/main" Requires="p14">
      <p:transition spd="slow" p14:dur="2000" advTm="47417"/>
    </mc:Choice>
    <mc:Fallback>
      <p:transition spd="slow" advTm="47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Combative patient and Medication Section</a:t>
            </a:r>
          </a:p>
        </p:txBody>
      </p:sp>
      <p:sp>
        <p:nvSpPr>
          <p:cNvPr id="3" name="Content Placeholder 2"/>
          <p:cNvSpPr>
            <a:spLocks noGrp="1"/>
          </p:cNvSpPr>
          <p:nvPr>
            <p:ph idx="1"/>
          </p:nvPr>
        </p:nvSpPr>
        <p:spPr/>
        <p:txBody>
          <a:bodyPr/>
          <a:lstStyle/>
          <a:p>
            <a:r>
              <a:rPr lang="en-US" dirty="0"/>
              <a:t>Added “And/Or” to use of Midazolam with repeat Ketamine in combative patient algorithm.</a:t>
            </a:r>
          </a:p>
          <a:p>
            <a:endParaRPr lang="en-US" dirty="0"/>
          </a:p>
          <a:p>
            <a:r>
              <a:rPr lang="en-US" dirty="0"/>
              <a:t>Deleted all references to Mark 1 auto injectors in the Haz-Mat sections as they are expired.</a:t>
            </a:r>
          </a:p>
          <a:p>
            <a:pPr marL="109728" indent="0">
              <a:buNone/>
            </a:pPr>
            <a:r>
              <a:rPr lang="en-US" dirty="0"/>
              <a:t> </a:t>
            </a:r>
          </a:p>
          <a:p>
            <a:r>
              <a:rPr lang="en-US" dirty="0"/>
              <a:t>Added 4 </a:t>
            </a:r>
            <a:r>
              <a:rPr lang="en-US" dirty="0" err="1"/>
              <a:t>albuterols</a:t>
            </a:r>
            <a:r>
              <a:rPr lang="en-US" dirty="0"/>
              <a:t> for hyperkalemia to the medication section.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53071261"/>
      </p:ext>
    </p:extLst>
  </p:cSld>
  <p:clrMapOvr>
    <a:masterClrMapping/>
  </p:clrMapOvr>
  <mc:AlternateContent xmlns:mc="http://schemas.openxmlformats.org/markup-compatibility/2006">
    <mc:Choice xmlns:p14="http://schemas.microsoft.com/office/powerpoint/2010/main" Requires="p14">
      <p:transition spd="slow" p14:dur="2000" advTm="57879"/>
    </mc:Choice>
    <mc:Fallback>
      <p:transition spd="slow" advTm="57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307" y="733213"/>
            <a:ext cx="10131425" cy="5418667"/>
          </a:xfrm>
        </p:spPr>
        <p:txBody>
          <a:bodyPr>
            <a:normAutofit lnSpcReduction="10000"/>
          </a:bodyPr>
          <a:lstStyle/>
          <a:p>
            <a:pPr>
              <a:buClrTx/>
            </a:pPr>
            <a:endParaRPr lang="en-US" sz="2400" dirty="0"/>
          </a:p>
          <a:p>
            <a:pPr>
              <a:buClrTx/>
            </a:pPr>
            <a:r>
              <a:rPr lang="en-US" sz="2400" dirty="0"/>
              <a:t>This PowerPoint will cover topics related to all levels of Ohio EMS Providers including EMR, EMT, AEMT, and PM.</a:t>
            </a:r>
          </a:p>
          <a:p>
            <a:pPr>
              <a:buClrTx/>
            </a:pPr>
            <a:endParaRPr lang="en-US" sz="2400" dirty="0"/>
          </a:p>
          <a:p>
            <a:pPr>
              <a:buClrTx/>
            </a:pPr>
            <a:r>
              <a:rPr lang="en-US" sz="2400" dirty="0"/>
              <a:t>Some of the material may be beyond your scope of practice but is presented so that you may understand what has changed within the GMVEMSC region, and what you should expect to see when interfacing with other providers both above and below your level of certification.</a:t>
            </a:r>
          </a:p>
          <a:p>
            <a:pPr>
              <a:buClrTx/>
            </a:pPr>
            <a:endParaRPr lang="en-US" sz="2400" dirty="0"/>
          </a:p>
          <a:p>
            <a:pPr>
              <a:buClrTx/>
            </a:pPr>
            <a:r>
              <a:rPr lang="en-US" sz="2400" dirty="0"/>
              <a:t>Optional skills are NOT included within this presentation, and are the responsibility of the Agency and its Medical Director to educate, train, skills verify, and test. Refer to the GMVEMSC Optional Skills Training Manual as needed. </a:t>
            </a:r>
          </a:p>
          <a:p>
            <a:pPr>
              <a:buClrTx/>
            </a:pPr>
            <a:endParaRPr lang="en-US" sz="2400" dirty="0"/>
          </a:p>
          <a:p>
            <a:pPr>
              <a:buClrTx/>
            </a:pPr>
            <a:r>
              <a:rPr lang="en-US" sz="2400" dirty="0"/>
              <a:t>If there is something you don't understand, ask for clarification!</a:t>
            </a:r>
          </a:p>
          <a:p>
            <a:pPr>
              <a:buClrTx/>
            </a:pPr>
            <a:endParaRPr lang="en-US" sz="2400" dirty="0"/>
          </a:p>
          <a:p>
            <a:pPr>
              <a:buClrTx/>
            </a:pPr>
            <a:endParaRPr lang="en-US" sz="2400" dirty="0"/>
          </a:p>
          <a:p>
            <a:pPr>
              <a:buClrTx/>
            </a:pPr>
            <a:endParaRPr lang="en-US" sz="2400" dirty="0"/>
          </a:p>
          <a:p>
            <a:pPr>
              <a:buClrTx/>
            </a:pPr>
            <a:endParaRPr lang="en-US" sz="2400" dirty="0"/>
          </a:p>
          <a:p>
            <a:pPr>
              <a:buClrTx/>
            </a:pPr>
            <a:endParaRPr lang="en-US" sz="2400" dirty="0"/>
          </a:p>
        </p:txBody>
      </p:sp>
      <p:pic>
        <p:nvPicPr>
          <p:cNvPr id="5" name="Picture 4"/>
          <p:cNvPicPr>
            <a:picLocks noChangeAspect="1"/>
          </p:cNvPicPr>
          <p:nvPr/>
        </p:nvPicPr>
        <p:blipFill>
          <a:blip r:embed="rId4"/>
          <a:stretch>
            <a:fillRect/>
          </a:stretch>
        </p:blipFill>
        <p:spPr>
          <a:xfrm>
            <a:off x="10796020" y="719632"/>
            <a:ext cx="1048756" cy="1002488"/>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128647331"/>
      </p:ext>
    </p:extLst>
  </p:cSld>
  <p:clrMapOvr>
    <a:masterClrMapping/>
  </p:clrMapOvr>
  <mc:AlternateContent xmlns:mc="http://schemas.openxmlformats.org/markup-compatibility/2006">
    <mc:Choice xmlns:p14="http://schemas.microsoft.com/office/powerpoint/2010/main" Requires="p14">
      <p:transition spd="slow" p14:dur="2000" advTm="51432"/>
    </mc:Choice>
    <mc:Fallback>
      <p:transition spd="slow" advTm="51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Medication Section</a:t>
            </a:r>
          </a:p>
        </p:txBody>
      </p:sp>
      <p:sp>
        <p:nvSpPr>
          <p:cNvPr id="3" name="Content Placeholder 2"/>
          <p:cNvSpPr>
            <a:spLocks noGrp="1"/>
          </p:cNvSpPr>
          <p:nvPr>
            <p:ph idx="1"/>
          </p:nvPr>
        </p:nvSpPr>
        <p:spPr>
          <a:xfrm>
            <a:off x="609600" y="2209800"/>
            <a:ext cx="10972800" cy="4325112"/>
          </a:xfrm>
        </p:spPr>
        <p:txBody>
          <a:bodyPr/>
          <a:lstStyle/>
          <a:p>
            <a:r>
              <a:rPr lang="en-US" dirty="0"/>
              <a:t>Corrected the ranges and repeat times for fentanyl. </a:t>
            </a:r>
          </a:p>
          <a:p>
            <a:endParaRPr lang="en-US" dirty="0"/>
          </a:p>
          <a:p>
            <a:r>
              <a:rPr lang="en-US" dirty="0"/>
              <a:t>Deleted crush syndrome from indications for Versed. </a:t>
            </a:r>
          </a:p>
          <a:p>
            <a:endParaRPr lang="en-US" dirty="0"/>
          </a:p>
          <a:p>
            <a:r>
              <a:rPr lang="en-US" dirty="0"/>
              <a:t>Deleted Mark 1 from complex medications. </a:t>
            </a:r>
          </a:p>
          <a:p>
            <a:endParaRPr lang="en-US" dirty="0"/>
          </a:p>
          <a:p>
            <a:r>
              <a:rPr lang="en-US" dirty="0"/>
              <a:t>Added Solu-Medrol to complex medications. </a:t>
            </a:r>
          </a:p>
          <a:p>
            <a:endParaRPr 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09738882"/>
      </p:ext>
    </p:extLst>
  </p:cSld>
  <p:clrMapOvr>
    <a:masterClrMapping/>
  </p:clrMapOvr>
  <mc:AlternateContent xmlns:mc="http://schemas.openxmlformats.org/markup-compatibility/2006">
    <mc:Choice xmlns:p14="http://schemas.microsoft.com/office/powerpoint/2010/main" Requires="p14">
      <p:transition spd="slow" p14:dur="2000" advTm="24940"/>
    </mc:Choice>
    <mc:Fallback>
      <p:transition spd="slow" advTm="24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8920"/>
            <a:ext cx="10131425" cy="1408669"/>
          </a:xfrm>
        </p:spPr>
        <p:txBody>
          <a:bodyPr>
            <a:normAutofit/>
          </a:bodyPr>
          <a:lstStyle/>
          <a:p>
            <a:r>
              <a:rPr lang="en-US" dirty="0"/>
              <a:t>Drug Bags</a:t>
            </a:r>
          </a:p>
        </p:txBody>
      </p:sp>
      <p:sp>
        <p:nvSpPr>
          <p:cNvPr id="3" name="Content Placeholder 2"/>
          <p:cNvSpPr>
            <a:spLocks noGrp="1"/>
          </p:cNvSpPr>
          <p:nvPr>
            <p:ph idx="1"/>
          </p:nvPr>
        </p:nvSpPr>
        <p:spPr>
          <a:xfrm>
            <a:off x="593125" y="2142067"/>
            <a:ext cx="11158152" cy="4098095"/>
          </a:xfrm>
        </p:spPr>
        <p:txBody>
          <a:bodyPr>
            <a:normAutofit fontScale="92500" lnSpcReduction="20000"/>
          </a:bodyPr>
          <a:lstStyle/>
          <a:p>
            <a:pPr>
              <a:buClrTx/>
              <a:buSzPct val="80000"/>
            </a:pPr>
            <a:r>
              <a:rPr lang="en-US" sz="5400" cap="all" dirty="0">
                <a:solidFill>
                  <a:srgbClr val="FF0000"/>
                </a:solidFill>
              </a:rPr>
              <a:t>Do not place any used vials or trash in any drug bag! </a:t>
            </a:r>
          </a:p>
          <a:p>
            <a:pPr>
              <a:buClrTx/>
            </a:pPr>
            <a:endParaRPr lang="en-US" sz="2400" cap="all" dirty="0">
              <a:solidFill>
                <a:srgbClr val="FF0000"/>
              </a:solidFill>
            </a:endParaRPr>
          </a:p>
          <a:p>
            <a:pPr>
              <a:buClrTx/>
              <a:buSzPct val="130000"/>
            </a:pPr>
            <a:r>
              <a:rPr lang="en-US" sz="3500" cap="all" dirty="0"/>
              <a:t>S</a:t>
            </a:r>
            <a:r>
              <a:rPr lang="en-US" sz="3500" dirty="0"/>
              <a:t>everal investigations have involved empty vials being in the drug bags.</a:t>
            </a:r>
          </a:p>
          <a:p>
            <a:pPr>
              <a:buClrTx/>
            </a:pPr>
            <a:endParaRPr lang="en-US" sz="3500" cap="all" dirty="0"/>
          </a:p>
          <a:p>
            <a:pPr>
              <a:buClrTx/>
              <a:buSzPct val="130000"/>
            </a:pPr>
            <a:r>
              <a:rPr lang="en-US" sz="3500" dirty="0"/>
              <a:t>Effective immediately, it is a requirement to keep a drug bag exchange log on the apparatus. This can not  be over emphasized!</a:t>
            </a:r>
          </a:p>
          <a:p>
            <a:endParaRPr lang="en-US" sz="5400" cap="all"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19189434"/>
      </p:ext>
    </p:extLst>
  </p:cSld>
  <p:clrMapOvr>
    <a:masterClrMapping/>
  </p:clrMapOvr>
  <mc:AlternateContent xmlns:mc="http://schemas.openxmlformats.org/markup-compatibility/2006">
    <mc:Choice xmlns:p14="http://schemas.microsoft.com/office/powerpoint/2010/main" Requires="p14">
      <p:transition spd="slow" p14:dur="2000" advTm="31888"/>
    </mc:Choice>
    <mc:Fallback>
      <p:transition spd="slow" advTm="31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fontScale="92500" lnSpcReduction="20000"/>
          </a:bodyPr>
          <a:lstStyle/>
          <a:p>
            <a:r>
              <a:rPr lang="en-US" dirty="0"/>
              <a:t>The number of drug bag committee meetings is changed to “as needed.”</a:t>
            </a:r>
          </a:p>
          <a:p>
            <a:endParaRPr lang="en-US" dirty="0"/>
          </a:p>
          <a:p>
            <a:r>
              <a:rPr lang="en-US" dirty="0"/>
              <a:t>Added limits to the geographic area of use for the drug bags. </a:t>
            </a:r>
          </a:p>
          <a:p>
            <a:endParaRPr lang="en-US" dirty="0"/>
          </a:p>
          <a:p>
            <a:r>
              <a:rPr lang="en-US" dirty="0"/>
              <a:t>All of the equipment items listed for use of ALS or BLS drug bags in the prehospital setting must now be available on the vehicle in which the bag is carried.   </a:t>
            </a:r>
          </a:p>
          <a:p>
            <a:endParaRPr lang="en-US" dirty="0"/>
          </a:p>
          <a:p>
            <a:r>
              <a:rPr lang="en-US" dirty="0"/>
              <a:t>The second witness for drug waste can be a member of the EMS crew as many hospital employees are no longer permitted to witness or sign for drug wastage. </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850237886"/>
      </p:ext>
    </p:extLst>
  </p:cSld>
  <p:clrMapOvr>
    <a:masterClrMapping/>
  </p:clrMapOvr>
  <mc:AlternateContent xmlns:mc="http://schemas.openxmlformats.org/markup-compatibility/2006">
    <mc:Choice xmlns:p14="http://schemas.microsoft.com/office/powerpoint/2010/main" Requires="p14">
      <p:transition spd="slow" p14:dur="2000" advTm="83728"/>
    </mc:Choice>
    <mc:Fallback>
      <p:transition spd="slow" advTm="83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lstStyle/>
          <a:p>
            <a:pPr lvl="0"/>
            <a:r>
              <a:rPr lang="en-US" dirty="0"/>
              <a:t>Except when the patient must be removed to a non-participating drug bag exchange hospital or the patient was a non-removal, </a:t>
            </a:r>
            <a:r>
              <a:rPr lang="en-US" u="sng" dirty="0"/>
              <a:t>the drug bag must be exchanged at the time of patient delivery</a:t>
            </a:r>
            <a:r>
              <a:rPr lang="en-US" dirty="0"/>
              <a:t> to the hospital. In the case of the exceptions listed, the drug bag must be exchanged at a participating hospital within 8 hours.</a:t>
            </a:r>
          </a:p>
          <a:p>
            <a:pPr lvl="0"/>
            <a:endParaRPr lang="en-US" dirty="0"/>
          </a:p>
          <a:p>
            <a:pPr lvl="0"/>
            <a:r>
              <a:rPr lang="en-US" dirty="0"/>
              <a:t>Every crew transporting a patient is expected to provide a completed run sheet to the hospital upon delivery or within 3 hours.</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2536569"/>
      </p:ext>
    </p:extLst>
  </p:cSld>
  <p:clrMapOvr>
    <a:masterClrMapping/>
  </p:clrMapOvr>
  <mc:AlternateContent xmlns:mc="http://schemas.openxmlformats.org/markup-compatibility/2006">
    <mc:Choice xmlns:p14="http://schemas.microsoft.com/office/powerpoint/2010/main" Requires="p14">
      <p:transition spd="slow" p14:dur="2000" advTm="36718"/>
    </mc:Choice>
    <mc:Fallback>
      <p:transition spd="slow" advTm="36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a:bodyPr>
          <a:lstStyle/>
          <a:p>
            <a:pPr lvl="0"/>
            <a:r>
              <a:rPr lang="en-US" dirty="0"/>
              <a:t>Required reporting for unresolved issues involving Controlled Drug or potential/suspected tampering or lost or stolen drug bags pursuant to Federal and State Laws and GMVEMSC Protocol include:</a:t>
            </a:r>
          </a:p>
          <a:p>
            <a:pPr lvl="0"/>
            <a:endParaRPr lang="en-US" dirty="0"/>
          </a:p>
          <a:p>
            <a:pPr lvl="1"/>
            <a:r>
              <a:rPr lang="en-US" dirty="0"/>
              <a:t>If you have knowledge of or suspect a discrepancy is due to a theft, contact your State of Ohio Board of Pharmacy agent </a:t>
            </a:r>
            <a:r>
              <a:rPr lang="en-US" u="sng" dirty="0"/>
              <a:t>immediately.</a:t>
            </a:r>
            <a:r>
              <a:rPr lang="en-US" dirty="0"/>
              <a:t> Advise them you want to report a theft or drug discrepancy. They will connect you with the appropriate person. (OAC 4729-9-15)</a:t>
            </a:r>
          </a:p>
          <a:p>
            <a:pPr lvl="0"/>
            <a:endParaRPr lang="en-US" dirty="0"/>
          </a:p>
          <a:p>
            <a:pPr marL="109728" indent="0">
              <a:buNone/>
            </a:pPr>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825357772"/>
      </p:ext>
    </p:extLst>
  </p:cSld>
  <p:clrMapOvr>
    <a:masterClrMapping/>
  </p:clrMapOvr>
  <mc:AlternateContent xmlns:mc="http://schemas.openxmlformats.org/markup-compatibility/2006">
    <mc:Choice xmlns:p14="http://schemas.microsoft.com/office/powerpoint/2010/main" Requires="p14">
      <p:transition spd="slow" p14:dur="2000" advTm="44947"/>
    </mc:Choice>
    <mc:Fallback>
      <p:transition spd="slow" advTm="44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a:bodyPr>
          <a:lstStyle/>
          <a:p>
            <a:pPr lvl="1"/>
            <a:r>
              <a:rPr lang="en-US" dirty="0"/>
              <a:t>File a report with the appropriate law enforcement authorities (ORC 2921.22).</a:t>
            </a:r>
          </a:p>
          <a:p>
            <a:endParaRPr lang="en-US" dirty="0"/>
          </a:p>
          <a:p>
            <a:pPr lvl="1"/>
            <a:r>
              <a:rPr lang="en-US" dirty="0"/>
              <a:t>Notify the Drug Enforcement Agency (DEA) within 24 hours of discovery using DEA Form 106 available electronically at: 	</a:t>
            </a:r>
            <a:r>
              <a:rPr lang="en-US" u="sng" dirty="0">
                <a:hlinkClick r:id="rId4"/>
              </a:rPr>
              <a:t>https://www.deadiversion.usdoj.gov/webforms/app106Login.jsp</a:t>
            </a:r>
            <a:r>
              <a:rPr lang="en-US" dirty="0"/>
              <a:t>.  	A 30-day extension may be requested in writing from the DEA. 	(CFR 1301.76(b)).</a:t>
            </a:r>
          </a:p>
          <a:p>
            <a:pPr marL="109728" lvl="0" indent="0">
              <a:buNone/>
            </a:pPr>
            <a:endParaRPr lang="en-US" b="1"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363419"/>
      </p:ext>
    </p:extLst>
  </p:cSld>
  <p:clrMapOvr>
    <a:masterClrMapping/>
  </p:clrMapOvr>
  <mc:AlternateContent xmlns:mc="http://schemas.openxmlformats.org/markup-compatibility/2006">
    <mc:Choice xmlns:p14="http://schemas.microsoft.com/office/powerpoint/2010/main" Requires="p14">
      <p:transition spd="slow" p14:dur="2000" advTm="32061"/>
    </mc:Choice>
    <mc:Fallback>
      <p:transition spd="slow" advTm="32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lstStyle/>
          <a:p>
            <a:pPr lvl="1"/>
            <a:r>
              <a:rPr lang="en-US" dirty="0"/>
              <a:t>Submit a completed GMVEMSC Drug Bag Discrepancy Report located in Addendum #E, with appropriate supporting documentation, to the GMVEMSC.</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52573794"/>
      </p:ext>
    </p:extLst>
  </p:cSld>
  <p:clrMapOvr>
    <a:masterClrMapping/>
  </p:clrMapOvr>
  <mc:AlternateContent xmlns:mc="http://schemas.openxmlformats.org/markup-compatibility/2006">
    <mc:Choice xmlns:p14="http://schemas.microsoft.com/office/powerpoint/2010/main" Requires="p14">
      <p:transition spd="slow" p14:dur="2000" advTm="16325"/>
    </mc:Choice>
    <mc:Fallback>
      <p:transition spd="slow" advTm="16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0"/>
            <a:r>
              <a:rPr lang="en-US" dirty="0"/>
              <a:t>“Dangerous drug" means any of the following:</a:t>
            </a:r>
          </a:p>
          <a:p>
            <a:pPr lvl="0"/>
            <a:endParaRPr lang="en-US" dirty="0"/>
          </a:p>
          <a:p>
            <a:pPr lvl="0"/>
            <a:r>
              <a:rPr lang="en-US" dirty="0"/>
              <a:t>(1) Any drug to which either of the following applies:</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667502"/>
      </p:ext>
    </p:extLst>
  </p:cSld>
  <p:clrMapOvr>
    <a:masterClrMapping/>
  </p:clrMapOvr>
  <mc:AlternateContent xmlns:mc="http://schemas.openxmlformats.org/markup-compatibility/2006">
    <mc:Choice xmlns:p14="http://schemas.microsoft.com/office/powerpoint/2010/main" Requires="p14">
      <p:transition spd="slow" p14:dur="2000" advTm="22073"/>
    </mc:Choice>
    <mc:Fallback>
      <p:transition spd="slow" advTm="22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normAutofit/>
          </a:bodyPr>
          <a:lstStyle/>
          <a:p>
            <a:pPr lvl="1"/>
            <a:r>
              <a:rPr lang="en-US" dirty="0"/>
              <a:t>"Under the "Federal Food, Drug, and Cosmetic Act," 52 Stat. 1040 (1938), 21 U.S.C.A. 301, as amended, the drug is required to bear a label containing the legend "Caution: Federal law prohibits dispensing without prescription" or "Caution: Federal law restricts this drug to use by or on the order of a licensed veterinarian" or any similar restrictive statement, or the drug may be dispensed only upon a prescription;</a:t>
            </a:r>
            <a:endParaRPr lang="en-US" b="1"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85346791"/>
      </p:ext>
    </p:extLst>
  </p:cSld>
  <p:clrMapOvr>
    <a:masterClrMapping/>
  </p:clrMapOvr>
  <mc:AlternateContent xmlns:mc="http://schemas.openxmlformats.org/markup-compatibility/2006">
    <mc:Choice xmlns:p14="http://schemas.microsoft.com/office/powerpoint/2010/main" Requires="p14">
      <p:transition spd="slow" p14:dur="2000" advTm="29863"/>
    </mc:Choice>
    <mc:Fallback>
      <p:transition spd="slow" advTm="29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1" fontAlgn="base"/>
            <a:r>
              <a:rPr lang="en-US" dirty="0"/>
              <a:t>Under Chapter 3715 or 3719 of the Revised Code, the drug may be dispensed only upon a prescription.</a:t>
            </a:r>
          </a:p>
          <a:p>
            <a:pPr lvl="1" fontAlgn="base"/>
            <a:endParaRPr lang="en-US" dirty="0"/>
          </a:p>
          <a:p>
            <a:pPr lvl="0"/>
            <a:r>
              <a:rPr lang="en-US" dirty="0"/>
              <a:t>(2) Any drug that contains a schedule V controlled substance and that is exempt from Chapter 3719 of the Revised Code or to which that chapter does not apply;</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275334443"/>
      </p:ext>
    </p:extLst>
  </p:cSld>
  <p:clrMapOvr>
    <a:masterClrMapping/>
  </p:clrMapOvr>
  <mc:AlternateContent xmlns:mc="http://schemas.openxmlformats.org/markup-compatibility/2006">
    <mc:Choice xmlns:p14="http://schemas.microsoft.com/office/powerpoint/2010/main" Requires="p14">
      <p:transition spd="slow" p14:dur="2000" advTm="21306"/>
    </mc:Choice>
    <mc:Fallback>
      <p:transition spd="slow" advTm="21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1" y="518984"/>
            <a:ext cx="10131425" cy="815547"/>
          </a:xfrm>
        </p:spPr>
        <p:txBody>
          <a:bodyPr>
            <a:normAutofit/>
          </a:bodyPr>
          <a:lstStyle/>
          <a:p>
            <a:r>
              <a:rPr lang="en-US" dirty="0"/>
              <a:t>Sepsis: </a:t>
            </a:r>
          </a:p>
        </p:txBody>
      </p:sp>
      <p:sp>
        <p:nvSpPr>
          <p:cNvPr id="3" name="Content Placeholder 2"/>
          <p:cNvSpPr>
            <a:spLocks noGrp="1"/>
          </p:cNvSpPr>
          <p:nvPr>
            <p:ph idx="1"/>
          </p:nvPr>
        </p:nvSpPr>
        <p:spPr>
          <a:xfrm>
            <a:off x="172996" y="1346887"/>
            <a:ext cx="11775988" cy="5288692"/>
          </a:xfrm>
        </p:spPr>
        <p:txBody>
          <a:bodyPr>
            <a:normAutofit fontScale="85000" lnSpcReduction="20000"/>
          </a:bodyPr>
          <a:lstStyle/>
          <a:p>
            <a:pPr lvl="0">
              <a:buClrTx/>
            </a:pPr>
            <a:r>
              <a:rPr lang="en-US" sz="2400" dirty="0"/>
              <a:t>In our region we continue to have difficulty recognizing, reporting and treating Sepsis.</a:t>
            </a:r>
          </a:p>
          <a:p>
            <a:pPr marL="109728" lvl="0" indent="0">
              <a:buClrTx/>
              <a:buNone/>
            </a:pPr>
            <a:endParaRPr lang="en-US" sz="2400" dirty="0"/>
          </a:p>
          <a:p>
            <a:pPr lvl="0">
              <a:buClrTx/>
            </a:pPr>
            <a:r>
              <a:rPr lang="en-US" sz="2400" dirty="0"/>
              <a:t>For elderly patients with altered mental status add Sepsis to your rule out checks such as stroke, drug use and diabetes.  </a:t>
            </a:r>
          </a:p>
          <a:p>
            <a:pPr marL="109728" lvl="0" indent="0">
              <a:buClrTx/>
              <a:buNone/>
            </a:pPr>
            <a:endParaRPr lang="en-US" sz="2400" dirty="0"/>
          </a:p>
          <a:p>
            <a:pPr lvl="0">
              <a:buClrTx/>
            </a:pPr>
            <a:r>
              <a:rPr lang="en-US" sz="2400" dirty="0"/>
              <a:t>A patient with a </a:t>
            </a:r>
            <a:r>
              <a:rPr lang="en-US" sz="2400" b="1" u="sng" dirty="0"/>
              <a:t>known or suspected infection </a:t>
            </a:r>
            <a:r>
              <a:rPr lang="en-US" sz="2400" dirty="0"/>
              <a:t>and an EtCO</a:t>
            </a:r>
            <a:r>
              <a:rPr lang="en-US" sz="2400" baseline="-25000" dirty="0"/>
              <a:t>2 </a:t>
            </a:r>
            <a:r>
              <a:rPr lang="en-US" sz="2400" dirty="0"/>
              <a:t>&lt; 32 or &gt; 47, with 2 or more of the following criteria:</a:t>
            </a:r>
          </a:p>
          <a:p>
            <a:pPr lvl="1" hangingPunct="0">
              <a:buClrTx/>
            </a:pPr>
            <a:r>
              <a:rPr lang="en-US" sz="2400" dirty="0"/>
              <a:t>Respiratory rate ≥ 22</a:t>
            </a:r>
          </a:p>
          <a:p>
            <a:pPr lvl="1" hangingPunct="0">
              <a:buClrTx/>
            </a:pPr>
            <a:r>
              <a:rPr lang="en-US" sz="2400" dirty="0"/>
              <a:t>Altered mental status (GCS &lt; 13) </a:t>
            </a:r>
          </a:p>
          <a:p>
            <a:pPr lvl="1" hangingPunct="0">
              <a:buClrTx/>
            </a:pPr>
            <a:r>
              <a:rPr lang="en-US" sz="2400" dirty="0"/>
              <a:t>Temperature &gt; 100.4 (38 C) or &lt; 96.8 (36 C)</a:t>
            </a:r>
          </a:p>
          <a:p>
            <a:pPr lvl="1" hangingPunct="0">
              <a:buClrTx/>
            </a:pPr>
            <a:r>
              <a:rPr lang="en-US" sz="2400" dirty="0"/>
              <a:t>Heart rate &gt; 90</a:t>
            </a:r>
          </a:p>
          <a:p>
            <a:pPr lvl="1" hangingPunct="0">
              <a:buClrTx/>
            </a:pPr>
            <a:r>
              <a:rPr lang="en-US" sz="2400" dirty="0"/>
              <a:t>Systolic BP &lt; 100 or MAP </a:t>
            </a:r>
            <a:r>
              <a:rPr lang="en-US" sz="2400" u="sng" dirty="0"/>
              <a:t>&lt;</a:t>
            </a:r>
            <a:r>
              <a:rPr lang="en-US" sz="2400" dirty="0"/>
              <a:t> 65.  </a:t>
            </a:r>
            <a:r>
              <a:rPr lang="en-US" sz="2400" dirty="0">
                <a:solidFill>
                  <a:schemeClr val="tx1"/>
                </a:solidFill>
              </a:rPr>
              <a:t>(</a:t>
            </a:r>
            <a:r>
              <a:rPr lang="en-US" sz="1900" b="1" i="1" dirty="0">
                <a:solidFill>
                  <a:schemeClr val="tx1"/>
                </a:solidFill>
              </a:rPr>
              <a:t>M</a:t>
            </a:r>
            <a:r>
              <a:rPr lang="en-US" sz="1900" dirty="0">
                <a:solidFill>
                  <a:schemeClr val="tx1"/>
                </a:solidFill>
              </a:rPr>
              <a:t>ean </a:t>
            </a:r>
            <a:r>
              <a:rPr lang="en-US" sz="1900" b="1" i="1" dirty="0">
                <a:solidFill>
                  <a:schemeClr val="tx1"/>
                </a:solidFill>
              </a:rPr>
              <a:t>A</a:t>
            </a:r>
            <a:r>
              <a:rPr lang="en-US" sz="1900" dirty="0">
                <a:solidFill>
                  <a:schemeClr val="tx1"/>
                </a:solidFill>
              </a:rPr>
              <a:t>rterial </a:t>
            </a:r>
            <a:r>
              <a:rPr lang="en-US" sz="1900" b="1" i="1" dirty="0">
                <a:solidFill>
                  <a:schemeClr val="tx1"/>
                </a:solidFill>
              </a:rPr>
              <a:t>P</a:t>
            </a:r>
            <a:r>
              <a:rPr lang="en-US" sz="1900" dirty="0">
                <a:solidFill>
                  <a:schemeClr val="tx1"/>
                </a:solidFill>
              </a:rPr>
              <a:t>ressure is the organ perfusion pressure. MAP = (SBP + 2 X DBP) / 3 and is normally 70 – 110 mm/hg.)</a:t>
            </a:r>
          </a:p>
          <a:p>
            <a:pPr lvl="1" hangingPunct="0">
              <a:buClrTx/>
            </a:pPr>
            <a:endParaRPr lang="en-US" sz="1900" dirty="0">
              <a:solidFill>
                <a:schemeClr val="tx1"/>
              </a:solidFill>
            </a:endParaRPr>
          </a:p>
          <a:p>
            <a:pPr lvl="0">
              <a:buClrTx/>
            </a:pPr>
            <a:r>
              <a:rPr lang="en-US" sz="2400" dirty="0"/>
              <a:t>Treatment:</a:t>
            </a:r>
          </a:p>
          <a:p>
            <a:pPr lvl="1" hangingPunct="0">
              <a:buClrTx/>
            </a:pPr>
            <a:r>
              <a:rPr lang="en-US" sz="2400" dirty="0"/>
              <a:t>1 liter of IV fluid</a:t>
            </a:r>
          </a:p>
          <a:p>
            <a:pPr lvl="1" hangingPunct="0"/>
            <a:r>
              <a:rPr lang="en-US" sz="2400" dirty="0"/>
              <a:t>O</a:t>
            </a:r>
            <a:r>
              <a:rPr lang="en-US" sz="2400" baseline="-25000" dirty="0"/>
              <a:t>2</a:t>
            </a:r>
            <a:r>
              <a:rPr lang="en-US" sz="2400" dirty="0"/>
              <a:t> </a:t>
            </a:r>
          </a:p>
          <a:p>
            <a:pPr lvl="1" hangingPunct="0"/>
            <a:r>
              <a:rPr lang="en-US" sz="2400" dirty="0"/>
              <a:t>♦ For additional fluids and or </a:t>
            </a:r>
            <a:r>
              <a:rPr lang="en-US" sz="2400" b="1" dirty="0"/>
              <a:t>Norepinephrine starting at 30 gtts/min.</a:t>
            </a:r>
            <a:endParaRPr lang="en-US" sz="2400" dirty="0"/>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82315811"/>
      </p:ext>
    </p:extLst>
  </p:cSld>
  <p:clrMapOvr>
    <a:masterClrMapping/>
  </p:clrMapOvr>
  <mc:AlternateContent xmlns:mc="http://schemas.openxmlformats.org/markup-compatibility/2006">
    <mc:Choice xmlns:p14="http://schemas.microsoft.com/office/powerpoint/2010/main" Requires="p14">
      <p:transition spd="slow" p14:dur="2000" advTm="96710"/>
    </mc:Choice>
    <mc:Fallback>
      <p:transition spd="slow" advTm="96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0"/>
            <a:r>
              <a:rPr lang="en-US" dirty="0"/>
              <a:t>(3) Any drug intended for administration by injection into the human body other than through a natural orifice of the human body;</a:t>
            </a:r>
          </a:p>
          <a:p>
            <a:pPr lvl="0"/>
            <a:endParaRPr lang="en-US" dirty="0"/>
          </a:p>
          <a:p>
            <a:pPr lvl="0"/>
            <a:r>
              <a:rPr lang="en-US" dirty="0"/>
              <a:t>(4) Any drug that is a biological product, as defined in section </a:t>
            </a:r>
            <a:r>
              <a:rPr lang="en-US" dirty="0">
                <a:hlinkClick r:id="rId5" tooltip="3715.01"/>
              </a:rPr>
              <a:t>3715.01</a:t>
            </a:r>
            <a:r>
              <a:rPr lang="en-US" dirty="0"/>
              <a:t> of the Revised Code.</a:t>
            </a:r>
          </a:p>
          <a:p>
            <a:pPr marL="109728" indent="0">
              <a:buNone/>
            </a:pPr>
            <a:r>
              <a:rPr lang="en-US" dirty="0"/>
              <a:t> </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8600681"/>
      </p:ext>
    </p:extLst>
  </p:cSld>
  <p:clrMapOvr>
    <a:masterClrMapping/>
  </p:clrMapOvr>
  <mc:AlternateContent xmlns:mc="http://schemas.openxmlformats.org/markup-compatibility/2006">
    <mc:Choice xmlns:p14="http://schemas.microsoft.com/office/powerpoint/2010/main" Requires="p14">
      <p:transition spd="slow" p14:dur="2000" advTm="17357"/>
    </mc:Choice>
    <mc:Fallback>
      <p:transition spd="slow" advTm="17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 </a:t>
            </a:r>
          </a:p>
        </p:txBody>
      </p:sp>
      <p:sp>
        <p:nvSpPr>
          <p:cNvPr id="3" name="Content Placeholder 2"/>
          <p:cNvSpPr>
            <a:spLocks noGrp="1"/>
          </p:cNvSpPr>
          <p:nvPr>
            <p:ph idx="1"/>
          </p:nvPr>
        </p:nvSpPr>
        <p:spPr/>
        <p:txBody>
          <a:bodyPr/>
          <a:lstStyle/>
          <a:p>
            <a:r>
              <a:rPr lang="en-US" dirty="0"/>
              <a:t>Departments are </a:t>
            </a:r>
            <a:r>
              <a:rPr lang="en-US" u="sng" dirty="0"/>
              <a:t>required </a:t>
            </a:r>
            <a:r>
              <a:rPr lang="en-US" dirty="0"/>
              <a:t>to have a tracking system for all drug bag exchanges. </a:t>
            </a:r>
          </a:p>
          <a:p>
            <a:endParaRPr lang="en-US" dirty="0"/>
          </a:p>
          <a:p>
            <a:r>
              <a:rPr lang="en-US" dirty="0"/>
              <a:t>Addendum “A” now reads: Anyone with a State of Ohio Board of Pharmacy (SOBP) license must notify the SOBP </a:t>
            </a:r>
            <a:r>
              <a:rPr lang="en-US" u="sng" dirty="0"/>
              <a:t>immediately upon discovery</a:t>
            </a:r>
            <a:r>
              <a:rPr lang="en-US" dirty="0"/>
              <a:t> of a theft.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23882922"/>
      </p:ext>
    </p:extLst>
  </p:cSld>
  <p:clrMapOvr>
    <a:masterClrMapping/>
  </p:clrMapOvr>
  <mc:AlternateContent xmlns:mc="http://schemas.openxmlformats.org/markup-compatibility/2006">
    <mc:Choice xmlns:p14="http://schemas.microsoft.com/office/powerpoint/2010/main" Requires="p14">
      <p:transition spd="slow" p14:dur="2000" advTm="23781"/>
    </mc:Choice>
    <mc:Fallback>
      <p:transition spd="slow" advTm="23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PSW Baseline Testing in Exposure Protocol</a:t>
            </a:r>
          </a:p>
        </p:txBody>
      </p:sp>
      <p:sp>
        <p:nvSpPr>
          <p:cNvPr id="3" name="Content Placeholder 2"/>
          <p:cNvSpPr>
            <a:spLocks noGrp="1"/>
          </p:cNvSpPr>
          <p:nvPr>
            <p:ph idx="1"/>
          </p:nvPr>
        </p:nvSpPr>
        <p:spPr/>
        <p:txBody>
          <a:bodyPr/>
          <a:lstStyle/>
          <a:p>
            <a:r>
              <a:rPr lang="en-US" dirty="0"/>
              <a:t>Section E now reads:</a:t>
            </a:r>
          </a:p>
          <a:p>
            <a:pPr lvl="1"/>
            <a:r>
              <a:rPr lang="en-US" dirty="0"/>
              <a:t>Public safety worker baseline testing includes at minimum:</a:t>
            </a:r>
          </a:p>
          <a:p>
            <a:pPr lvl="2"/>
            <a:r>
              <a:rPr lang="en-US" dirty="0"/>
              <a:t>HIV antibody</a:t>
            </a:r>
          </a:p>
          <a:p>
            <a:pPr lvl="2"/>
            <a:r>
              <a:rPr lang="en-US" dirty="0"/>
              <a:t>Hepatitis B surface antibody</a:t>
            </a:r>
          </a:p>
          <a:p>
            <a:pPr lvl="2"/>
            <a:r>
              <a:rPr lang="en-US" dirty="0"/>
              <a:t>Hepatitis C virus</a:t>
            </a:r>
          </a:p>
          <a:p>
            <a:pPr lvl="1"/>
            <a:endParaRPr lang="en-US" dirty="0"/>
          </a:p>
          <a:p>
            <a:pPr marL="411480" lvl="1" indent="0">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809278297"/>
      </p:ext>
    </p:extLst>
  </p:cSld>
  <p:clrMapOvr>
    <a:masterClrMapping/>
  </p:clrMapOvr>
  <mc:AlternateContent xmlns:mc="http://schemas.openxmlformats.org/markup-compatibility/2006">
    <mc:Choice xmlns:p14="http://schemas.microsoft.com/office/powerpoint/2010/main" Requires="p14">
      <p:transition spd="slow" p14:dur="2000" advTm="22882"/>
    </mc:Choice>
    <mc:Fallback>
      <p:transition spd="slow" advTm="228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PSW Baseline Testing, Flow Chart, Rule of Nines</a:t>
            </a:r>
            <a:br>
              <a:rPr lang="en-US" dirty="0"/>
            </a:br>
            <a:endParaRPr lang="en-US" dirty="0"/>
          </a:p>
        </p:txBody>
      </p:sp>
      <p:sp>
        <p:nvSpPr>
          <p:cNvPr id="3" name="Content Placeholder 2"/>
          <p:cNvSpPr>
            <a:spLocks noGrp="1"/>
          </p:cNvSpPr>
          <p:nvPr>
            <p:ph idx="1"/>
          </p:nvPr>
        </p:nvSpPr>
        <p:spPr/>
        <p:txBody>
          <a:bodyPr/>
          <a:lstStyle/>
          <a:p>
            <a:r>
              <a:rPr lang="en-US" dirty="0"/>
              <a:t>Section F now reads:</a:t>
            </a:r>
          </a:p>
          <a:p>
            <a:pPr lvl="1"/>
            <a:r>
              <a:rPr lang="en-US" dirty="0"/>
              <a:t>A positive Hepatitis and/or HIV test of the SOURCE PATIENT should trigger viral load testing of the SOURCE PATIENT. </a:t>
            </a:r>
          </a:p>
          <a:p>
            <a:pPr lvl="1"/>
            <a:endParaRPr lang="en-US" dirty="0"/>
          </a:p>
          <a:p>
            <a:r>
              <a:rPr lang="en-US" dirty="0"/>
              <a:t>The PSW exposure flow chart has been updated to reflect the changes in sections E and F.</a:t>
            </a:r>
          </a:p>
          <a:p>
            <a:endParaRPr lang="en-US" dirty="0"/>
          </a:p>
          <a:p>
            <a:r>
              <a:rPr lang="en-US" dirty="0"/>
              <a:t>A Rule of Nines chart has been added to the protocol.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865323195"/>
      </p:ext>
    </p:extLst>
  </p:cSld>
  <p:clrMapOvr>
    <a:masterClrMapping/>
  </p:clrMapOvr>
  <mc:AlternateContent xmlns:mc="http://schemas.openxmlformats.org/markup-compatibility/2006">
    <mc:Choice xmlns:p14="http://schemas.microsoft.com/office/powerpoint/2010/main" Requires="p14">
      <p:transition spd="slow" p14:dur="2000" advTm="32308"/>
    </mc:Choice>
    <mc:Fallback>
      <p:transition spd="slow" advTm="32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a:t>
            </a:r>
          </a:p>
        </p:txBody>
      </p:sp>
      <p:pic>
        <p:nvPicPr>
          <p:cNvPr id="4" name="Picture 3"/>
          <p:cNvPicPr>
            <a:picLocks noChangeAspect="1"/>
          </p:cNvPicPr>
          <p:nvPr/>
        </p:nvPicPr>
        <p:blipFill>
          <a:blip r:embed="rId4"/>
          <a:stretch>
            <a:fillRect/>
          </a:stretch>
        </p:blipFill>
        <p:spPr>
          <a:xfrm>
            <a:off x="10817226" y="609600"/>
            <a:ext cx="829128" cy="792549"/>
          </a:xfrm>
          <a:prstGeom prst="rect">
            <a:avLst/>
          </a:prstGeom>
        </p:spPr>
      </p:pic>
      <p:pic>
        <p:nvPicPr>
          <p:cNvPr id="5" name="Picture 4"/>
          <p:cNvPicPr>
            <a:picLocks noChangeAspect="1"/>
          </p:cNvPicPr>
          <p:nvPr/>
        </p:nvPicPr>
        <p:blipFill>
          <a:blip r:embed="rId5"/>
          <a:stretch>
            <a:fillRect/>
          </a:stretch>
        </p:blipFill>
        <p:spPr>
          <a:xfrm>
            <a:off x="3014615" y="2065867"/>
            <a:ext cx="5914061" cy="4222750"/>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90173543"/>
      </p:ext>
    </p:extLst>
  </p:cSld>
  <p:clrMapOvr>
    <a:masterClrMapping/>
  </p:clrMapOvr>
  <mc:AlternateContent xmlns:mc="http://schemas.openxmlformats.org/markup-compatibility/2006">
    <mc:Choice xmlns:p14="http://schemas.microsoft.com/office/powerpoint/2010/main" Requires="p14">
      <p:transition spd="slow" p14:dur="2000" advTm="46667"/>
    </mc:Choice>
    <mc:Fallback>
      <p:transition spd="slow" advTm="46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0365" y="955075"/>
            <a:ext cx="10131425" cy="5232400"/>
          </a:xfrm>
        </p:spPr>
        <p:txBody>
          <a:bodyPr/>
          <a:lstStyle/>
          <a:p>
            <a:pPr marL="0" indent="0" algn="ctr">
              <a:buNone/>
            </a:pPr>
            <a:r>
              <a:rPr lang="en-US" sz="4000" dirty="0"/>
              <a:t>Thank You for Your Service &amp; Dedication! </a:t>
            </a:r>
          </a:p>
          <a:p>
            <a:pPr marL="0" indent="0" algn="ctr">
              <a:buNone/>
            </a:pPr>
            <a:endParaRPr lang="en-US" sz="4000" dirty="0"/>
          </a:p>
          <a:p>
            <a:pPr marL="0" indent="0" algn="ctr">
              <a:buNone/>
            </a:pPr>
            <a:endParaRPr lang="en-US" sz="4000" dirty="0"/>
          </a:p>
          <a:p>
            <a:pPr marL="0" indent="0" algn="ctr">
              <a:buNone/>
            </a:pPr>
            <a:r>
              <a:rPr lang="en-US" sz="4000" dirty="0"/>
              <a:t>GMVEMSC is on Facebook!</a:t>
            </a:r>
            <a:endParaRPr lang="en-US" sz="3600" dirty="0"/>
          </a:p>
          <a:p>
            <a:pPr marL="0" indent="0">
              <a:buNone/>
            </a:pPr>
            <a:endParaRPr lang="en-US" dirty="0"/>
          </a:p>
          <a:p>
            <a:pPr marL="0" indent="0">
              <a:buNone/>
            </a:pPr>
            <a:endParaRPr lang="en-US" dirty="0"/>
          </a:p>
        </p:txBody>
      </p:sp>
      <p:pic>
        <p:nvPicPr>
          <p:cNvPr id="5" name="Picture 4"/>
          <p:cNvPicPr>
            <a:picLocks noChangeAspect="1"/>
          </p:cNvPicPr>
          <p:nvPr/>
        </p:nvPicPr>
        <p:blipFill>
          <a:blip r:embed="rId4"/>
          <a:stretch>
            <a:fillRect/>
          </a:stretch>
        </p:blipFill>
        <p:spPr>
          <a:xfrm>
            <a:off x="4483459" y="3703286"/>
            <a:ext cx="2662581" cy="2545114"/>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568998378"/>
      </p:ext>
    </p:extLst>
  </p:cSld>
  <p:clrMapOvr>
    <a:masterClrMapping/>
  </p:clrMapOvr>
  <mc:AlternateContent xmlns:mc="http://schemas.openxmlformats.org/markup-compatibility/2006">
    <mc:Choice xmlns:p14="http://schemas.microsoft.com/office/powerpoint/2010/main" Requires="p14">
      <p:transition spd="slow" p14:dur="2000" advTm="10111"/>
    </mc:Choice>
    <mc:Fallback>
      <p:transition spd="slow" advTm="10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Stipulations and DNR</a:t>
            </a:r>
          </a:p>
        </p:txBody>
      </p:sp>
      <p:sp>
        <p:nvSpPr>
          <p:cNvPr id="3" name="Content Placeholder 2"/>
          <p:cNvSpPr>
            <a:spLocks noGrp="1"/>
          </p:cNvSpPr>
          <p:nvPr>
            <p:ph idx="1"/>
          </p:nvPr>
        </p:nvSpPr>
        <p:spPr/>
        <p:txBody>
          <a:bodyPr/>
          <a:lstStyle/>
          <a:p>
            <a:r>
              <a:rPr lang="en-US" dirty="0"/>
              <a:t>Added a statement that you must pass the CBT before using the new protocol in the Stipulations section. </a:t>
            </a:r>
          </a:p>
          <a:p>
            <a:endParaRPr lang="en-US" dirty="0"/>
          </a:p>
          <a:p>
            <a:r>
              <a:rPr lang="en-US" dirty="0"/>
              <a:t>In DNR-CC added a statement to permitted treatments: “Or any intervention that will provide comfort.”</a:t>
            </a:r>
          </a:p>
          <a:p>
            <a:endParaRPr lang="en-US" dirty="0"/>
          </a:p>
          <a:p>
            <a:r>
              <a:rPr lang="en-US" dirty="0"/>
              <a:t>Just below the DNR-CCA section, the differences between Living Will and DPA-HC have been clarified.</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30870304"/>
      </p:ext>
    </p:extLst>
  </p:cSld>
  <p:clrMapOvr>
    <a:masterClrMapping/>
  </p:clrMapOvr>
  <mc:AlternateContent xmlns:mc="http://schemas.openxmlformats.org/markup-compatibility/2006">
    <mc:Choice xmlns:p14="http://schemas.microsoft.com/office/powerpoint/2010/main" Requires="p14">
      <p:transition spd="slow" p14:dur="2000" advTm="66988"/>
    </mc:Choice>
    <mc:Fallback>
      <p:transition spd="slow" advTm="66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Care, Pain Control and IO</a:t>
            </a:r>
          </a:p>
        </p:txBody>
      </p:sp>
      <p:sp>
        <p:nvSpPr>
          <p:cNvPr id="3" name="Content Placeholder 2"/>
          <p:cNvSpPr>
            <a:spLocks noGrp="1"/>
          </p:cNvSpPr>
          <p:nvPr>
            <p:ph idx="1"/>
          </p:nvPr>
        </p:nvSpPr>
        <p:spPr/>
        <p:txBody>
          <a:bodyPr/>
          <a:lstStyle/>
          <a:p>
            <a:r>
              <a:rPr lang="en-US" dirty="0"/>
              <a:t>In Initial Care, note that Normal Saline is being phased out. Use Normosol, Plasmalyte or Isolyte as provided by the hospital. </a:t>
            </a:r>
          </a:p>
          <a:p>
            <a:endParaRPr lang="en-US" dirty="0"/>
          </a:p>
          <a:p>
            <a:r>
              <a:rPr lang="en-US" dirty="0"/>
              <a:t>For pain control, if unable to obtain IV: Repeat dose of Fentanyl is now 50-100 mcg IN or IM. </a:t>
            </a:r>
          </a:p>
          <a:p>
            <a:endParaRPr lang="en-US" dirty="0"/>
          </a:p>
          <a:p>
            <a:r>
              <a:rPr lang="en-US" dirty="0"/>
              <a:t>The tibia is no longer an approved IO site in adult cardiac arrest. </a:t>
            </a:r>
          </a:p>
          <a:p>
            <a:pPr marL="109728" indent="0">
              <a:buNone/>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301252383"/>
      </p:ext>
    </p:extLst>
  </p:cSld>
  <p:clrMapOvr>
    <a:masterClrMapping/>
  </p:clrMapOvr>
  <mc:AlternateContent xmlns:mc="http://schemas.openxmlformats.org/markup-compatibility/2006">
    <mc:Choice xmlns:p14="http://schemas.microsoft.com/office/powerpoint/2010/main" Requires="p14">
      <p:transition spd="slow" p14:dur="2000" advTm="55858"/>
    </mc:Choice>
    <mc:Fallback>
      <p:transition spd="slow" advTm="55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Care</a:t>
            </a:r>
          </a:p>
        </p:txBody>
      </p:sp>
      <p:sp>
        <p:nvSpPr>
          <p:cNvPr id="3" name="Content Placeholder 2"/>
          <p:cNvSpPr>
            <a:spLocks noGrp="1"/>
          </p:cNvSpPr>
          <p:nvPr>
            <p:ph idx="1"/>
          </p:nvPr>
        </p:nvSpPr>
        <p:spPr/>
        <p:txBody>
          <a:bodyPr>
            <a:normAutofit fontScale="85000" lnSpcReduction="20000"/>
          </a:bodyPr>
          <a:lstStyle/>
          <a:p>
            <a:pPr marL="109728" indent="0">
              <a:buNone/>
            </a:pPr>
            <a:endParaRPr lang="en-US" dirty="0"/>
          </a:p>
          <a:p>
            <a:r>
              <a:rPr lang="en-US" dirty="0"/>
              <a:t>Patient care should proceed by ensuring airway protection, oxygenation, and adequate ventilation without causing harm. You should tailor treatment to the overall clinical picture. With the exception of suspected acute cerebral herniation, the rate and depth of ventilation in the prehospital setting should not be guided by the EtCO2 reading alone. Doing so acutely can result in over ventilation leading to pneumothorax, barotrauma, breath stacking, hypotension, and compromised hemodynamics. "Permissive hypercapnia" in most cases is appropriate particularly in those with chronic lung disease who may chronically retain CO2. Listening to the chest to ensure that adequate exhalation is occurring during manual ventilation is recommended. (For the patient with cerebral herniation, ventilate the patient at 20 times per minute to obtain an end tidal value of 30 mmHg.)</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831705300"/>
      </p:ext>
    </p:extLst>
  </p:cSld>
  <p:clrMapOvr>
    <a:masterClrMapping/>
  </p:clrMapOvr>
  <mc:AlternateContent xmlns:mc="http://schemas.openxmlformats.org/markup-compatibility/2006">
    <mc:Choice xmlns:p14="http://schemas.microsoft.com/office/powerpoint/2010/main" Requires="p14">
      <p:transition spd="slow" p14:dur="2000" advTm="68499"/>
    </mc:Choice>
    <mc:Fallback>
      <p:transition spd="slow" advTm="684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IO, Cardiac arrest: Renal dialysis and ROSC</a:t>
            </a:r>
          </a:p>
        </p:txBody>
      </p:sp>
      <p:sp>
        <p:nvSpPr>
          <p:cNvPr id="3" name="Content Placeholder 2"/>
          <p:cNvSpPr>
            <a:spLocks noGrp="1"/>
          </p:cNvSpPr>
          <p:nvPr>
            <p:ph idx="1"/>
          </p:nvPr>
        </p:nvSpPr>
        <p:spPr/>
        <p:txBody>
          <a:bodyPr/>
          <a:lstStyle/>
          <a:p>
            <a:r>
              <a:rPr lang="en-US" dirty="0"/>
              <a:t>Added pediatric IO needle size information: Blue needle for 5-30kg and Pink needle for 0-5kg. </a:t>
            </a:r>
          </a:p>
          <a:p>
            <a:endParaRPr lang="en-US" dirty="0"/>
          </a:p>
          <a:p>
            <a:r>
              <a:rPr lang="en-US" dirty="0"/>
              <a:t>For renal dialysis; a brady or arrest patient should receive both calcium (chloride or gluconate) and sodium bicarb. </a:t>
            </a:r>
          </a:p>
          <a:p>
            <a:endParaRPr lang="en-US" dirty="0"/>
          </a:p>
          <a:p>
            <a:r>
              <a:rPr lang="en-US" dirty="0"/>
              <a:t>In arrest algorithms, “Obtain {12 lead}”, </a:t>
            </a:r>
            <a:r>
              <a:rPr lang="en-US"/>
              <a:t>was relocated to </a:t>
            </a:r>
            <a:r>
              <a:rPr lang="en-US" dirty="0"/>
              <a:t>after ROSC occurs. </a:t>
            </a:r>
          </a:p>
          <a:p>
            <a:endParaRPr lang="en-US" dirty="0"/>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146659934"/>
      </p:ext>
    </p:extLst>
  </p:cSld>
  <p:clrMapOvr>
    <a:masterClrMapping/>
  </p:clrMapOvr>
  <mc:AlternateContent xmlns:mc="http://schemas.openxmlformats.org/markup-compatibility/2006">
    <mc:Choice xmlns:p14="http://schemas.microsoft.com/office/powerpoint/2010/main" Requires="p14">
      <p:transition spd="slow" p14:dur="2000" advTm="51014"/>
    </mc:Choice>
    <mc:Fallback>
      <p:transition spd="slow" advTm="51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lstStyle/>
          <a:p>
            <a:r>
              <a:rPr lang="en-US" dirty="0"/>
              <a:t>For patient &lt; 2 years old showing respiratory distress with nasal congestion, cough, rales, rhonchi or wheezing - </a:t>
            </a:r>
            <a:r>
              <a:rPr lang="en-US" b="1" dirty="0"/>
              <a:t>without previous history of wheezing, reactive airway disease, breathing treatments:</a:t>
            </a:r>
            <a:r>
              <a:rPr lang="en-US" dirty="0"/>
              <a:t> </a:t>
            </a:r>
          </a:p>
          <a:p>
            <a:pPr lvl="1"/>
            <a:r>
              <a:rPr lang="en-US" dirty="0"/>
              <a:t>Nasal suction both nares (3-5 seconds) with an appropriate device and apply oxygen as required. If distress continues, repeat nasopharyngeal suction with an appropriately sized and lubricated suction catheter x 1, for 3-5 seconds. </a:t>
            </a:r>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421425417"/>
      </p:ext>
    </p:extLst>
  </p:cSld>
  <p:clrMapOvr>
    <a:masterClrMapping/>
  </p:clrMapOvr>
  <mc:AlternateContent xmlns:mc="http://schemas.openxmlformats.org/markup-compatibility/2006">
    <mc:Choice xmlns:p14="http://schemas.microsoft.com/office/powerpoint/2010/main" Requires="p14">
      <p:transition spd="slow" p14:dur="2000" advTm="40072"/>
    </mc:Choice>
    <mc:Fallback>
      <p:transition spd="slow" advTm="40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normAutofit fontScale="92500" lnSpcReduction="20000"/>
          </a:bodyPr>
          <a:lstStyle/>
          <a:p>
            <a:r>
              <a:rPr lang="en-US" b="1" dirty="0"/>
              <a:t>NOTE</a:t>
            </a:r>
            <a:r>
              <a:rPr lang="en-US" dirty="0"/>
              <a:t>: </a:t>
            </a:r>
            <a:r>
              <a:rPr lang="en-US" b="1" dirty="0"/>
              <a:t>Repeated and prolonged suctioning could cause hypoxia and bradycardia.</a:t>
            </a:r>
            <a:endParaRPr lang="en-US" sz="3200" dirty="0"/>
          </a:p>
          <a:p>
            <a:pPr marL="109728" indent="0">
              <a:buNone/>
            </a:pPr>
            <a:r>
              <a:rPr lang="en-US" dirty="0"/>
              <a:t> </a:t>
            </a:r>
            <a:endParaRPr lang="en-US" sz="3200" dirty="0"/>
          </a:p>
          <a:p>
            <a:pPr lvl="0"/>
            <a:r>
              <a:rPr lang="en-US" dirty="0"/>
              <a:t>If patient does have history of reactive airway disease with prescribed breathing treatments treat with asthma protocol. </a:t>
            </a:r>
          </a:p>
          <a:p>
            <a:pPr lvl="0"/>
            <a:endParaRPr lang="en-US" sz="3200" dirty="0"/>
          </a:p>
          <a:p>
            <a:r>
              <a:rPr lang="en-US" b="1" dirty="0"/>
              <a:t> </a:t>
            </a:r>
            <a:r>
              <a:rPr lang="en-US" dirty="0"/>
              <a:t>For patients &lt; 6 years old without a foreign body showing respiratory distress with agitation, upper airway noise, stridor, and/or “barky cough,” lower temperature of ambulance as much as possible. Use oxygen as the patient tolerates. Oftentimes symptoms resolve with less intervention. Consider keeping distance from the patient. </a:t>
            </a:r>
          </a:p>
          <a:p>
            <a:pPr marL="109728" indent="0" hangingPunct="0">
              <a:buNone/>
            </a:pPr>
            <a:r>
              <a:rPr lang="en-US" b="1" dirty="0"/>
              <a:t> </a:t>
            </a:r>
            <a:endParaRPr lang="en-US" sz="3200"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694057323"/>
      </p:ext>
    </p:extLst>
  </p:cSld>
  <p:clrMapOvr>
    <a:masterClrMapping/>
  </p:clrMapOvr>
  <mc:AlternateContent xmlns:mc="http://schemas.openxmlformats.org/markup-compatibility/2006">
    <mc:Choice xmlns:p14="http://schemas.microsoft.com/office/powerpoint/2010/main" Requires="p14">
      <p:transition spd="slow" p14:dur="2000" advTm="45707"/>
    </mc:Choice>
    <mc:Fallback>
      <p:transition spd="slow" advTm="45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3184</TotalTime>
  <Words>1959</Words>
  <Application>Microsoft Office PowerPoint</Application>
  <PresentationFormat>Widescreen</PresentationFormat>
  <Paragraphs>199</Paragraphs>
  <Slides>35</Slides>
  <Notes>4</Notes>
  <HiddenSlides>0</HiddenSlides>
  <MMClips>35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Calibri</vt:lpstr>
      <vt:lpstr>Georgia</vt:lpstr>
      <vt:lpstr>Trebuchet MS</vt:lpstr>
      <vt:lpstr>Wingdings 2</vt:lpstr>
      <vt:lpstr>Urban</vt:lpstr>
      <vt:lpstr>2018 Protocol Changes</vt:lpstr>
      <vt:lpstr>PowerPoint Presentation</vt:lpstr>
      <vt:lpstr>Sepsis: </vt:lpstr>
      <vt:lpstr>Stipulations and DNR</vt:lpstr>
      <vt:lpstr>Initial Care, Pain Control and IO</vt:lpstr>
      <vt:lpstr>Initial Care</vt:lpstr>
      <vt:lpstr>IO, Cardiac arrest: Renal dialysis and ROSC</vt:lpstr>
      <vt:lpstr>Pediatric Airway Maintenance</vt:lpstr>
      <vt:lpstr>Pediatric Airway Maintenance</vt:lpstr>
      <vt:lpstr>Pediatric Airway Maintenance</vt:lpstr>
      <vt:lpstr>Narcan in cardiac arrest</vt:lpstr>
      <vt:lpstr>New section: Repeated AICD Activation  </vt:lpstr>
      <vt:lpstr>Adult Bradycardia and Stroke</vt:lpstr>
      <vt:lpstr>Trauma Transport Guidelines</vt:lpstr>
      <vt:lpstr>Suspected Cardiac Chest Pain</vt:lpstr>
      <vt:lpstr>Crush Syndrome, Drowning, Asthma-Emphysema- COPD and Allergic reactions</vt:lpstr>
      <vt:lpstr>Narcotic Overdose and Newborn Care</vt:lpstr>
      <vt:lpstr>New Section: Viable fetus</vt:lpstr>
      <vt:lpstr>Combative patient and Medication Section</vt:lpstr>
      <vt:lpstr>Medication Section</vt:lpstr>
      <vt:lpstr>Drug Bags</vt:lpstr>
      <vt:lpstr>Drug Bags</vt:lpstr>
      <vt:lpstr>Drug Bags</vt:lpstr>
      <vt:lpstr>Drug Bags</vt:lpstr>
      <vt:lpstr>Drug Bags</vt:lpstr>
      <vt:lpstr>Drug Bags</vt:lpstr>
      <vt:lpstr>Drug Definitions</vt:lpstr>
      <vt:lpstr>Drug Definitions</vt:lpstr>
      <vt:lpstr>Drug Definitions</vt:lpstr>
      <vt:lpstr>Drug Definitions</vt:lpstr>
      <vt:lpstr>Drug Bags </vt:lpstr>
      <vt:lpstr>PSW Baseline Testing in Exposure Protocol</vt:lpstr>
      <vt:lpstr>PSW Baseline Testing, Flow Chart, Rule of Nines </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Protocol Changes</dc:title>
  <dc:creator>Evans, Elizabeth J</dc:creator>
  <cp:lastModifiedBy>Lane, Jeremy W</cp:lastModifiedBy>
  <cp:revision>187</cp:revision>
  <dcterms:created xsi:type="dcterms:W3CDTF">2015-10-07T17:32:10Z</dcterms:created>
  <dcterms:modified xsi:type="dcterms:W3CDTF">2018-01-05T15:58:51Z</dcterms:modified>
</cp:coreProperties>
</file>