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wav" ContentType="audio/wav"/>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notesSlides/notesSlide4.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00" r:id="rId1"/>
  </p:sldMasterIdLst>
  <p:notesMasterIdLst>
    <p:notesMasterId r:id="rId67"/>
  </p:notesMasterIdLst>
  <p:handoutMasterIdLst>
    <p:handoutMasterId r:id="rId68"/>
  </p:handoutMasterIdLst>
  <p:sldIdLst>
    <p:sldId id="412" r:id="rId2"/>
    <p:sldId id="413" r:id="rId3"/>
    <p:sldId id="414" r:id="rId4"/>
    <p:sldId id="415" r:id="rId5"/>
    <p:sldId id="372" r:id="rId6"/>
    <p:sldId id="257" r:id="rId7"/>
    <p:sldId id="349" r:id="rId8"/>
    <p:sldId id="373" r:id="rId9"/>
    <p:sldId id="329" r:id="rId10"/>
    <p:sldId id="288" r:id="rId11"/>
    <p:sldId id="308" r:id="rId12"/>
    <p:sldId id="332" r:id="rId13"/>
    <p:sldId id="262" r:id="rId14"/>
    <p:sldId id="331" r:id="rId15"/>
    <p:sldId id="435" r:id="rId16"/>
    <p:sldId id="264" r:id="rId17"/>
    <p:sldId id="314" r:id="rId18"/>
    <p:sldId id="368" r:id="rId19"/>
    <p:sldId id="416" r:id="rId20"/>
    <p:sldId id="417" r:id="rId21"/>
    <p:sldId id="418" r:id="rId22"/>
    <p:sldId id="361" r:id="rId23"/>
    <p:sldId id="419" r:id="rId24"/>
    <p:sldId id="370" r:id="rId25"/>
    <p:sldId id="364" r:id="rId26"/>
    <p:sldId id="420" r:id="rId27"/>
    <p:sldId id="386" r:id="rId28"/>
    <p:sldId id="421" r:id="rId29"/>
    <p:sldId id="378" r:id="rId30"/>
    <p:sldId id="356" r:id="rId31"/>
    <p:sldId id="357" r:id="rId32"/>
    <p:sldId id="298" r:id="rId33"/>
    <p:sldId id="422" r:id="rId34"/>
    <p:sldId id="304" r:id="rId35"/>
    <p:sldId id="423" r:id="rId36"/>
    <p:sldId id="424" r:id="rId37"/>
    <p:sldId id="425" r:id="rId38"/>
    <p:sldId id="300" r:id="rId39"/>
    <p:sldId id="295" r:id="rId40"/>
    <p:sldId id="294" r:id="rId41"/>
    <p:sldId id="293" r:id="rId42"/>
    <p:sldId id="376" r:id="rId43"/>
    <p:sldId id="377" r:id="rId44"/>
    <p:sldId id="426" r:id="rId45"/>
    <p:sldId id="427" r:id="rId46"/>
    <p:sldId id="428" r:id="rId47"/>
    <p:sldId id="342" r:id="rId48"/>
    <p:sldId id="273" r:id="rId49"/>
    <p:sldId id="429" r:id="rId50"/>
    <p:sldId id="430" r:id="rId51"/>
    <p:sldId id="382" r:id="rId52"/>
    <p:sldId id="388" r:id="rId53"/>
    <p:sldId id="307" r:id="rId54"/>
    <p:sldId id="431" r:id="rId55"/>
    <p:sldId id="436" r:id="rId56"/>
    <p:sldId id="437" r:id="rId57"/>
    <p:sldId id="432" r:id="rId58"/>
    <p:sldId id="322" r:id="rId59"/>
    <p:sldId id="283" r:id="rId60"/>
    <p:sldId id="324" r:id="rId61"/>
    <p:sldId id="325" r:id="rId62"/>
    <p:sldId id="389" r:id="rId63"/>
    <p:sldId id="392" r:id="rId64"/>
    <p:sldId id="327" r:id="rId65"/>
    <p:sldId id="433" r:id="rId66"/>
  </p:sldIdLst>
  <p:sldSz cx="9144000" cy="6858000" type="screen4x3"/>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awyer, Chase" initials="SC" lastIdx="4" clrIdx="0"/>
  <p:cmAuthor id="1" name="david.gerstner" initials="d" lastIdx="0" clrIdx="1"/>
  <p:cmAuthor id="2" name="Ross Bales" initials="RB" lastIdx="10"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FFFF"/>
    <a:srgbClr val="FF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94660"/>
  </p:normalViewPr>
  <p:slideViewPr>
    <p:cSldViewPr>
      <p:cViewPr varScale="1">
        <p:scale>
          <a:sx n="126" d="100"/>
          <a:sy n="126" d="100"/>
        </p:scale>
        <p:origin x="-1194" y="-102"/>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handoutMaster" Target="handoutMasters/handoutMaster1.xml"/><Relationship Id="rId7" Type="http://schemas.openxmlformats.org/officeDocument/2006/relationships/slide" Target="slides/slide6.xml"/><Relationship Id="rId71"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commentAuthors" Target="commentAuthor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42648"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8849" y="0"/>
            <a:ext cx="3042648" cy="465138"/>
          </a:xfrm>
          <a:prstGeom prst="rect">
            <a:avLst/>
          </a:prstGeom>
        </p:spPr>
        <p:txBody>
          <a:bodyPr vert="horz" lIns="91440" tIns="45720" rIns="91440" bIns="45720" rtlCol="0"/>
          <a:lstStyle>
            <a:lvl1pPr algn="r">
              <a:defRPr sz="1200"/>
            </a:lvl1pPr>
          </a:lstStyle>
          <a:p>
            <a:fld id="{0CE5DC71-A035-455C-830E-07B3A67A6FEA}" type="datetimeFigureOut">
              <a:rPr lang="en-US" smtClean="0"/>
              <a:pPr/>
              <a:t>6/4/2019</a:t>
            </a:fld>
            <a:endParaRPr lang="en-US"/>
          </a:p>
        </p:txBody>
      </p:sp>
      <p:sp>
        <p:nvSpPr>
          <p:cNvPr id="4" name="Footer Placeholder 3"/>
          <p:cNvSpPr>
            <a:spLocks noGrp="1"/>
          </p:cNvSpPr>
          <p:nvPr>
            <p:ph type="ftr" sz="quarter" idx="2"/>
          </p:nvPr>
        </p:nvSpPr>
        <p:spPr>
          <a:xfrm>
            <a:off x="1" y="8842375"/>
            <a:ext cx="3042648"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8849" y="8842375"/>
            <a:ext cx="3042648" cy="465138"/>
          </a:xfrm>
          <a:prstGeom prst="rect">
            <a:avLst/>
          </a:prstGeom>
        </p:spPr>
        <p:txBody>
          <a:bodyPr vert="horz" lIns="91440" tIns="45720" rIns="91440" bIns="45720" rtlCol="0" anchor="b"/>
          <a:lstStyle>
            <a:lvl1pPr algn="r">
              <a:defRPr sz="1200"/>
            </a:lvl1pPr>
          </a:lstStyle>
          <a:p>
            <a:fld id="{C2A71BEF-3CE7-4E65-AED5-5D7802CEB3EC}" type="slidenum">
              <a:rPr lang="en-US" smtClean="0"/>
              <a:pPr/>
              <a:t>‹#›</a:t>
            </a:fld>
            <a:endParaRPr lang="en-US"/>
          </a:p>
        </p:txBody>
      </p:sp>
    </p:spTree>
    <p:extLst>
      <p:ext uri="{BB962C8B-B14F-4D97-AF65-F5344CB8AC3E}">
        <p14:creationId xmlns:p14="http://schemas.microsoft.com/office/powerpoint/2010/main" val="14733583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238"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8275" y="0"/>
            <a:ext cx="3043238" cy="465138"/>
          </a:xfrm>
          <a:prstGeom prst="rect">
            <a:avLst/>
          </a:prstGeom>
        </p:spPr>
        <p:txBody>
          <a:bodyPr vert="horz" lIns="91440" tIns="45720" rIns="91440" bIns="45720" rtlCol="0"/>
          <a:lstStyle>
            <a:lvl1pPr algn="r">
              <a:defRPr sz="1200"/>
            </a:lvl1pPr>
          </a:lstStyle>
          <a:p>
            <a:fld id="{20519E88-5166-4459-8018-CB3DED10B857}" type="datetimeFigureOut">
              <a:rPr lang="en-US" smtClean="0"/>
              <a:pPr/>
              <a:t>6/4/2019</a:t>
            </a:fld>
            <a:endParaRPr lang="en-US"/>
          </a:p>
        </p:txBody>
      </p:sp>
      <p:sp>
        <p:nvSpPr>
          <p:cNvPr id="4" name="Slide Image Placeholder 3"/>
          <p:cNvSpPr>
            <a:spLocks noGrp="1" noRot="1" noChangeAspect="1"/>
          </p:cNvSpPr>
          <p:nvPr>
            <p:ph type="sldImg" idx="2"/>
          </p:nvPr>
        </p:nvSpPr>
        <p:spPr>
          <a:xfrm>
            <a:off x="1184275" y="698500"/>
            <a:ext cx="4654550" cy="3490913"/>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21188"/>
            <a:ext cx="5619750" cy="4189412"/>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42375"/>
            <a:ext cx="3043238" cy="465138"/>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8275" y="8842375"/>
            <a:ext cx="3043238" cy="465138"/>
          </a:xfrm>
          <a:prstGeom prst="rect">
            <a:avLst/>
          </a:prstGeom>
        </p:spPr>
        <p:txBody>
          <a:bodyPr vert="horz" lIns="91440" tIns="45720" rIns="91440" bIns="45720" rtlCol="0" anchor="b"/>
          <a:lstStyle>
            <a:lvl1pPr algn="r">
              <a:defRPr sz="1200"/>
            </a:lvl1pPr>
          </a:lstStyle>
          <a:p>
            <a:fld id="{34BEB72A-7321-4D25-8BCE-D191CC130858}" type="slidenum">
              <a:rPr lang="en-US" smtClean="0"/>
              <a:pPr/>
              <a:t>‹#›</a:t>
            </a:fld>
            <a:endParaRPr lang="en-US"/>
          </a:p>
        </p:txBody>
      </p:sp>
    </p:spTree>
    <p:extLst>
      <p:ext uri="{BB962C8B-B14F-4D97-AF65-F5344CB8AC3E}">
        <p14:creationId xmlns:p14="http://schemas.microsoft.com/office/powerpoint/2010/main" val="27760469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Sante</a:t>
            </a:r>
            <a:r>
              <a:rPr lang="en-US" dirty="0" smtClean="0"/>
              <a:t> Fe </a:t>
            </a:r>
            <a:r>
              <a:rPr lang="en-US" baseline="0" dirty="0" smtClean="0"/>
              <a:t>shooter</a:t>
            </a:r>
            <a:endParaRPr lang="en-US" dirty="0" smtClean="0"/>
          </a:p>
        </p:txBody>
      </p:sp>
      <p:sp>
        <p:nvSpPr>
          <p:cNvPr id="4" name="Slide Number Placeholder 3"/>
          <p:cNvSpPr>
            <a:spLocks noGrp="1"/>
          </p:cNvSpPr>
          <p:nvPr>
            <p:ph type="sldNum" sz="quarter" idx="10"/>
          </p:nvPr>
        </p:nvSpPr>
        <p:spPr/>
        <p:txBody>
          <a:bodyPr/>
          <a:lstStyle/>
          <a:p>
            <a:fld id="{7C205710-F290-4041-8C5E-A921AFB7E8CB}" type="slidenum">
              <a:rPr lang="en-US" smtClean="0"/>
              <a:pPr/>
              <a:t>2</a:t>
            </a:fld>
            <a:endParaRPr lang="en-US"/>
          </a:p>
        </p:txBody>
      </p:sp>
    </p:spTree>
    <p:extLst>
      <p:ext uri="{BB962C8B-B14F-4D97-AF65-F5344CB8AC3E}">
        <p14:creationId xmlns:p14="http://schemas.microsoft.com/office/powerpoint/2010/main" val="33196911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4BEB72A-7321-4D25-8BCE-D191CC130858}" type="slidenum">
              <a:rPr lang="en-US" smtClean="0"/>
              <a:pPr/>
              <a:t>3</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C205710-F290-4041-8C5E-A921AFB7E8CB}" type="slidenum">
              <a:rPr lang="en-US" smtClean="0"/>
              <a:pPr/>
              <a:t>4</a:t>
            </a:fld>
            <a:endParaRPr lang="en-US"/>
          </a:p>
        </p:txBody>
      </p:sp>
    </p:spTree>
    <p:extLst>
      <p:ext uri="{BB962C8B-B14F-4D97-AF65-F5344CB8AC3E}">
        <p14:creationId xmlns:p14="http://schemas.microsoft.com/office/powerpoint/2010/main" val="1491538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4BEB72A-7321-4D25-8BCE-D191CC130858}" type="slidenum">
              <a:rPr lang="en-US" smtClean="0"/>
              <a:pPr/>
              <a:t>41</a:t>
            </a:fld>
            <a:endParaRPr lang="en-US"/>
          </a:p>
        </p:txBody>
      </p:sp>
    </p:spTree>
    <p:extLst>
      <p:ext uri="{BB962C8B-B14F-4D97-AF65-F5344CB8AC3E}">
        <p14:creationId xmlns:p14="http://schemas.microsoft.com/office/powerpoint/2010/main" val="8395887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4BEB72A-7321-4D25-8BCE-D191CC130858}" type="slidenum">
              <a:rPr lang="en-US" smtClean="0"/>
              <a:pPr/>
              <a:t>60</a:t>
            </a:fld>
            <a:endParaRPr lang="en-US"/>
          </a:p>
        </p:txBody>
      </p:sp>
    </p:spTree>
    <p:extLst>
      <p:ext uri="{BB962C8B-B14F-4D97-AF65-F5344CB8AC3E}">
        <p14:creationId xmlns:p14="http://schemas.microsoft.com/office/powerpoint/2010/main" val="12246822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5A57F138-0688-4C49-A4E4-D330774FCBC6}" type="datetimeFigureOut">
              <a:rPr lang="en-US" smtClean="0"/>
              <a:pPr/>
              <a:t>6/4/2019</a:t>
            </a:fld>
            <a:endParaRPr lang="en-US"/>
          </a:p>
        </p:txBody>
      </p:sp>
      <p:sp>
        <p:nvSpPr>
          <p:cNvPr id="20" name="Footer Placeholder 19"/>
          <p:cNvSpPr>
            <a:spLocks noGrp="1"/>
          </p:cNvSpPr>
          <p:nvPr>
            <p:ph type="ftr" sz="quarter" idx="11"/>
          </p:nvPr>
        </p:nvSpPr>
        <p:spPr/>
        <p:txBody>
          <a:bodyPr/>
          <a:lstStyle>
            <a:extLst/>
          </a:lstStyle>
          <a:p>
            <a:endParaRPr lang="en-US"/>
          </a:p>
        </p:txBody>
      </p:sp>
      <p:sp>
        <p:nvSpPr>
          <p:cNvPr id="10" name="Slide Number Placeholder 9"/>
          <p:cNvSpPr>
            <a:spLocks noGrp="1"/>
          </p:cNvSpPr>
          <p:nvPr>
            <p:ph type="sldNum" sz="quarter" idx="12"/>
          </p:nvPr>
        </p:nvSpPr>
        <p:spPr/>
        <p:txBody>
          <a:bodyPr/>
          <a:lstStyle>
            <a:extLst/>
          </a:lstStyle>
          <a:p>
            <a:fld id="{E60DA0B0-53D2-4A03-B1F2-E0F610BD36EE}" type="slidenum">
              <a:rPr lang="en-US" smtClean="0"/>
              <a:pPr/>
              <a:t>‹#›</a:t>
            </a:fld>
            <a:endParaRPr lang="en-US"/>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5A57F138-0688-4C49-A4E4-D330774FCBC6}" type="datetimeFigureOut">
              <a:rPr lang="en-US" smtClean="0"/>
              <a:pPr/>
              <a:t>6/4/2019</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E60DA0B0-53D2-4A03-B1F2-E0F610BD36EE}"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5A57F138-0688-4C49-A4E4-D330774FCBC6}" type="datetimeFigureOut">
              <a:rPr lang="en-US" smtClean="0"/>
              <a:pPr/>
              <a:t>6/4/2019</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E60DA0B0-53D2-4A03-B1F2-E0F610BD36EE}"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5A57F138-0688-4C49-A4E4-D330774FCBC6}" type="datetimeFigureOut">
              <a:rPr lang="en-US" smtClean="0"/>
              <a:pPr/>
              <a:t>6/4/2019</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E60DA0B0-53D2-4A03-B1F2-E0F610BD36EE}"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5A57F138-0688-4C49-A4E4-D330774FCBC6}" type="datetimeFigureOut">
              <a:rPr lang="en-US" smtClean="0"/>
              <a:pPr/>
              <a:t>6/4/2019</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E60DA0B0-53D2-4A03-B1F2-E0F610BD36EE}" type="slidenum">
              <a:rPr lang="en-US" smtClean="0"/>
              <a:pPr/>
              <a:t>‹#›</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5A57F138-0688-4C49-A4E4-D330774FCBC6}" type="datetimeFigureOut">
              <a:rPr lang="en-US" smtClean="0"/>
              <a:pPr/>
              <a:t>6/4/2019</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E60DA0B0-53D2-4A03-B1F2-E0F610BD36EE}"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5A57F138-0688-4C49-A4E4-D330774FCBC6}" type="datetimeFigureOut">
              <a:rPr lang="en-US" smtClean="0"/>
              <a:pPr/>
              <a:t>6/4/2019</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E60DA0B0-53D2-4A03-B1F2-E0F610BD36EE}"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5A57F138-0688-4C49-A4E4-D330774FCBC6}" type="datetimeFigureOut">
              <a:rPr lang="en-US" smtClean="0"/>
              <a:pPr/>
              <a:t>6/4/2019</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E60DA0B0-53D2-4A03-B1F2-E0F610BD36EE}"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5A57F138-0688-4C49-A4E4-D330774FCBC6}" type="datetimeFigureOut">
              <a:rPr lang="en-US" smtClean="0"/>
              <a:pPr/>
              <a:t>6/4/2019</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E60DA0B0-53D2-4A03-B1F2-E0F610BD36EE}" type="slidenum">
              <a:rPr lang="en-US" smtClean="0"/>
              <a:pPr/>
              <a:t>‹#›</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5A57F138-0688-4C49-A4E4-D330774FCBC6}" type="datetimeFigureOut">
              <a:rPr lang="en-US" smtClean="0"/>
              <a:pPr/>
              <a:t>6/4/2019</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E60DA0B0-53D2-4A03-B1F2-E0F610BD36EE}"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5A57F138-0688-4C49-A4E4-D330774FCBC6}" type="datetimeFigureOut">
              <a:rPr lang="en-US" smtClean="0"/>
              <a:pPr/>
              <a:t>6/4/2019</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E60DA0B0-53D2-4A03-B1F2-E0F610BD36EE}" type="slidenum">
              <a:rPr lang="en-US" smtClean="0"/>
              <a:pPr/>
              <a:t>‹#›</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5A57F138-0688-4C49-A4E4-D330774FCBC6}" type="datetimeFigureOut">
              <a:rPr lang="en-US" smtClean="0"/>
              <a:pPr/>
              <a:t>6/4/2019</a:t>
            </a:fld>
            <a:endParaRPr lang="en-US"/>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E60DA0B0-53D2-4A03-B1F2-E0F610BD36EE}" type="slidenum">
              <a:rPr lang="en-US" smtClean="0"/>
              <a:pPr/>
              <a:t>‹#›</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901" r:id="rId1"/>
    <p:sldLayoutId id="2147483902" r:id="rId2"/>
    <p:sldLayoutId id="2147483903" r:id="rId3"/>
    <p:sldLayoutId id="2147483904" r:id="rId4"/>
    <p:sldLayoutId id="2147483905" r:id="rId5"/>
    <p:sldLayoutId id="2147483906" r:id="rId6"/>
    <p:sldLayoutId id="2147483907" r:id="rId7"/>
    <p:sldLayoutId id="2147483908" r:id="rId8"/>
    <p:sldLayoutId id="2147483909" r:id="rId9"/>
    <p:sldLayoutId id="2147483910" r:id="rId10"/>
    <p:sldLayoutId id="214748391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audio" Target="../media/audio1.wav"/><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slideLayout" Target="../slideLayouts/slideLayout2.xml"/><Relationship Id="rId1" Type="http://schemas.openxmlformats.org/officeDocument/2006/relationships/audio" Target="../media/audio7.wav"/></Relationships>
</file>

<file path=ppt/slides/_rels/slide11.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slideLayout" Target="../slideLayouts/slideLayout2.xml"/><Relationship Id="rId1" Type="http://schemas.openxmlformats.org/officeDocument/2006/relationships/audio" Target="../media/audio8.wav"/><Relationship Id="rId4" Type="http://schemas.openxmlformats.org/officeDocument/2006/relationships/image" Target="../media/image43.png"/></Relationships>
</file>

<file path=ppt/slides/_rels/slide1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slideLayout" Target="../slideLayouts/slideLayout2.xml"/><Relationship Id="rId1" Type="http://schemas.openxmlformats.org/officeDocument/2006/relationships/audio" Target="../media/audio9.wav"/></Relationships>
</file>

<file path=ppt/slides/_rels/slide1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slideLayout" Target="../slideLayouts/slideLayout2.xml"/><Relationship Id="rId1" Type="http://schemas.openxmlformats.org/officeDocument/2006/relationships/audio" Target="../media/audio10.wav"/></Relationships>
</file>

<file path=ppt/slides/_rels/slide1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slideLayout" Target="../slideLayouts/slideLayout2.xml"/><Relationship Id="rId1" Type="http://schemas.openxmlformats.org/officeDocument/2006/relationships/audio" Target="../media/audio11.wav"/><Relationship Id="rId5" Type="http://schemas.openxmlformats.org/officeDocument/2006/relationships/image" Target="../media/image48.png"/><Relationship Id="rId4" Type="http://schemas.openxmlformats.org/officeDocument/2006/relationships/image" Target="../media/image47.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wav"/><Relationship Id="rId1" Type="http://schemas.microsoft.com/office/2007/relationships/media" Target="../media/media4.wav"/><Relationship Id="rId4" Type="http://schemas.openxmlformats.org/officeDocument/2006/relationships/image" Target="../media/image26.png"/></Relationships>
</file>

<file path=ppt/slides/_rels/slide1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slideLayout" Target="../slideLayouts/slideLayout2.xml"/><Relationship Id="rId1" Type="http://schemas.openxmlformats.org/officeDocument/2006/relationships/audio" Target="../media/audio12.wav"/></Relationships>
</file>

<file path=ppt/slides/_rels/slide1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slideLayout" Target="../slideLayouts/slideLayout2.xml"/><Relationship Id="rId1" Type="http://schemas.openxmlformats.org/officeDocument/2006/relationships/audio" Target="../media/audio13.wav"/></Relationships>
</file>

<file path=ppt/slides/_rels/slide1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slideLayout" Target="../slideLayouts/slideLayout2.xml"/><Relationship Id="rId1" Type="http://schemas.openxmlformats.org/officeDocument/2006/relationships/audio" Target="../media/audio14.wav"/></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wav"/><Relationship Id="rId1" Type="http://schemas.microsoft.com/office/2007/relationships/media" Target="../media/media5.wav"/><Relationship Id="rId4" Type="http://schemas.openxmlformats.org/officeDocument/2006/relationships/image" Target="../media/image26.png"/></Relationships>
</file>

<file path=ppt/slides/_rels/slide2.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notesSlide" Target="../notesSlides/notesSlide1.xml"/><Relationship Id="rId7" Type="http://schemas.openxmlformats.org/officeDocument/2006/relationships/image" Target="../media/image12.png"/><Relationship Id="rId2" Type="http://schemas.openxmlformats.org/officeDocument/2006/relationships/slideLayout" Target="../slideLayouts/slideLayout2.xml"/><Relationship Id="rId1" Type="http://schemas.openxmlformats.org/officeDocument/2006/relationships/audio" Target="../media/audio2.wav"/><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wav"/><Relationship Id="rId1" Type="http://schemas.microsoft.com/office/2007/relationships/media" Target="../media/media6.wav"/><Relationship Id="rId6" Type="http://schemas.openxmlformats.org/officeDocument/2006/relationships/image" Target="../media/image26.png"/><Relationship Id="rId5" Type="http://schemas.openxmlformats.org/officeDocument/2006/relationships/image" Target="../media/image53.png"/><Relationship Id="rId4" Type="http://schemas.openxmlformats.org/officeDocument/2006/relationships/image" Target="../media/image52.jpe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wav"/><Relationship Id="rId1" Type="http://schemas.microsoft.com/office/2007/relationships/media" Target="../media/media7.wav"/><Relationship Id="rId6" Type="http://schemas.openxmlformats.org/officeDocument/2006/relationships/image" Target="../media/image26.png"/><Relationship Id="rId5" Type="http://schemas.openxmlformats.org/officeDocument/2006/relationships/image" Target="../media/image55.png"/><Relationship Id="rId4" Type="http://schemas.openxmlformats.org/officeDocument/2006/relationships/image" Target="../media/image54.png"/></Relationships>
</file>

<file path=ppt/slides/_rels/slide2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slideLayout" Target="../slideLayouts/slideLayout2.xml"/><Relationship Id="rId1" Type="http://schemas.openxmlformats.org/officeDocument/2006/relationships/audio" Target="../media/audio15.wav"/></Relationships>
</file>

<file path=ppt/slides/_rels/slide23.xml.rels><?xml version="1.0" encoding="UTF-8" standalone="yes"?>
<Relationships xmlns="http://schemas.openxmlformats.org/package/2006/relationships"><Relationship Id="rId8" Type="http://schemas.openxmlformats.org/officeDocument/2006/relationships/image" Target="../media/image61.jpeg"/><Relationship Id="rId13" Type="http://schemas.openxmlformats.org/officeDocument/2006/relationships/image" Target="../media/image66.jpeg"/><Relationship Id="rId3" Type="http://schemas.openxmlformats.org/officeDocument/2006/relationships/slideLayout" Target="../slideLayouts/slideLayout7.xml"/><Relationship Id="rId7" Type="http://schemas.openxmlformats.org/officeDocument/2006/relationships/image" Target="../media/image60.jpeg"/><Relationship Id="rId12" Type="http://schemas.openxmlformats.org/officeDocument/2006/relationships/image" Target="../media/image65.png"/><Relationship Id="rId2" Type="http://schemas.openxmlformats.org/officeDocument/2006/relationships/audio" Target="../media/media8.wav"/><Relationship Id="rId1" Type="http://schemas.microsoft.com/office/2007/relationships/media" Target="../media/media8.wav"/><Relationship Id="rId6" Type="http://schemas.openxmlformats.org/officeDocument/2006/relationships/image" Target="../media/image59.jpeg"/><Relationship Id="rId11" Type="http://schemas.openxmlformats.org/officeDocument/2006/relationships/image" Target="../media/image64.jpeg"/><Relationship Id="rId5" Type="http://schemas.openxmlformats.org/officeDocument/2006/relationships/image" Target="../media/image58.png"/><Relationship Id="rId10" Type="http://schemas.openxmlformats.org/officeDocument/2006/relationships/image" Target="../media/image63.jpeg"/><Relationship Id="rId4" Type="http://schemas.openxmlformats.org/officeDocument/2006/relationships/image" Target="../media/image57.png"/><Relationship Id="rId9" Type="http://schemas.openxmlformats.org/officeDocument/2006/relationships/image" Target="../media/image62.jpeg"/><Relationship Id="rId14" Type="http://schemas.openxmlformats.org/officeDocument/2006/relationships/image" Target="../media/image26.png"/></Relationships>
</file>

<file path=ppt/slides/_rels/slide24.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slideLayout" Target="../slideLayouts/slideLayout2.xml"/><Relationship Id="rId1" Type="http://schemas.openxmlformats.org/officeDocument/2006/relationships/audio" Target="../media/audio16.wav"/><Relationship Id="rId4" Type="http://schemas.openxmlformats.org/officeDocument/2006/relationships/image" Target="../media/image56.png"/></Relationships>
</file>

<file path=ppt/slides/_rels/slide25.xml.rels><?xml version="1.0" encoding="UTF-8" standalone="yes"?>
<Relationships xmlns="http://schemas.openxmlformats.org/package/2006/relationships"><Relationship Id="rId8" Type="http://schemas.openxmlformats.org/officeDocument/2006/relationships/image" Target="../media/image73.jpeg"/><Relationship Id="rId3" Type="http://schemas.openxmlformats.org/officeDocument/2006/relationships/image" Target="../media/image68.jpeg"/><Relationship Id="rId7" Type="http://schemas.openxmlformats.org/officeDocument/2006/relationships/image" Target="../media/image72.jpeg"/><Relationship Id="rId2" Type="http://schemas.openxmlformats.org/officeDocument/2006/relationships/slideLayout" Target="../slideLayouts/slideLayout2.xml"/><Relationship Id="rId1" Type="http://schemas.openxmlformats.org/officeDocument/2006/relationships/audio" Target="../media/audio17.wav"/><Relationship Id="rId6" Type="http://schemas.openxmlformats.org/officeDocument/2006/relationships/image" Target="../media/image71.jpeg"/><Relationship Id="rId11" Type="http://schemas.openxmlformats.org/officeDocument/2006/relationships/image" Target="../media/image56.png"/><Relationship Id="rId5" Type="http://schemas.openxmlformats.org/officeDocument/2006/relationships/image" Target="../media/image70.jpeg"/><Relationship Id="rId10" Type="http://schemas.openxmlformats.org/officeDocument/2006/relationships/image" Target="../media/image75.jpeg"/><Relationship Id="rId4" Type="http://schemas.openxmlformats.org/officeDocument/2006/relationships/image" Target="../media/image69.jpeg"/><Relationship Id="rId9" Type="http://schemas.openxmlformats.org/officeDocument/2006/relationships/image" Target="../media/image74.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wav"/><Relationship Id="rId1" Type="http://schemas.microsoft.com/office/2007/relationships/media" Target="../media/media9.wav"/><Relationship Id="rId4" Type="http://schemas.openxmlformats.org/officeDocument/2006/relationships/image" Target="../media/image26.png"/></Relationships>
</file>

<file path=ppt/slides/_rels/slide27.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slideLayout" Target="../slideLayouts/slideLayout2.xml"/><Relationship Id="rId7" Type="http://schemas.openxmlformats.org/officeDocument/2006/relationships/image" Target="../media/image79.jpeg"/><Relationship Id="rId2" Type="http://schemas.openxmlformats.org/officeDocument/2006/relationships/audio" Target="../media/audio18.wav"/><Relationship Id="rId1" Type="http://schemas.openxmlformats.org/officeDocument/2006/relationships/tags" Target="../tags/tag1.xml"/><Relationship Id="rId6" Type="http://schemas.openxmlformats.org/officeDocument/2006/relationships/image" Target="../media/image78.jpeg"/><Relationship Id="rId5" Type="http://schemas.openxmlformats.org/officeDocument/2006/relationships/image" Target="../media/image77.jpeg"/><Relationship Id="rId4" Type="http://schemas.openxmlformats.org/officeDocument/2006/relationships/image" Target="../media/image76.jpe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wav"/><Relationship Id="rId1" Type="http://schemas.microsoft.com/office/2007/relationships/media" Target="../media/media10.wav"/><Relationship Id="rId6" Type="http://schemas.openxmlformats.org/officeDocument/2006/relationships/image" Target="../media/image26.png"/><Relationship Id="rId5" Type="http://schemas.openxmlformats.org/officeDocument/2006/relationships/image" Target="../media/image81.png"/><Relationship Id="rId4" Type="http://schemas.openxmlformats.org/officeDocument/2006/relationships/image" Target="../media/image80.jpeg"/></Relationships>
</file>

<file path=ppt/slides/_rels/slide29.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slideLayout" Target="../slideLayouts/slideLayout2.xml"/><Relationship Id="rId1" Type="http://schemas.openxmlformats.org/officeDocument/2006/relationships/audio" Target="../media/audio19.wav"/><Relationship Id="rId4" Type="http://schemas.openxmlformats.org/officeDocument/2006/relationships/image" Target="../media/image56.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audio" Target="../media/audio3.wav"/><Relationship Id="rId5" Type="http://schemas.openxmlformats.org/officeDocument/2006/relationships/image" Target="../media/image15.png"/><Relationship Id="rId4" Type="http://schemas.openxmlformats.org/officeDocument/2006/relationships/image" Target="../media/image14.png"/></Relationships>
</file>

<file path=ppt/slides/_rels/slide30.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slideLayout" Target="../slideLayouts/slideLayout2.xml"/><Relationship Id="rId1" Type="http://schemas.openxmlformats.org/officeDocument/2006/relationships/audio" Target="../media/audio20.wav"/><Relationship Id="rId5" Type="http://schemas.openxmlformats.org/officeDocument/2006/relationships/image" Target="../media/image56.png"/><Relationship Id="rId4" Type="http://schemas.openxmlformats.org/officeDocument/2006/relationships/image" Target="../media/image84.jpeg"/></Relationships>
</file>

<file path=ppt/slides/_rels/slide31.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slideLayout" Target="../slideLayouts/slideLayout2.xml"/><Relationship Id="rId1" Type="http://schemas.openxmlformats.org/officeDocument/2006/relationships/audio" Target="../media/audio21.wav"/><Relationship Id="rId5" Type="http://schemas.openxmlformats.org/officeDocument/2006/relationships/image" Target="../media/image56.png"/><Relationship Id="rId4" Type="http://schemas.openxmlformats.org/officeDocument/2006/relationships/image" Target="../media/image86.png"/></Relationships>
</file>

<file path=ppt/slides/_rels/slide3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slideLayout" Target="../slideLayouts/slideLayout2.xml"/><Relationship Id="rId1" Type="http://schemas.openxmlformats.org/officeDocument/2006/relationships/audio" Target="../media/audio22.wav"/></Relationships>
</file>

<file path=ppt/slides/_rels/slide33.xml.rels><?xml version="1.0" encoding="UTF-8" standalone="yes"?>
<Relationships xmlns="http://schemas.openxmlformats.org/package/2006/relationships"><Relationship Id="rId3" Type="http://schemas.openxmlformats.org/officeDocument/2006/relationships/audio" Target="../media/media11.wav"/><Relationship Id="rId2" Type="http://schemas.microsoft.com/office/2007/relationships/media" Target="../media/media11.wav"/><Relationship Id="rId1" Type="http://schemas.openxmlformats.org/officeDocument/2006/relationships/tags" Target="../tags/tag2.xml"/><Relationship Id="rId5" Type="http://schemas.openxmlformats.org/officeDocument/2006/relationships/image" Target="../media/image26.png"/><Relationship Id="rId4"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slideLayout" Target="../slideLayouts/slideLayout2.xml"/><Relationship Id="rId1" Type="http://schemas.openxmlformats.org/officeDocument/2006/relationships/audio" Target="../media/audio23.wav"/></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wav"/><Relationship Id="rId1" Type="http://schemas.microsoft.com/office/2007/relationships/media" Target="../media/media12.wav"/><Relationship Id="rId4" Type="http://schemas.openxmlformats.org/officeDocument/2006/relationships/image" Target="../media/image26.png"/></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wav"/><Relationship Id="rId1" Type="http://schemas.microsoft.com/office/2007/relationships/media" Target="../media/media13.wav"/><Relationship Id="rId4" Type="http://schemas.openxmlformats.org/officeDocument/2006/relationships/image" Target="../media/image26.png"/></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wav"/><Relationship Id="rId1" Type="http://schemas.microsoft.com/office/2007/relationships/media" Target="../media/media14.wav"/><Relationship Id="rId4" Type="http://schemas.openxmlformats.org/officeDocument/2006/relationships/image" Target="../media/image26.png"/></Relationships>
</file>

<file path=ppt/slides/_rels/slide38.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slideLayout" Target="../slideLayouts/slideLayout2.xml"/><Relationship Id="rId1" Type="http://schemas.openxmlformats.org/officeDocument/2006/relationships/audio" Target="../media/audio24.wav"/><Relationship Id="rId4" Type="http://schemas.openxmlformats.org/officeDocument/2006/relationships/image" Target="../media/image56.png"/></Relationships>
</file>

<file path=ppt/slides/_rels/slide39.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slideLayout" Target="../slideLayouts/slideLayout2.xml"/><Relationship Id="rId1" Type="http://schemas.openxmlformats.org/officeDocument/2006/relationships/audio" Target="../media/audio25.wav"/><Relationship Id="rId4" Type="http://schemas.openxmlformats.org/officeDocument/2006/relationships/image" Target="../media/image56.png"/></Relationships>
</file>

<file path=ppt/slides/_rels/slide4.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24.png"/><Relationship Id="rId3" Type="http://schemas.openxmlformats.org/officeDocument/2006/relationships/slideLayout" Target="../slideLayouts/slideLayout2.xml"/><Relationship Id="rId7" Type="http://schemas.openxmlformats.org/officeDocument/2006/relationships/image" Target="../media/image18.png"/><Relationship Id="rId12" Type="http://schemas.openxmlformats.org/officeDocument/2006/relationships/image" Target="../media/image23.png"/><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image" Target="../media/image16.png"/><Relationship Id="rId15" Type="http://schemas.openxmlformats.org/officeDocument/2006/relationships/image" Target="../media/image26.png"/><Relationship Id="rId10" Type="http://schemas.openxmlformats.org/officeDocument/2006/relationships/image" Target="../media/image21.png"/><Relationship Id="rId4" Type="http://schemas.openxmlformats.org/officeDocument/2006/relationships/notesSlide" Target="../notesSlides/notesSlide3.xml"/><Relationship Id="rId9" Type="http://schemas.openxmlformats.org/officeDocument/2006/relationships/image" Target="../media/image20.png"/><Relationship Id="rId14" Type="http://schemas.openxmlformats.org/officeDocument/2006/relationships/image" Target="../media/image25.png"/></Relationships>
</file>

<file path=ppt/slides/_rels/slide40.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slideLayout" Target="../slideLayouts/slideLayout2.xml"/><Relationship Id="rId1" Type="http://schemas.openxmlformats.org/officeDocument/2006/relationships/audio" Target="../media/audio26.wav"/><Relationship Id="rId5" Type="http://schemas.openxmlformats.org/officeDocument/2006/relationships/image" Target="../media/image56.png"/><Relationship Id="rId4" Type="http://schemas.openxmlformats.org/officeDocument/2006/relationships/image" Target="../media/image90.jpeg"/></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audio" Target="../media/audio27.wav"/><Relationship Id="rId6" Type="http://schemas.openxmlformats.org/officeDocument/2006/relationships/image" Target="../media/image56.png"/><Relationship Id="rId5" Type="http://schemas.openxmlformats.org/officeDocument/2006/relationships/image" Target="../media/image92.jpeg"/><Relationship Id="rId4" Type="http://schemas.openxmlformats.org/officeDocument/2006/relationships/image" Target="../media/image91.png"/></Relationships>
</file>

<file path=ppt/slides/_rels/slide4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slideLayout" Target="../slideLayouts/slideLayout2.xml"/><Relationship Id="rId1" Type="http://schemas.openxmlformats.org/officeDocument/2006/relationships/audio" Target="../media/audio28.wav"/><Relationship Id="rId4" Type="http://schemas.openxmlformats.org/officeDocument/2006/relationships/image" Target="../media/image93.jpeg"/></Relationships>
</file>

<file path=ppt/slides/_rels/slide4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slideLayout" Target="../slideLayouts/slideLayout2.xml"/><Relationship Id="rId1" Type="http://schemas.openxmlformats.org/officeDocument/2006/relationships/audio" Target="../media/audio29.wav"/></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5.wav"/><Relationship Id="rId1" Type="http://schemas.microsoft.com/office/2007/relationships/media" Target="../media/media15.wav"/><Relationship Id="rId6" Type="http://schemas.openxmlformats.org/officeDocument/2006/relationships/image" Target="../media/image26.png"/><Relationship Id="rId5" Type="http://schemas.openxmlformats.org/officeDocument/2006/relationships/image" Target="../media/image95.png"/><Relationship Id="rId4" Type="http://schemas.openxmlformats.org/officeDocument/2006/relationships/image" Target="../media/image94.png"/></Relationships>
</file>

<file path=ppt/slides/_rels/slide45.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audio" Target="../media/media16.wav"/><Relationship Id="rId7" Type="http://schemas.openxmlformats.org/officeDocument/2006/relationships/image" Target="../media/image98.png"/><Relationship Id="rId2" Type="http://schemas.microsoft.com/office/2007/relationships/media" Target="../media/media16.wav"/><Relationship Id="rId1" Type="http://schemas.openxmlformats.org/officeDocument/2006/relationships/tags" Target="../tags/tag3.xml"/><Relationship Id="rId6" Type="http://schemas.openxmlformats.org/officeDocument/2006/relationships/image" Target="../media/image97.png"/><Relationship Id="rId5" Type="http://schemas.openxmlformats.org/officeDocument/2006/relationships/image" Target="../media/image96.png"/><Relationship Id="rId4"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7.wav"/><Relationship Id="rId1" Type="http://schemas.microsoft.com/office/2007/relationships/media" Target="../media/media17.wav"/><Relationship Id="rId4" Type="http://schemas.openxmlformats.org/officeDocument/2006/relationships/image" Target="../media/image26.png"/></Relationships>
</file>

<file path=ppt/slides/_rels/slide4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slideLayout" Target="../slideLayouts/slideLayout2.xml"/><Relationship Id="rId1" Type="http://schemas.openxmlformats.org/officeDocument/2006/relationships/audio" Target="../media/audio30.wav"/></Relationships>
</file>

<file path=ppt/slides/_rels/slide48.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slideLayout" Target="../slideLayouts/slideLayout2.xml"/><Relationship Id="rId1" Type="http://schemas.openxmlformats.org/officeDocument/2006/relationships/audio" Target="../media/audio31.wav"/></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8.wav"/><Relationship Id="rId1" Type="http://schemas.microsoft.com/office/2007/relationships/media" Target="../media/media18.wav"/><Relationship Id="rId4" Type="http://schemas.openxmlformats.org/officeDocument/2006/relationships/image" Target="../media/image26.png"/></Relationships>
</file>

<file path=ppt/slides/_rels/slide5.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slideLayout" Target="../slideLayouts/slideLayout1.xml"/><Relationship Id="rId7" Type="http://schemas.openxmlformats.org/officeDocument/2006/relationships/image" Target="../media/image29.png"/><Relationship Id="rId2" Type="http://schemas.openxmlformats.org/officeDocument/2006/relationships/audio" Target="../media/media2.wav"/><Relationship Id="rId1" Type="http://schemas.microsoft.com/office/2007/relationships/media" Target="../media/media2.wav"/><Relationship Id="rId6" Type="http://schemas.microsoft.com/office/2007/relationships/hdphoto" Target="../media/hdphoto1.wdp"/><Relationship Id="rId5" Type="http://schemas.openxmlformats.org/officeDocument/2006/relationships/image" Target="../media/image28.png"/><Relationship Id="rId4" Type="http://schemas.openxmlformats.org/officeDocument/2006/relationships/image" Target="../media/image27.wmf"/></Relationships>
</file>

<file path=ppt/slides/_rels/slide5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9.wav"/><Relationship Id="rId1" Type="http://schemas.microsoft.com/office/2007/relationships/media" Target="../media/media19.wav"/><Relationship Id="rId5" Type="http://schemas.openxmlformats.org/officeDocument/2006/relationships/image" Target="../media/image26.png"/><Relationship Id="rId4" Type="http://schemas.openxmlformats.org/officeDocument/2006/relationships/image" Target="../media/image99.png"/></Relationships>
</file>

<file path=ppt/slides/_rels/slide5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slideLayout" Target="../slideLayouts/slideLayout2.xml"/><Relationship Id="rId1" Type="http://schemas.openxmlformats.org/officeDocument/2006/relationships/audio" Target="../media/audio32.wav"/></Relationships>
</file>

<file path=ppt/slides/_rels/slide5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slideLayout" Target="../slideLayouts/slideLayout2.xml"/><Relationship Id="rId1" Type="http://schemas.openxmlformats.org/officeDocument/2006/relationships/audio" Target="../media/audio33.wav"/></Relationships>
</file>

<file path=ppt/slides/_rels/slide5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slideLayout" Target="../slideLayouts/slideLayout2.xml"/><Relationship Id="rId1" Type="http://schemas.openxmlformats.org/officeDocument/2006/relationships/audio" Target="../media/audio34.wav"/></Relationships>
</file>

<file path=ppt/slides/_rels/slide5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0.wav"/><Relationship Id="rId1" Type="http://schemas.microsoft.com/office/2007/relationships/media" Target="../media/media20.wav"/><Relationship Id="rId4" Type="http://schemas.openxmlformats.org/officeDocument/2006/relationships/image" Target="../media/image26.png"/></Relationships>
</file>

<file path=ppt/slides/_rels/slide5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slideLayout" Target="../slideLayouts/slideLayout2.xml"/><Relationship Id="rId1" Type="http://schemas.openxmlformats.org/officeDocument/2006/relationships/audio" Target="../media/audio35.wav"/></Relationships>
</file>

<file path=ppt/slides/_rels/slide5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audio36.wav"/><Relationship Id="rId1" Type="http://schemas.openxmlformats.org/officeDocument/2006/relationships/tags" Target="../tags/tag4.xml"/><Relationship Id="rId6" Type="http://schemas.openxmlformats.org/officeDocument/2006/relationships/image" Target="../media/image56.png"/><Relationship Id="rId5" Type="http://schemas.openxmlformats.org/officeDocument/2006/relationships/image" Target="../media/image101.png"/><Relationship Id="rId4" Type="http://schemas.openxmlformats.org/officeDocument/2006/relationships/image" Target="../media/image100.png"/></Relationships>
</file>

<file path=ppt/slides/_rels/slide5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1.wav"/><Relationship Id="rId1" Type="http://schemas.microsoft.com/office/2007/relationships/media" Target="../media/media21.wav"/><Relationship Id="rId4" Type="http://schemas.openxmlformats.org/officeDocument/2006/relationships/image" Target="../media/image26.png"/></Relationships>
</file>

<file path=ppt/slides/_rels/slide58.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slideLayout" Target="../slideLayouts/slideLayout2.xml"/><Relationship Id="rId1" Type="http://schemas.openxmlformats.org/officeDocument/2006/relationships/audio" Target="../media/audio37.wav"/></Relationships>
</file>

<file path=ppt/slides/_rels/slide5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slideLayout" Target="../slideLayouts/slideLayout2.xml"/><Relationship Id="rId1" Type="http://schemas.openxmlformats.org/officeDocument/2006/relationships/audio" Target="../media/audio38.wav"/></Relationships>
</file>

<file path=ppt/slides/_rels/slide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slideLayout" Target="../slideLayouts/slideLayout2.xml"/><Relationship Id="rId1" Type="http://schemas.openxmlformats.org/officeDocument/2006/relationships/audio" Target="../media/audio4.wav"/></Relationships>
</file>

<file path=ppt/slides/_rels/slide60.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audio" Target="../media/audio39.wav"/><Relationship Id="rId5" Type="http://schemas.openxmlformats.org/officeDocument/2006/relationships/image" Target="../media/image56.png"/><Relationship Id="rId4" Type="http://schemas.openxmlformats.org/officeDocument/2006/relationships/image" Target="../media/image102.jpeg"/></Relationships>
</file>

<file path=ppt/slides/_rels/slide6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slideLayout" Target="../slideLayouts/slideLayout2.xml"/><Relationship Id="rId1" Type="http://schemas.openxmlformats.org/officeDocument/2006/relationships/audio" Target="../media/audio40.wav"/></Relationships>
</file>

<file path=ppt/slides/_rels/slide6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slideLayout" Target="../slideLayouts/slideLayout2.xml"/><Relationship Id="rId1" Type="http://schemas.openxmlformats.org/officeDocument/2006/relationships/audio" Target="../media/audio41.wav"/></Relationships>
</file>

<file path=ppt/slides/_rels/slide6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slideLayout" Target="../slideLayouts/slideLayout2.xml"/><Relationship Id="rId1" Type="http://schemas.openxmlformats.org/officeDocument/2006/relationships/audio" Target="../media/audio42.wav"/></Relationships>
</file>

<file path=ppt/slides/_rels/slide64.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slideLayout" Target="../slideLayouts/slideLayout1.xml"/><Relationship Id="rId1" Type="http://schemas.openxmlformats.org/officeDocument/2006/relationships/audio" Target="../media/audio43.wav"/></Relationships>
</file>

<file path=ppt/slides/_rels/slide6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2.wav"/><Relationship Id="rId1" Type="http://schemas.microsoft.com/office/2007/relationships/media" Target="../media/media22.wav"/><Relationship Id="rId4" Type="http://schemas.openxmlformats.org/officeDocument/2006/relationships/image" Target="../media/image26.png"/></Relationships>
</file>

<file path=ppt/slides/_rels/slide7.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slideLayout" Target="../slideLayouts/slideLayout4.xml"/><Relationship Id="rId1" Type="http://schemas.openxmlformats.org/officeDocument/2006/relationships/audio" Target="../media/audio5.wav"/><Relationship Id="rId6" Type="http://schemas.openxmlformats.org/officeDocument/2006/relationships/image" Target="../media/image34.jpeg"/><Relationship Id="rId5" Type="http://schemas.openxmlformats.org/officeDocument/2006/relationships/image" Target="../media/image33.png"/><Relationship Id="rId4" Type="http://schemas.openxmlformats.org/officeDocument/2006/relationships/image" Target="../media/image32.png"/></Relationships>
</file>

<file path=ppt/slides/_rels/slide8.xml.rels><?xml version="1.0" encoding="UTF-8" standalone="yes"?>
<Relationships xmlns="http://schemas.openxmlformats.org/package/2006/relationships"><Relationship Id="rId3" Type="http://schemas.openxmlformats.org/officeDocument/2006/relationships/image" Target="../media/image36.jpeg"/><Relationship Id="rId7" Type="http://schemas.openxmlformats.org/officeDocument/2006/relationships/image" Target="../media/image40.png"/><Relationship Id="rId2" Type="http://schemas.openxmlformats.org/officeDocument/2006/relationships/slideLayout" Target="../slideLayouts/slideLayout2.xml"/><Relationship Id="rId1" Type="http://schemas.openxmlformats.org/officeDocument/2006/relationships/audio" Target="../media/audio6.wav"/><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wav"/><Relationship Id="rId1" Type="http://schemas.microsoft.com/office/2007/relationships/media" Target="../media/media3.wav"/><Relationship Id="rId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28600"/>
            <a:ext cx="8839200" cy="1143000"/>
          </a:xfrm>
        </p:spPr>
        <p:txBody>
          <a:bodyPr>
            <a:noAutofit/>
          </a:bodyPr>
          <a:lstStyle/>
          <a:p>
            <a:r>
              <a:rPr lang="en-US" sz="4000" b="1" dirty="0" smtClean="0"/>
              <a:t>Marjory </a:t>
            </a:r>
            <a:r>
              <a:rPr lang="en-US" sz="4000" b="1" dirty="0" err="1" smtClean="0"/>
              <a:t>Stoneman</a:t>
            </a:r>
            <a:r>
              <a:rPr lang="en-US" sz="4000" b="1" dirty="0" smtClean="0"/>
              <a:t> Douglas High School  Parkland, FL – February 14, 2018</a:t>
            </a:r>
          </a:p>
        </p:txBody>
      </p:sp>
      <p:sp>
        <p:nvSpPr>
          <p:cNvPr id="248834" name="AutoShape 2" descr=" Police have responded to reports of an active shooter at a Florida high school"/>
          <p:cNvSpPr>
            <a:spLocks noChangeAspect="1" noChangeArrowheads="1"/>
          </p:cNvSpPr>
          <p:nvPr/>
        </p:nvSpPr>
        <p:spPr bwMode="auto">
          <a:xfrm>
            <a:off x="838200" y="228600"/>
            <a:ext cx="7543800" cy="1905000"/>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48836" name="AutoShape 4" descr=" Police have responded to reports of an active shooter at a Florida high school"/>
          <p:cNvSpPr>
            <a:spLocks noChangeAspect="1" noChangeArrowheads="1"/>
          </p:cNvSpPr>
          <p:nvPr/>
        </p:nvSpPr>
        <p:spPr bwMode="auto">
          <a:xfrm>
            <a:off x="155575" y="-2947988"/>
            <a:ext cx="11430000" cy="6143626"/>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48838" name="AutoShape 6" descr=" Police have responded to reports of an active shooter at a Florida high school"/>
          <p:cNvSpPr>
            <a:spLocks noChangeAspect="1" noChangeArrowheads="1"/>
          </p:cNvSpPr>
          <p:nvPr/>
        </p:nvSpPr>
        <p:spPr bwMode="auto">
          <a:xfrm>
            <a:off x="155575" y="-2947988"/>
            <a:ext cx="11430000" cy="6143626"/>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48840" name="AutoShape 8" descr=" A tweet apparently showing someone hiding under a desk during the shooting was posted to social media"/>
          <p:cNvSpPr>
            <a:spLocks noChangeAspect="1" noChangeArrowheads="1"/>
          </p:cNvSpPr>
          <p:nvPr/>
        </p:nvSpPr>
        <p:spPr bwMode="auto">
          <a:xfrm>
            <a:off x="155575" y="-3665538"/>
            <a:ext cx="6029325" cy="7648576"/>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50530" name="Picture 2" descr="https://www.onlinethreatalerts.com/article/2018/2/14/shooting-at-marjory-stoneman-douglas-high-school-school-florida-usa/5.jpg"/>
          <p:cNvPicPr>
            <a:picLocks noChangeAspect="1" noChangeArrowheads="1"/>
          </p:cNvPicPr>
          <p:nvPr/>
        </p:nvPicPr>
        <p:blipFill>
          <a:blip r:embed="rId3" cstate="print"/>
          <a:srcRect l="4372" t="2658" r="3825" b="4314"/>
          <a:stretch>
            <a:fillRect/>
          </a:stretch>
        </p:blipFill>
        <p:spPr bwMode="auto">
          <a:xfrm>
            <a:off x="0" y="1676400"/>
            <a:ext cx="4800600" cy="2667000"/>
          </a:xfrm>
          <a:prstGeom prst="rect">
            <a:avLst/>
          </a:prstGeom>
          <a:noFill/>
        </p:spPr>
      </p:pic>
      <p:pic>
        <p:nvPicPr>
          <p:cNvPr id="9" name="Picture 8"/>
          <p:cNvPicPr/>
          <p:nvPr/>
        </p:nvPicPr>
        <p:blipFill>
          <a:blip r:embed="rId4" cstate="print"/>
          <a:srcRect/>
          <a:stretch>
            <a:fillRect/>
          </a:stretch>
        </p:blipFill>
        <p:spPr bwMode="auto">
          <a:xfrm>
            <a:off x="5242712" y="1371600"/>
            <a:ext cx="3901288" cy="4949027"/>
          </a:xfrm>
          <a:prstGeom prst="rect">
            <a:avLst/>
          </a:prstGeom>
          <a:noFill/>
          <a:ln w="9525">
            <a:noFill/>
            <a:miter lim="800000"/>
            <a:headEnd/>
            <a:tailEnd/>
          </a:ln>
          <a:effectLst/>
        </p:spPr>
      </p:pic>
      <p:pic>
        <p:nvPicPr>
          <p:cNvPr id="150532" name="Picture 4" descr="http://www.bostonherald.com/sites/default/files/styles/gallery/public/media/2018/02/14/021418parkland056.jpg?itok=YIhQ4eMt"/>
          <p:cNvPicPr>
            <a:picLocks noChangeAspect="1" noChangeArrowheads="1"/>
          </p:cNvPicPr>
          <p:nvPr/>
        </p:nvPicPr>
        <p:blipFill>
          <a:blip r:embed="rId5" cstate="print"/>
          <a:srcRect/>
          <a:stretch>
            <a:fillRect/>
          </a:stretch>
        </p:blipFill>
        <p:spPr bwMode="auto">
          <a:xfrm>
            <a:off x="5562600" y="4470400"/>
            <a:ext cx="3581400" cy="2387600"/>
          </a:xfrm>
          <a:prstGeom prst="rect">
            <a:avLst/>
          </a:prstGeom>
          <a:noFill/>
        </p:spPr>
      </p:pic>
      <p:pic>
        <p:nvPicPr>
          <p:cNvPr id="248843" name="Picture 11"/>
          <p:cNvPicPr>
            <a:picLocks noChangeAspect="1" noChangeArrowheads="1"/>
          </p:cNvPicPr>
          <p:nvPr/>
        </p:nvPicPr>
        <p:blipFill>
          <a:blip r:embed="rId6" cstate="print"/>
          <a:srcRect/>
          <a:stretch>
            <a:fillRect/>
          </a:stretch>
        </p:blipFill>
        <p:spPr bwMode="auto">
          <a:xfrm>
            <a:off x="2959395" y="3468178"/>
            <a:ext cx="3928533" cy="2209800"/>
          </a:xfrm>
          <a:prstGeom prst="rect">
            <a:avLst/>
          </a:prstGeom>
          <a:noFill/>
          <a:ln w="9525">
            <a:noFill/>
            <a:miter lim="800000"/>
            <a:headEnd/>
            <a:tailEnd/>
          </a:ln>
        </p:spPr>
      </p:pic>
      <p:pic>
        <p:nvPicPr>
          <p:cNvPr id="248845" name="Picture 13"/>
          <p:cNvPicPr>
            <a:picLocks noChangeAspect="1" noChangeArrowheads="1"/>
          </p:cNvPicPr>
          <p:nvPr/>
        </p:nvPicPr>
        <p:blipFill>
          <a:blip r:embed="rId7" cstate="print"/>
          <a:srcRect l="16949"/>
          <a:stretch>
            <a:fillRect/>
          </a:stretch>
        </p:blipFill>
        <p:spPr bwMode="auto">
          <a:xfrm>
            <a:off x="0" y="4329112"/>
            <a:ext cx="3733800" cy="2528888"/>
          </a:xfrm>
          <a:prstGeom prst="rect">
            <a:avLst/>
          </a:prstGeom>
          <a:noFill/>
          <a:ln w="9525">
            <a:noFill/>
            <a:miter lim="800000"/>
            <a:headEnd/>
            <a:tailEnd/>
          </a:ln>
        </p:spPr>
      </p:pic>
      <p:pic>
        <p:nvPicPr>
          <p:cNvPr id="72706" name="Picture 2"/>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28125" r="28698"/>
          <a:stretch/>
        </p:blipFill>
        <p:spPr bwMode="auto">
          <a:xfrm>
            <a:off x="3963969" y="5174474"/>
            <a:ext cx="1292262" cy="16835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 name="~PP3734.WAV">
            <a:hlinkClick r:id="" action="ppaction://media"/>
          </p:cNvPr>
          <p:cNvPicPr>
            <a:picLocks noRot="1" noChangeAspect="1"/>
          </p:cNvPicPr>
          <p:nvPr>
            <a:wavAudioFile r:embed="rId1" name="~PP3734.WAV"/>
          </p:nvPr>
        </p:nvPicPr>
        <p:blipFill>
          <a:blip r:embed="rId9" cstate="print"/>
          <a:stretch>
            <a:fillRect/>
          </a:stretch>
        </p:blipFill>
        <p:spPr>
          <a:xfrm>
            <a:off x="8737600" y="6451600"/>
            <a:ext cx="304800" cy="304800"/>
          </a:xfrm>
          <a:prstGeom prst="rect">
            <a:avLst/>
          </a:prstGeom>
        </p:spPr>
      </p:pic>
    </p:spTree>
    <p:extLst>
      <p:ext uri="{BB962C8B-B14F-4D97-AF65-F5344CB8AC3E}">
        <p14:creationId xmlns:p14="http://schemas.microsoft.com/office/powerpoint/2010/main" val="707150920"/>
      </p:ext>
    </p:extLst>
  </p:cSld>
  <p:clrMapOvr>
    <a:masterClrMapping/>
  </p:clrMapOvr>
  <p:transition advTm="1025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13"/>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Important Concerns</a:t>
            </a:r>
            <a:endParaRPr lang="en-US" b="1" dirty="0"/>
          </a:p>
        </p:txBody>
      </p:sp>
      <p:sp>
        <p:nvSpPr>
          <p:cNvPr id="3" name="Content Placeholder 2"/>
          <p:cNvSpPr>
            <a:spLocks noGrp="1"/>
          </p:cNvSpPr>
          <p:nvPr>
            <p:ph idx="1"/>
          </p:nvPr>
        </p:nvSpPr>
        <p:spPr/>
        <p:txBody>
          <a:bodyPr>
            <a:normAutofit/>
          </a:bodyPr>
          <a:lstStyle/>
          <a:p>
            <a:r>
              <a:rPr lang="en-US" sz="2800" b="1" dirty="0" smtClean="0"/>
              <a:t>The exercise is as real as you make it</a:t>
            </a:r>
          </a:p>
          <a:p>
            <a:r>
              <a:rPr lang="en-US" sz="2800" b="1" dirty="0" smtClean="0"/>
              <a:t>Have a sense of urgency</a:t>
            </a:r>
          </a:p>
          <a:p>
            <a:r>
              <a:rPr lang="en-US" sz="2800" b="1" dirty="0" smtClean="0"/>
              <a:t>This is a large scale exercise</a:t>
            </a:r>
          </a:p>
          <a:p>
            <a:r>
              <a:rPr lang="en-US" sz="2800" b="1" dirty="0" smtClean="0"/>
              <a:t>Some items have to be simulated</a:t>
            </a:r>
          </a:p>
          <a:p>
            <a:r>
              <a:rPr lang="en-US" sz="2800" b="1" dirty="0" smtClean="0"/>
              <a:t>Use appropriate communications and redundant communications</a:t>
            </a:r>
          </a:p>
          <a:p>
            <a:r>
              <a:rPr lang="en-US" sz="2800" b="1" dirty="0" smtClean="0"/>
              <a:t>Actually call and use all players</a:t>
            </a:r>
          </a:p>
          <a:p>
            <a:pPr lvl="1"/>
            <a:r>
              <a:rPr lang="en-US" sz="2400" b="1" dirty="0" smtClean="0"/>
              <a:t>Response may vary</a:t>
            </a:r>
            <a:endParaRPr lang="en-US" sz="2400" b="1" dirty="0"/>
          </a:p>
        </p:txBody>
      </p:sp>
      <p:pic>
        <p:nvPicPr>
          <p:cNvPr id="6" name="~PP3456.WAV">
            <a:hlinkClick r:id="" action="ppaction://media"/>
          </p:cNvPr>
          <p:cNvPicPr>
            <a:picLocks noRot="1" noChangeAspect="1"/>
          </p:cNvPicPr>
          <p:nvPr>
            <a:wavAudioFile r:embed="rId1" name="~PP3456.WAV"/>
          </p:nvPr>
        </p:nvPicPr>
        <p:blipFill>
          <a:blip r:embed="rId3" cstate="print"/>
          <a:stretch>
            <a:fillRect/>
          </a:stretch>
        </p:blipFill>
        <p:spPr>
          <a:xfrm>
            <a:off x="8724900" y="6438900"/>
            <a:ext cx="304800" cy="304800"/>
          </a:xfrm>
          <a:prstGeom prst="rect">
            <a:avLst/>
          </a:prstGeom>
        </p:spPr>
      </p:pic>
    </p:spTree>
    <p:extLst>
      <p:ext uri="{BB962C8B-B14F-4D97-AF65-F5344CB8AC3E}">
        <p14:creationId xmlns:p14="http://schemas.microsoft.com/office/powerpoint/2010/main" val="190125015"/>
      </p:ext>
    </p:extLst>
  </p:cSld>
  <p:clrMapOvr>
    <a:masterClrMapping/>
  </p:clrMapOvr>
  <p:transition spd="slow" advTm="6035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6"/>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457200" y="990600"/>
            <a:ext cx="8229600" cy="1143000"/>
          </a:xfrm>
        </p:spPr>
        <p:txBody>
          <a:bodyPr>
            <a:noAutofit/>
          </a:bodyPr>
          <a:lstStyle/>
          <a:p>
            <a:pPr algn="ctr" eaLnBrk="1" fontAlgn="auto" hangingPunct="1">
              <a:spcAft>
                <a:spcPts val="0"/>
              </a:spcAft>
              <a:defRPr/>
            </a:pPr>
            <a:r>
              <a:rPr sz="7200" b="1" dirty="0" smtClean="0">
                <a:solidFill>
                  <a:schemeClr val="tx2"/>
                </a:solidFill>
              </a:rPr>
              <a:t>Exercise </a:t>
            </a:r>
            <a:r>
              <a:rPr lang="en-US" sz="7200" b="1" dirty="0" smtClean="0">
                <a:solidFill>
                  <a:schemeClr val="tx2"/>
                </a:solidFill>
              </a:rPr>
              <a:t>Capabilities &amp;</a:t>
            </a:r>
            <a:r>
              <a:rPr sz="7200" b="1" dirty="0" smtClean="0">
                <a:solidFill>
                  <a:schemeClr val="tx2"/>
                </a:solidFill>
              </a:rPr>
              <a:t>Objectives</a:t>
            </a:r>
          </a:p>
        </p:txBody>
      </p:sp>
      <p:pic>
        <p:nvPicPr>
          <p:cNvPr id="12291" name="Picture 3"/>
          <p:cNvPicPr>
            <a:picLocks noChangeAspect="1" noChangeArrowheads="1"/>
          </p:cNvPicPr>
          <p:nvPr/>
        </p:nvPicPr>
        <p:blipFill>
          <a:blip r:embed="rId3" cstate="print"/>
          <a:srcRect/>
          <a:stretch>
            <a:fillRect/>
          </a:stretch>
        </p:blipFill>
        <p:spPr bwMode="auto">
          <a:xfrm>
            <a:off x="1905000" y="3124200"/>
            <a:ext cx="5308600" cy="3479800"/>
          </a:xfrm>
          <a:prstGeom prst="rect">
            <a:avLst/>
          </a:prstGeom>
          <a:noFill/>
          <a:ln w="9525">
            <a:noFill/>
            <a:miter lim="800000"/>
            <a:headEnd/>
            <a:tailEnd/>
          </a:ln>
        </p:spPr>
      </p:pic>
      <p:pic>
        <p:nvPicPr>
          <p:cNvPr id="6" name="~PP2424.WAV">
            <a:hlinkClick r:id="" action="ppaction://media"/>
          </p:cNvPr>
          <p:cNvPicPr>
            <a:picLocks noRot="1" noChangeAspect="1"/>
          </p:cNvPicPr>
          <p:nvPr>
            <a:wavAudioFile r:embed="rId1" name="~PP2424.WAV"/>
          </p:nvPr>
        </p:nvPicPr>
        <p:blipFill>
          <a:blip r:embed="rId4" cstate="print"/>
          <a:stretch>
            <a:fillRect/>
          </a:stretch>
        </p:blipFill>
        <p:spPr>
          <a:xfrm>
            <a:off x="8724900" y="6438900"/>
            <a:ext cx="304800" cy="304800"/>
          </a:xfrm>
          <a:prstGeom prst="rect">
            <a:avLst/>
          </a:prstGeom>
        </p:spPr>
      </p:pic>
    </p:spTree>
  </p:cSld>
  <p:clrMapOvr>
    <a:masterClrMapping/>
  </p:clrMapOvr>
  <p:transition spd="slow" advTm="683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6"/>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3264161351"/>
              </p:ext>
            </p:extLst>
          </p:nvPr>
        </p:nvGraphicFramePr>
        <p:xfrm>
          <a:off x="1" y="1060115"/>
          <a:ext cx="9144000" cy="5797884"/>
        </p:xfrm>
        <a:graphic>
          <a:graphicData uri="http://schemas.openxmlformats.org/drawingml/2006/table">
            <a:tbl>
              <a:tblPr firstRow="1" firstCol="1" lastRow="1" lastCol="1" bandRow="1" bandCol="1"/>
              <a:tblGrid>
                <a:gridCol w="5181599"/>
                <a:gridCol w="1828800"/>
                <a:gridCol w="2133601"/>
              </a:tblGrid>
              <a:tr h="294505">
                <a:tc>
                  <a:txBody>
                    <a:bodyPr/>
                    <a:lstStyle/>
                    <a:p>
                      <a:pPr marL="0" marR="0" algn="ctr">
                        <a:lnSpc>
                          <a:spcPct val="115000"/>
                        </a:lnSpc>
                        <a:spcBef>
                          <a:spcPts val="200"/>
                        </a:spcBef>
                        <a:spcAft>
                          <a:spcPts val="200"/>
                        </a:spcAft>
                      </a:pPr>
                      <a:r>
                        <a:rPr lang="en-US" sz="1200" dirty="0" smtClean="0">
                          <a:effectLst/>
                        </a:rPr>
                        <a:t>Objective</a:t>
                      </a:r>
                      <a:endParaRPr lang="en-US" sz="1400" dirty="0">
                        <a:effectLst/>
                        <a:latin typeface="Times New Roman"/>
                        <a:ea typeface="Times New Roman"/>
                      </a:endParaRPr>
                    </a:p>
                  </a:txBody>
                  <a:tcPr marL="38973" marR="38973" marT="0" marB="0">
                    <a:solidFill>
                      <a:schemeClr val="bg2"/>
                    </a:solidFill>
                  </a:tcPr>
                </a:tc>
                <a:tc>
                  <a:txBody>
                    <a:bodyPr/>
                    <a:lstStyle/>
                    <a:p>
                      <a:pPr marL="0" marR="0" algn="ctr">
                        <a:lnSpc>
                          <a:spcPct val="115000"/>
                        </a:lnSpc>
                        <a:spcBef>
                          <a:spcPts val="200"/>
                        </a:spcBef>
                        <a:spcAft>
                          <a:spcPts val="200"/>
                        </a:spcAft>
                      </a:pPr>
                      <a:r>
                        <a:rPr lang="en-US" sz="1200" dirty="0">
                          <a:effectLst/>
                        </a:rPr>
                        <a:t>HPP Capabilities Addressed</a:t>
                      </a:r>
                      <a:endParaRPr lang="en-US" sz="1400" dirty="0">
                        <a:effectLst/>
                        <a:latin typeface="Times New Roman"/>
                        <a:ea typeface="Times New Roman"/>
                      </a:endParaRPr>
                    </a:p>
                  </a:txBody>
                  <a:tcPr marL="38973" marR="38973" marT="0" marB="0">
                    <a:solidFill>
                      <a:schemeClr val="bg2"/>
                    </a:solidFill>
                  </a:tcPr>
                </a:tc>
                <a:tc>
                  <a:txBody>
                    <a:bodyPr/>
                    <a:lstStyle/>
                    <a:p>
                      <a:pPr marL="0" marR="0" algn="ctr">
                        <a:lnSpc>
                          <a:spcPct val="115000"/>
                        </a:lnSpc>
                        <a:spcBef>
                          <a:spcPts val="200"/>
                        </a:spcBef>
                        <a:spcAft>
                          <a:spcPts val="200"/>
                        </a:spcAft>
                      </a:pPr>
                      <a:r>
                        <a:rPr lang="en-US" sz="1200" dirty="0">
                          <a:effectLst/>
                        </a:rPr>
                        <a:t>Target Capabilities</a:t>
                      </a:r>
                      <a:endParaRPr lang="en-US" sz="1400" dirty="0">
                        <a:effectLst/>
                        <a:latin typeface="Times New Roman"/>
                        <a:ea typeface="Times New Roman"/>
                      </a:endParaRPr>
                    </a:p>
                  </a:txBody>
                  <a:tcPr marL="38973" marR="38973" marT="0" marB="0">
                    <a:solidFill>
                      <a:schemeClr val="bg2"/>
                    </a:solidFill>
                  </a:tcPr>
                </a:tc>
              </a:tr>
              <a:tr h="1528976">
                <a:tc>
                  <a:txBody>
                    <a:bodyPr/>
                    <a:lstStyle/>
                    <a:p>
                      <a:pPr marL="0" marR="0">
                        <a:lnSpc>
                          <a:spcPct val="115000"/>
                        </a:lnSpc>
                        <a:spcBef>
                          <a:spcPts val="200"/>
                        </a:spcBef>
                        <a:spcAft>
                          <a:spcPts val="200"/>
                        </a:spcAft>
                      </a:pPr>
                      <a:r>
                        <a:rPr lang="en-US" sz="1000" b="1" dirty="0" smtClean="0">
                          <a:effectLst/>
                        </a:rPr>
                        <a:t>Assess plans and capabilities governing on-scene command, the Hospital Command Center (HCC), and Unified Command (UC). Determine capabilities to coordinate and integrate diverse response resources, establish adequate medical surge, and effectively track patients. Assess the ability to establish and maintain both internal and multiagency communications in response to an active shooter, terrorist, or other major mass casualty incident (MCI). Identify critical issues and potential solutions.</a:t>
                      </a:r>
                      <a:endParaRPr lang="en-US" sz="1050" b="1" dirty="0">
                        <a:effectLst/>
                        <a:latin typeface="Times New Roman"/>
                        <a:ea typeface="Times New Roman"/>
                      </a:endParaRPr>
                    </a:p>
                  </a:txBody>
                  <a:tcPr marL="38973" marR="38973" marT="0" marB="0">
                    <a:solidFill>
                      <a:schemeClr val="bg1"/>
                    </a:solidFill>
                  </a:tcPr>
                </a:tc>
                <a:tc>
                  <a:txBody>
                    <a:bodyPr/>
                    <a:lstStyle/>
                    <a:p>
                      <a:pPr marL="0" marR="0">
                        <a:lnSpc>
                          <a:spcPct val="115000"/>
                        </a:lnSpc>
                        <a:spcBef>
                          <a:spcPts val="200"/>
                        </a:spcBef>
                        <a:spcAft>
                          <a:spcPts val="200"/>
                        </a:spcAft>
                      </a:pPr>
                      <a:r>
                        <a:rPr lang="en-US" sz="1200" b="1" dirty="0">
                          <a:effectLst/>
                        </a:rPr>
                        <a:t>Foundation for Health Care and Medical Readiness</a:t>
                      </a:r>
                      <a:endParaRPr lang="en-US" sz="1400" b="1" dirty="0">
                        <a:effectLst/>
                        <a:latin typeface="Times New Roman"/>
                        <a:ea typeface="Times New Roman"/>
                      </a:endParaRPr>
                    </a:p>
                  </a:txBody>
                  <a:tcPr marL="38973" marR="38973" marT="0" marB="0">
                    <a:solidFill>
                      <a:schemeClr val="bg1"/>
                    </a:solidFill>
                  </a:tcPr>
                </a:tc>
                <a:tc>
                  <a:txBody>
                    <a:bodyPr/>
                    <a:lstStyle/>
                    <a:p>
                      <a:pPr marL="0" marR="0" algn="l" rtl="0" eaLnBrk="1" latinLnBrk="0" hangingPunct="1">
                        <a:lnSpc>
                          <a:spcPct val="115000"/>
                        </a:lnSpc>
                        <a:spcBef>
                          <a:spcPts val="200"/>
                        </a:spcBef>
                        <a:spcAft>
                          <a:spcPts val="200"/>
                        </a:spcAft>
                      </a:pPr>
                      <a:r>
                        <a:rPr kumimoji="0" lang="en-US" sz="1200" b="1" kern="1200" dirty="0">
                          <a:solidFill>
                            <a:schemeClr val="tx1"/>
                          </a:solidFill>
                          <a:effectLst/>
                          <a:latin typeface="+mn-lt"/>
                          <a:ea typeface="+mn-ea"/>
                          <a:cs typeface="+mn-cs"/>
                        </a:rPr>
                        <a:t>Planning</a:t>
                      </a:r>
                    </a:p>
                    <a:p>
                      <a:pPr marL="0" marR="0" algn="l" rtl="0" eaLnBrk="1" latinLnBrk="0" hangingPunct="1">
                        <a:lnSpc>
                          <a:spcPct val="115000"/>
                        </a:lnSpc>
                        <a:spcBef>
                          <a:spcPts val="200"/>
                        </a:spcBef>
                        <a:spcAft>
                          <a:spcPts val="200"/>
                        </a:spcAft>
                      </a:pPr>
                      <a:r>
                        <a:rPr kumimoji="0" lang="en-US" sz="1200" b="1" kern="1200" dirty="0">
                          <a:solidFill>
                            <a:schemeClr val="tx1"/>
                          </a:solidFill>
                          <a:effectLst/>
                          <a:latin typeface="+mn-lt"/>
                          <a:ea typeface="+mn-ea"/>
                          <a:cs typeface="+mn-cs"/>
                        </a:rPr>
                        <a:t>Communications</a:t>
                      </a:r>
                    </a:p>
                    <a:p>
                      <a:pPr marL="0" marR="0" algn="l" rtl="0" eaLnBrk="1" latinLnBrk="0" hangingPunct="1">
                        <a:lnSpc>
                          <a:spcPct val="115000"/>
                        </a:lnSpc>
                        <a:spcBef>
                          <a:spcPts val="200"/>
                        </a:spcBef>
                        <a:spcAft>
                          <a:spcPts val="200"/>
                        </a:spcAft>
                      </a:pPr>
                      <a:r>
                        <a:rPr kumimoji="0" lang="en-US" sz="1200" b="1" kern="1200" dirty="0">
                          <a:solidFill>
                            <a:schemeClr val="tx1"/>
                          </a:solidFill>
                          <a:effectLst/>
                          <a:latin typeface="+mn-lt"/>
                          <a:ea typeface="+mn-ea"/>
                          <a:cs typeface="+mn-cs"/>
                        </a:rPr>
                        <a:t>Community Preparedness and Participation</a:t>
                      </a:r>
                    </a:p>
                    <a:p>
                      <a:pPr marL="0" marR="0" algn="l" rtl="0" eaLnBrk="1" latinLnBrk="0" hangingPunct="1">
                        <a:lnSpc>
                          <a:spcPct val="115000"/>
                        </a:lnSpc>
                        <a:spcBef>
                          <a:spcPts val="200"/>
                        </a:spcBef>
                        <a:spcAft>
                          <a:spcPts val="200"/>
                        </a:spcAft>
                      </a:pPr>
                      <a:r>
                        <a:rPr kumimoji="0" lang="en-US" sz="1200" b="1" kern="1200" dirty="0">
                          <a:solidFill>
                            <a:schemeClr val="tx1"/>
                          </a:solidFill>
                          <a:effectLst/>
                          <a:latin typeface="+mn-lt"/>
                          <a:ea typeface="+mn-ea"/>
                          <a:cs typeface="+mn-cs"/>
                        </a:rPr>
                        <a:t>On-Site Incident Management</a:t>
                      </a:r>
                    </a:p>
                  </a:txBody>
                  <a:tcPr marL="38973" marR="38973" marT="0" marB="0">
                    <a:solidFill>
                      <a:schemeClr val="bg1"/>
                    </a:solidFill>
                  </a:tcPr>
                </a:tc>
              </a:tr>
              <a:tr h="1901351">
                <a:tc>
                  <a:txBody>
                    <a:bodyPr/>
                    <a:lstStyle/>
                    <a:p>
                      <a:pPr marL="0" marR="0">
                        <a:lnSpc>
                          <a:spcPct val="115000"/>
                        </a:lnSpc>
                        <a:spcBef>
                          <a:spcPts val="200"/>
                        </a:spcBef>
                        <a:spcAft>
                          <a:spcPts val="200"/>
                        </a:spcAft>
                      </a:pPr>
                      <a:r>
                        <a:rPr kumimoji="0" lang="en-US" sz="1000" b="1" kern="1200" dirty="0" smtClean="0">
                          <a:solidFill>
                            <a:schemeClr val="tx1"/>
                          </a:solidFill>
                          <a:effectLst/>
                          <a:latin typeface="+mn-lt"/>
                          <a:ea typeface="+mn-ea"/>
                          <a:cs typeface="+mn-cs"/>
                        </a:rPr>
                        <a:t>Asses the activation and utilization of plans and coordination through effective communication: on scene, from scene to hospital, within the hospital, and with other personnel, hospitals, and agencies. Examine the ability of the staff to activate and monitor all hospital response systems. Assess the ability of the hospital to effectively triage, and coordinate appropriate medical and surgical care. Determine the ability of the hospital to mobilize resources and staff to any necessary location. Utilize tools that allow for effective patient tracking. Assess management of patient lab/imaging results. Ensure effective security measures are taken within the hospital. Determine that potential evidence of the incident would be preserved for law enforcement.  Identify critical issues and potential solutions to those issues.</a:t>
                      </a:r>
                      <a:endParaRPr lang="en-US" sz="500" b="1" dirty="0">
                        <a:effectLst/>
                        <a:latin typeface="Times New Roman"/>
                        <a:ea typeface="Times New Roman"/>
                      </a:endParaRPr>
                    </a:p>
                  </a:txBody>
                  <a:tcPr marL="38973" marR="38973" marT="0" marB="0">
                    <a:solidFill>
                      <a:schemeClr val="bg1"/>
                    </a:solidFill>
                  </a:tcPr>
                </a:tc>
                <a:tc>
                  <a:txBody>
                    <a:bodyPr/>
                    <a:lstStyle/>
                    <a:p>
                      <a:pPr marL="0" marR="0">
                        <a:lnSpc>
                          <a:spcPct val="115000"/>
                        </a:lnSpc>
                        <a:spcBef>
                          <a:spcPts val="200"/>
                        </a:spcBef>
                        <a:spcAft>
                          <a:spcPts val="200"/>
                        </a:spcAft>
                      </a:pPr>
                      <a:r>
                        <a:rPr lang="en-US" sz="1200" b="1" dirty="0">
                          <a:effectLst/>
                        </a:rPr>
                        <a:t>Health Care and Medical Response Coordination</a:t>
                      </a:r>
                      <a:endParaRPr lang="en-US" sz="1400" b="1" dirty="0">
                        <a:effectLst/>
                        <a:latin typeface="Times New Roman"/>
                        <a:ea typeface="Times New Roman"/>
                      </a:endParaRPr>
                    </a:p>
                  </a:txBody>
                  <a:tcPr marL="38973" marR="38973" marT="0" marB="0">
                    <a:solidFill>
                      <a:schemeClr val="bg1"/>
                    </a:solidFill>
                  </a:tcPr>
                </a:tc>
                <a:tc>
                  <a:txBody>
                    <a:bodyPr/>
                    <a:lstStyle/>
                    <a:p>
                      <a:pPr marL="0" marR="0" algn="l" rtl="0" eaLnBrk="1" latinLnBrk="0" hangingPunct="1">
                        <a:lnSpc>
                          <a:spcPct val="115000"/>
                        </a:lnSpc>
                        <a:spcBef>
                          <a:spcPts val="200"/>
                        </a:spcBef>
                        <a:spcAft>
                          <a:spcPts val="200"/>
                        </a:spcAft>
                      </a:pPr>
                      <a:r>
                        <a:rPr kumimoji="0" lang="en-US" sz="1200" b="1" kern="1200" dirty="0">
                          <a:solidFill>
                            <a:schemeClr val="tx1"/>
                          </a:solidFill>
                          <a:effectLst/>
                          <a:latin typeface="+mn-lt"/>
                          <a:ea typeface="+mn-ea"/>
                          <a:cs typeface="+mn-cs"/>
                        </a:rPr>
                        <a:t>Communications</a:t>
                      </a:r>
                    </a:p>
                    <a:p>
                      <a:pPr marL="0" marR="0" algn="l" rtl="0" eaLnBrk="1" latinLnBrk="0" hangingPunct="1">
                        <a:lnSpc>
                          <a:spcPct val="115000"/>
                        </a:lnSpc>
                        <a:spcBef>
                          <a:spcPts val="200"/>
                        </a:spcBef>
                        <a:spcAft>
                          <a:spcPts val="200"/>
                        </a:spcAft>
                      </a:pPr>
                      <a:r>
                        <a:rPr kumimoji="0" lang="en-US" sz="1200" b="1" kern="1200" dirty="0">
                          <a:solidFill>
                            <a:schemeClr val="tx1"/>
                          </a:solidFill>
                          <a:effectLst/>
                          <a:latin typeface="+mn-lt"/>
                          <a:ea typeface="+mn-ea"/>
                          <a:cs typeface="+mn-cs"/>
                        </a:rPr>
                        <a:t>Responder Safety and Health</a:t>
                      </a:r>
                    </a:p>
                    <a:p>
                      <a:pPr marL="0" marR="0" algn="l" rtl="0" eaLnBrk="1" latinLnBrk="0" hangingPunct="1">
                        <a:lnSpc>
                          <a:spcPct val="115000"/>
                        </a:lnSpc>
                        <a:spcBef>
                          <a:spcPts val="200"/>
                        </a:spcBef>
                        <a:spcAft>
                          <a:spcPts val="200"/>
                        </a:spcAft>
                      </a:pPr>
                      <a:r>
                        <a:rPr kumimoji="0" lang="en-US" sz="1200" b="1" kern="1200" dirty="0">
                          <a:solidFill>
                            <a:schemeClr val="tx1"/>
                          </a:solidFill>
                          <a:effectLst/>
                          <a:latin typeface="+mn-lt"/>
                          <a:ea typeface="+mn-ea"/>
                          <a:cs typeface="+mn-cs"/>
                        </a:rPr>
                        <a:t>Triage and Pre-Hospital Treatment</a:t>
                      </a:r>
                    </a:p>
                  </a:txBody>
                  <a:tcPr marL="38973" marR="38973" marT="0" marB="0">
                    <a:solidFill>
                      <a:schemeClr val="bg1"/>
                    </a:solidFill>
                  </a:tcPr>
                </a:tc>
              </a:tr>
              <a:tr h="1352261">
                <a:tc>
                  <a:txBody>
                    <a:bodyPr/>
                    <a:lstStyle/>
                    <a:p>
                      <a:pPr marL="0" marR="0">
                        <a:lnSpc>
                          <a:spcPct val="115000"/>
                        </a:lnSpc>
                        <a:spcBef>
                          <a:spcPts val="200"/>
                        </a:spcBef>
                        <a:spcAft>
                          <a:spcPts val="200"/>
                        </a:spcAft>
                      </a:pPr>
                      <a:r>
                        <a:rPr kumimoji="0" lang="en-US" sz="1000" b="1" kern="1200" dirty="0" smtClean="0">
                          <a:solidFill>
                            <a:schemeClr val="tx1"/>
                          </a:solidFill>
                          <a:effectLst/>
                          <a:latin typeface="+mn-lt"/>
                          <a:ea typeface="+mn-ea"/>
                          <a:cs typeface="+mn-cs"/>
                        </a:rPr>
                        <a:t>Assess logistics, emergency procurement, and distribution of critical resources, and the impacts of delays. Examine procedures to assist patients after discharge and policies regarding communication with families. Determine the ability to manage deceased victims. Determine shortcomings in local medical and surgical capabilities to treat casualties resulting from a terrorist incident. Assess the capability of a Health Record to effectively track patients. Identify critical issues and potential solutions.</a:t>
                      </a:r>
                      <a:endParaRPr lang="en-US" sz="500" b="1" dirty="0">
                        <a:effectLst/>
                        <a:latin typeface="Times New Roman"/>
                        <a:ea typeface="Times New Roman"/>
                      </a:endParaRPr>
                    </a:p>
                  </a:txBody>
                  <a:tcPr marL="38973" marR="38973" marT="0" marB="0">
                    <a:solidFill>
                      <a:schemeClr val="bg1"/>
                    </a:solidFill>
                  </a:tcPr>
                </a:tc>
                <a:tc>
                  <a:txBody>
                    <a:bodyPr/>
                    <a:lstStyle/>
                    <a:p>
                      <a:pPr marL="0" marR="0">
                        <a:lnSpc>
                          <a:spcPct val="115000"/>
                        </a:lnSpc>
                        <a:spcBef>
                          <a:spcPts val="200"/>
                        </a:spcBef>
                        <a:spcAft>
                          <a:spcPts val="200"/>
                        </a:spcAft>
                      </a:pPr>
                      <a:r>
                        <a:rPr lang="en-US" sz="1200" b="1" dirty="0">
                          <a:effectLst/>
                        </a:rPr>
                        <a:t>Continuity and Health Care Service Delivery</a:t>
                      </a:r>
                      <a:endParaRPr lang="en-US" sz="1400" b="1" dirty="0">
                        <a:effectLst/>
                        <a:latin typeface="Times New Roman"/>
                        <a:ea typeface="Times New Roman"/>
                      </a:endParaRPr>
                    </a:p>
                  </a:txBody>
                  <a:tcPr marL="38973" marR="38973" marT="0" marB="0">
                    <a:solidFill>
                      <a:schemeClr val="bg1"/>
                    </a:solidFill>
                  </a:tcPr>
                </a:tc>
                <a:tc>
                  <a:txBody>
                    <a:bodyPr/>
                    <a:lstStyle/>
                    <a:p>
                      <a:pPr marL="0" marR="0" algn="l" rtl="0" eaLnBrk="1" latinLnBrk="0" hangingPunct="1">
                        <a:lnSpc>
                          <a:spcPct val="115000"/>
                        </a:lnSpc>
                        <a:spcBef>
                          <a:spcPts val="200"/>
                        </a:spcBef>
                        <a:spcAft>
                          <a:spcPts val="200"/>
                        </a:spcAft>
                      </a:pPr>
                      <a:r>
                        <a:rPr kumimoji="0" lang="en-US" sz="1200" b="1" kern="1200" dirty="0">
                          <a:solidFill>
                            <a:schemeClr val="tx1"/>
                          </a:solidFill>
                          <a:effectLst/>
                          <a:latin typeface="+mn-lt"/>
                          <a:ea typeface="+mn-ea"/>
                          <a:cs typeface="+mn-cs"/>
                        </a:rPr>
                        <a:t>Responder Safety and Health</a:t>
                      </a:r>
                    </a:p>
                    <a:p>
                      <a:pPr marL="0" marR="0" algn="l" rtl="0" eaLnBrk="1" latinLnBrk="0" hangingPunct="1">
                        <a:lnSpc>
                          <a:spcPct val="115000"/>
                        </a:lnSpc>
                        <a:spcBef>
                          <a:spcPts val="200"/>
                        </a:spcBef>
                        <a:spcAft>
                          <a:spcPts val="200"/>
                        </a:spcAft>
                      </a:pPr>
                      <a:r>
                        <a:rPr kumimoji="0" lang="en-US" sz="1200" b="1" kern="1200" dirty="0">
                          <a:solidFill>
                            <a:schemeClr val="tx1"/>
                          </a:solidFill>
                          <a:effectLst/>
                          <a:latin typeface="+mn-lt"/>
                          <a:ea typeface="+mn-ea"/>
                          <a:cs typeface="+mn-cs"/>
                        </a:rPr>
                        <a:t>Emergency Public Safety and Security</a:t>
                      </a:r>
                    </a:p>
                    <a:p>
                      <a:pPr marL="0" marR="0" algn="l" rtl="0" eaLnBrk="1" latinLnBrk="0" hangingPunct="1">
                        <a:lnSpc>
                          <a:spcPct val="115000"/>
                        </a:lnSpc>
                        <a:spcBef>
                          <a:spcPts val="200"/>
                        </a:spcBef>
                        <a:spcAft>
                          <a:spcPts val="200"/>
                        </a:spcAft>
                      </a:pPr>
                      <a:r>
                        <a:rPr kumimoji="0" lang="en-US" sz="1200" b="1" kern="1200" dirty="0">
                          <a:solidFill>
                            <a:schemeClr val="tx1"/>
                          </a:solidFill>
                          <a:effectLst/>
                          <a:latin typeface="+mn-lt"/>
                          <a:ea typeface="+mn-ea"/>
                          <a:cs typeface="+mn-cs"/>
                        </a:rPr>
                        <a:t>Medical Surge</a:t>
                      </a:r>
                    </a:p>
                  </a:txBody>
                  <a:tcPr marL="38973" marR="38973" marT="0" marB="0">
                    <a:solidFill>
                      <a:schemeClr val="bg1"/>
                    </a:solidFill>
                  </a:tcPr>
                </a:tc>
              </a:tr>
              <a:tr h="584866">
                <a:tc>
                  <a:txBody>
                    <a:bodyPr/>
                    <a:lstStyle/>
                    <a:p>
                      <a:pPr marL="0" marR="0">
                        <a:lnSpc>
                          <a:spcPct val="115000"/>
                        </a:lnSpc>
                        <a:spcBef>
                          <a:spcPts val="200"/>
                        </a:spcBef>
                        <a:spcAft>
                          <a:spcPts val="200"/>
                        </a:spcAft>
                      </a:pPr>
                      <a:r>
                        <a:rPr kumimoji="0" lang="en-US" sz="1000" b="1" kern="1200" dirty="0" smtClean="0">
                          <a:solidFill>
                            <a:schemeClr val="tx1"/>
                          </a:solidFill>
                          <a:effectLst/>
                          <a:latin typeface="+mn-lt"/>
                          <a:ea typeface="+mn-ea"/>
                          <a:cs typeface="+mn-cs"/>
                        </a:rPr>
                        <a:t>Assess the ability to implement surge plans. Assess strategies used to enhance capacity in a stressed environment. Assess allocation of resources for expectant patients. Identify critical issues and potential solutions to those issues.</a:t>
                      </a:r>
                      <a:endParaRPr lang="en-US" sz="1000" b="1" dirty="0">
                        <a:effectLst/>
                        <a:latin typeface="Times New Roman"/>
                        <a:ea typeface="Times New Roman"/>
                      </a:endParaRPr>
                    </a:p>
                  </a:txBody>
                  <a:tcPr marL="38973" marR="38973" marT="0" marB="0">
                    <a:solidFill>
                      <a:schemeClr val="bg1"/>
                    </a:solidFill>
                  </a:tcPr>
                </a:tc>
                <a:tc>
                  <a:txBody>
                    <a:bodyPr/>
                    <a:lstStyle/>
                    <a:p>
                      <a:pPr marL="0" marR="0">
                        <a:lnSpc>
                          <a:spcPct val="115000"/>
                        </a:lnSpc>
                        <a:spcBef>
                          <a:spcPts val="200"/>
                        </a:spcBef>
                        <a:spcAft>
                          <a:spcPts val="200"/>
                        </a:spcAft>
                      </a:pPr>
                      <a:r>
                        <a:rPr lang="en-US" sz="1200" b="1" dirty="0">
                          <a:effectLst/>
                        </a:rPr>
                        <a:t>Medical Surge</a:t>
                      </a:r>
                      <a:endParaRPr lang="en-US" sz="1400" b="1" dirty="0">
                        <a:effectLst/>
                        <a:latin typeface="Times New Roman"/>
                        <a:ea typeface="Times New Roman"/>
                      </a:endParaRPr>
                    </a:p>
                  </a:txBody>
                  <a:tcPr marL="38973" marR="38973" marT="0" marB="0">
                    <a:solidFill>
                      <a:schemeClr val="bg1"/>
                    </a:solidFill>
                  </a:tcPr>
                </a:tc>
                <a:tc>
                  <a:txBody>
                    <a:bodyPr/>
                    <a:lstStyle/>
                    <a:p>
                      <a:pPr marL="0" marR="0" algn="l" rtl="0" eaLnBrk="1" latinLnBrk="0" hangingPunct="1">
                        <a:lnSpc>
                          <a:spcPct val="115000"/>
                        </a:lnSpc>
                        <a:spcBef>
                          <a:spcPts val="200"/>
                        </a:spcBef>
                        <a:spcAft>
                          <a:spcPts val="200"/>
                        </a:spcAft>
                      </a:pPr>
                      <a:r>
                        <a:rPr kumimoji="0" lang="en-US" sz="1200" b="1" kern="1200" dirty="0">
                          <a:solidFill>
                            <a:schemeClr val="tx1"/>
                          </a:solidFill>
                          <a:effectLst/>
                          <a:latin typeface="+mn-lt"/>
                          <a:ea typeface="+mn-ea"/>
                          <a:cs typeface="+mn-cs"/>
                        </a:rPr>
                        <a:t>Planning</a:t>
                      </a:r>
                    </a:p>
                    <a:p>
                      <a:pPr marL="0" marR="0" algn="l" rtl="0" eaLnBrk="1" latinLnBrk="0" hangingPunct="1">
                        <a:lnSpc>
                          <a:spcPct val="115000"/>
                        </a:lnSpc>
                        <a:spcBef>
                          <a:spcPts val="200"/>
                        </a:spcBef>
                        <a:spcAft>
                          <a:spcPts val="200"/>
                        </a:spcAft>
                      </a:pPr>
                      <a:r>
                        <a:rPr kumimoji="0" lang="en-US" sz="1200" b="1" kern="1200" dirty="0">
                          <a:solidFill>
                            <a:schemeClr val="tx1"/>
                          </a:solidFill>
                          <a:effectLst/>
                          <a:latin typeface="+mn-lt"/>
                          <a:ea typeface="+mn-ea"/>
                          <a:cs typeface="+mn-cs"/>
                        </a:rPr>
                        <a:t>Medical Surge</a:t>
                      </a:r>
                    </a:p>
                  </a:txBody>
                  <a:tcPr marL="38973" marR="38973" marT="0" marB="0">
                    <a:solidFill>
                      <a:schemeClr val="bg1"/>
                    </a:solidFill>
                  </a:tcPr>
                </a:tc>
              </a:tr>
              <a:tr h="135925">
                <a:tc gridSpan="3">
                  <a:txBody>
                    <a:bodyPr/>
                    <a:lstStyle/>
                    <a:p>
                      <a:pPr marL="0" marR="0" algn="ctr">
                        <a:lnSpc>
                          <a:spcPct val="115000"/>
                        </a:lnSpc>
                        <a:spcBef>
                          <a:spcPts val="0"/>
                        </a:spcBef>
                        <a:spcAft>
                          <a:spcPts val="1200"/>
                        </a:spcAft>
                      </a:pPr>
                      <a:r>
                        <a:rPr lang="en-US" sz="600" dirty="0">
                          <a:effectLst/>
                        </a:rPr>
                        <a:t>Table 1. Exercise Objectives and Associated Core Capabilities</a:t>
                      </a:r>
                      <a:endParaRPr lang="en-US" sz="700" dirty="0">
                        <a:effectLst/>
                        <a:latin typeface="Times New Roman"/>
                        <a:ea typeface="Times New Roman"/>
                      </a:endParaRPr>
                    </a:p>
                  </a:txBody>
                  <a:tcPr marL="38973" marR="38973" marT="0" marB="0" anchor="ctr"/>
                </a:tc>
                <a:tc hMerge="1">
                  <a:txBody>
                    <a:bodyPr/>
                    <a:lstStyle/>
                    <a:p>
                      <a:endParaRPr lang="en-US"/>
                    </a:p>
                  </a:txBody>
                  <a:tcPr/>
                </a:tc>
                <a:tc hMerge="1">
                  <a:txBody>
                    <a:bodyPr/>
                    <a:lstStyle/>
                    <a:p>
                      <a:endParaRPr lang="en-US"/>
                    </a:p>
                  </a:txBody>
                  <a:tcPr/>
                </a:tc>
              </a:tr>
            </a:tbl>
          </a:graphicData>
        </a:graphic>
      </p:graphicFrame>
      <p:sp>
        <p:nvSpPr>
          <p:cNvPr id="2" name="Title 1"/>
          <p:cNvSpPr>
            <a:spLocks noGrp="1"/>
          </p:cNvSpPr>
          <p:nvPr>
            <p:ph type="title"/>
          </p:nvPr>
        </p:nvSpPr>
        <p:spPr>
          <a:xfrm>
            <a:off x="990600" y="0"/>
            <a:ext cx="8153400" cy="1143000"/>
          </a:xfrm>
        </p:spPr>
        <p:txBody>
          <a:bodyPr>
            <a:normAutofit/>
          </a:bodyPr>
          <a:lstStyle/>
          <a:p>
            <a:pPr algn="ctr"/>
            <a:r>
              <a:rPr lang="en-US" b="1" dirty="0" smtClean="0"/>
              <a:t>Capabilities and Objectives </a:t>
            </a:r>
            <a:endParaRPr lang="en-US" b="1" dirty="0"/>
          </a:p>
        </p:txBody>
      </p:sp>
      <p:pic>
        <p:nvPicPr>
          <p:cNvPr id="7" name="~PP4043.WAV">
            <a:hlinkClick r:id="" action="ppaction://media"/>
          </p:cNvPr>
          <p:cNvPicPr>
            <a:picLocks noRot="1" noChangeAspect="1"/>
          </p:cNvPicPr>
          <p:nvPr>
            <a:wavAudioFile r:embed="rId1" name="~PP4043.WAV"/>
          </p:nvPr>
        </p:nvPicPr>
        <p:blipFill>
          <a:blip r:embed="rId3" cstate="print"/>
          <a:stretch>
            <a:fillRect/>
          </a:stretch>
        </p:blipFill>
        <p:spPr>
          <a:xfrm>
            <a:off x="8724900" y="6438900"/>
            <a:ext cx="304800" cy="304800"/>
          </a:xfrm>
          <a:prstGeom prst="rect">
            <a:avLst/>
          </a:prstGeom>
        </p:spPr>
      </p:pic>
    </p:spTree>
  </p:cSld>
  <p:clrMapOvr>
    <a:masterClrMapping/>
  </p:clrMapOvr>
  <p:transition spd="slow" advTm="8317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7"/>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1066800"/>
            <a:ext cx="7498080" cy="1143000"/>
          </a:xfrm>
        </p:spPr>
        <p:txBody>
          <a:bodyPr>
            <a:noAutofit/>
          </a:bodyPr>
          <a:lstStyle/>
          <a:p>
            <a:pPr algn="ctr"/>
            <a:r>
              <a:rPr lang="en-US" sz="7200" b="1" dirty="0"/>
              <a:t>Exercise</a:t>
            </a:r>
            <a:br>
              <a:rPr lang="en-US" sz="7200" b="1" dirty="0"/>
            </a:br>
            <a:r>
              <a:rPr lang="en-US" sz="7200" b="1" dirty="0" smtClean="0"/>
              <a:t>Parameters</a:t>
            </a:r>
            <a:endParaRPr lang="en-US" sz="7200" b="1" dirty="0"/>
          </a:p>
        </p:txBody>
      </p:sp>
      <p:pic>
        <p:nvPicPr>
          <p:cNvPr id="5" name="~PP1404.WAV">
            <a:hlinkClick r:id="" action="ppaction://media"/>
          </p:cNvPr>
          <p:cNvPicPr>
            <a:picLocks noRot="1" noChangeAspect="1"/>
          </p:cNvPicPr>
          <p:nvPr>
            <a:wavAudioFile r:embed="rId1" name="~PP1404.WAV"/>
          </p:nvPr>
        </p:nvPicPr>
        <p:blipFill>
          <a:blip r:embed="rId3" cstate="print"/>
          <a:stretch>
            <a:fillRect/>
          </a:stretch>
        </p:blipFill>
        <p:spPr>
          <a:xfrm>
            <a:off x="8724900" y="6438900"/>
            <a:ext cx="304800" cy="304800"/>
          </a:xfrm>
          <a:prstGeom prst="rect">
            <a:avLst/>
          </a:prstGeom>
        </p:spPr>
      </p:pic>
    </p:spTree>
    <p:extLst>
      <p:ext uri="{BB962C8B-B14F-4D97-AF65-F5344CB8AC3E}">
        <p14:creationId xmlns:p14="http://schemas.microsoft.com/office/powerpoint/2010/main" val="3553740710"/>
      </p:ext>
    </p:extLst>
  </p:cSld>
  <p:clrMapOvr>
    <a:masterClrMapping/>
  </p:clrMapOvr>
  <p:transition spd="slow" advTm="519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274638"/>
            <a:ext cx="8153400" cy="1143000"/>
          </a:xfrm>
        </p:spPr>
        <p:txBody>
          <a:bodyPr>
            <a:normAutofit fontScale="90000"/>
          </a:bodyPr>
          <a:lstStyle/>
          <a:p>
            <a:pPr algn="ctr"/>
            <a:r>
              <a:rPr lang="en-US" sz="4000" b="1" u="sng" dirty="0" smtClean="0"/>
              <a:t>THIS IS AN EXERCISE MESSAGE</a:t>
            </a:r>
            <a:r>
              <a:rPr lang="en-US" sz="4000" b="1" dirty="0" smtClean="0"/>
              <a:t>:</a:t>
            </a:r>
            <a:r>
              <a:rPr lang="en-US" b="1" dirty="0" smtClean="0"/>
              <a:t>  </a:t>
            </a:r>
            <a:r>
              <a:rPr lang="en-US" sz="4000" b="1" dirty="0" smtClean="0"/>
              <a:t>Simulated Joint Intelligence Bulletin</a:t>
            </a:r>
            <a:endParaRPr lang="en-US" b="1" dirty="0"/>
          </a:p>
        </p:txBody>
      </p:sp>
      <p:pic>
        <p:nvPicPr>
          <p:cNvPr id="307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95400" y="1447800"/>
            <a:ext cx="3883937" cy="5029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27899" y="1447800"/>
            <a:ext cx="3968451" cy="5029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P3192.WAV">
            <a:hlinkClick r:id="" action="ppaction://media"/>
          </p:cNvPr>
          <p:cNvPicPr>
            <a:picLocks noRot="1" noChangeAspect="1"/>
          </p:cNvPicPr>
          <p:nvPr>
            <a:wavAudioFile r:embed="rId1" name="~PP3192.WAV"/>
          </p:nvPr>
        </p:nvPicPr>
        <p:blipFill>
          <a:blip r:embed="rId5" cstate="print"/>
          <a:stretch>
            <a:fillRect/>
          </a:stretch>
        </p:blipFill>
        <p:spPr>
          <a:xfrm>
            <a:off x="8724900" y="6438900"/>
            <a:ext cx="304800" cy="304800"/>
          </a:xfrm>
          <a:prstGeom prst="rect">
            <a:avLst/>
          </a:prstGeom>
        </p:spPr>
      </p:pic>
    </p:spTree>
  </p:cSld>
  <p:clrMapOvr>
    <a:masterClrMapping/>
  </p:clrMapOvr>
  <p:transition spd="slow" advTm="3668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7"/>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Exercise Parameters </a:t>
            </a:r>
          </a:p>
        </p:txBody>
      </p:sp>
      <p:sp>
        <p:nvSpPr>
          <p:cNvPr id="3" name="Content Placeholder 2"/>
          <p:cNvSpPr>
            <a:spLocks noGrp="1"/>
          </p:cNvSpPr>
          <p:nvPr>
            <p:ph idx="1"/>
          </p:nvPr>
        </p:nvSpPr>
        <p:spPr>
          <a:xfrm>
            <a:off x="1435608" y="1447800"/>
            <a:ext cx="7555992" cy="4800600"/>
          </a:xfrm>
        </p:spPr>
        <p:txBody>
          <a:bodyPr>
            <a:normAutofit/>
          </a:bodyPr>
          <a:lstStyle/>
          <a:p>
            <a:r>
              <a:rPr lang="en-US" b="1" dirty="0" smtClean="0"/>
              <a:t>Multiple organizations participating</a:t>
            </a:r>
            <a:endParaRPr lang="en-US" b="1" dirty="0"/>
          </a:p>
          <a:p>
            <a:r>
              <a:rPr lang="en-US" b="1" dirty="0" smtClean="0"/>
              <a:t>Lead-in scenario provided on </a:t>
            </a:r>
            <a:r>
              <a:rPr lang="en-US" b="1" dirty="0"/>
              <a:t>Wednesday, June </a:t>
            </a:r>
            <a:r>
              <a:rPr lang="en-US" b="1" dirty="0" smtClean="0"/>
              <a:t>5th </a:t>
            </a:r>
            <a:r>
              <a:rPr lang="en-US" b="1" dirty="0" smtClean="0"/>
              <a:t>via e-mail</a:t>
            </a:r>
            <a:endParaRPr lang="en-US" b="1" dirty="0"/>
          </a:p>
          <a:p>
            <a:r>
              <a:rPr lang="en-US" b="1" dirty="0" smtClean="0"/>
              <a:t>Exercise date is </a:t>
            </a:r>
            <a:r>
              <a:rPr lang="en-US" b="1" dirty="0" smtClean="0">
                <a:solidFill>
                  <a:srgbClr val="FF0000"/>
                </a:solidFill>
              </a:rPr>
              <a:t>Saturday, June 8</a:t>
            </a:r>
            <a:r>
              <a:rPr lang="en-US" b="1" baseline="30000" dirty="0" smtClean="0">
                <a:solidFill>
                  <a:srgbClr val="FF0000"/>
                </a:solidFill>
              </a:rPr>
              <a:t>th</a:t>
            </a:r>
            <a:r>
              <a:rPr lang="en-US" b="1" dirty="0" smtClean="0">
                <a:solidFill>
                  <a:srgbClr val="FF0000"/>
                </a:solidFill>
              </a:rPr>
              <a:t> </a:t>
            </a:r>
          </a:p>
          <a:p>
            <a:r>
              <a:rPr lang="en-US" b="1" dirty="0" smtClean="0"/>
              <a:t>Exercise </a:t>
            </a:r>
            <a:r>
              <a:rPr lang="en-US" b="1" dirty="0"/>
              <a:t>will run from </a:t>
            </a:r>
            <a:r>
              <a:rPr lang="en-US" b="1" u="sng" dirty="0" smtClean="0"/>
              <a:t>approximately</a:t>
            </a:r>
            <a:r>
              <a:rPr lang="en-US" b="1" dirty="0" smtClean="0"/>
              <a:t> </a:t>
            </a:r>
            <a:r>
              <a:rPr lang="en-US" b="1" dirty="0">
                <a:solidFill>
                  <a:srgbClr val="FF0000"/>
                </a:solidFill>
              </a:rPr>
              <a:t>8:</a:t>
            </a:r>
            <a:r>
              <a:rPr lang="en-US" b="1" dirty="0" smtClean="0">
                <a:solidFill>
                  <a:srgbClr val="FF0000"/>
                </a:solidFill>
              </a:rPr>
              <a:t>00 AM – 11:30 AM</a:t>
            </a:r>
          </a:p>
          <a:p>
            <a:r>
              <a:rPr lang="en-US" b="1" dirty="0" smtClean="0"/>
              <a:t>Hospital play will begin at </a:t>
            </a:r>
            <a:r>
              <a:rPr lang="en-US" b="1" dirty="0">
                <a:solidFill>
                  <a:srgbClr val="FF0000"/>
                </a:solidFill>
              </a:rPr>
              <a:t>~9 </a:t>
            </a:r>
            <a:r>
              <a:rPr lang="en-US" b="1" dirty="0" smtClean="0">
                <a:solidFill>
                  <a:srgbClr val="FF0000"/>
                </a:solidFill>
              </a:rPr>
              <a:t>AM</a:t>
            </a:r>
          </a:p>
          <a:p>
            <a:r>
              <a:rPr lang="en-US" b="1" dirty="0" smtClean="0"/>
              <a:t>Half-hour Hot Wash following</a:t>
            </a:r>
            <a:endParaRPr lang="en-US" b="1" dirty="0"/>
          </a:p>
        </p:txBody>
      </p:sp>
      <p:pic>
        <p:nvPicPr>
          <p:cNvPr id="7" name="Audio 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3339673684"/>
      </p:ext>
    </p:extLst>
  </p:cSld>
  <p:clrMapOvr>
    <a:masterClrMapping/>
  </p:clrMapOvr>
  <p:transition spd="slow" advTm="58817"/>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Exercise Parameters (continued)</a:t>
            </a:r>
            <a:endParaRPr lang="en-US" b="1" dirty="0"/>
          </a:p>
        </p:txBody>
      </p:sp>
      <p:sp>
        <p:nvSpPr>
          <p:cNvPr id="3" name="Content Placeholder 2"/>
          <p:cNvSpPr>
            <a:spLocks noGrp="1"/>
          </p:cNvSpPr>
          <p:nvPr>
            <p:ph idx="1"/>
          </p:nvPr>
        </p:nvSpPr>
        <p:spPr>
          <a:xfrm>
            <a:off x="1435608" y="1447800"/>
            <a:ext cx="7403592" cy="4800600"/>
          </a:xfrm>
        </p:spPr>
        <p:txBody>
          <a:bodyPr/>
          <a:lstStyle/>
          <a:p>
            <a:r>
              <a:rPr lang="en-US" sz="2800" b="1" dirty="0" smtClean="0"/>
              <a:t>Participants should be on location 30 minutes prior to start of exercise</a:t>
            </a:r>
            <a:endParaRPr lang="en-US" sz="2800" b="1" dirty="0"/>
          </a:p>
          <a:p>
            <a:r>
              <a:rPr lang="en-US" sz="2800" b="1" dirty="0"/>
              <a:t>Hospital will receive </a:t>
            </a:r>
            <a:r>
              <a:rPr lang="en-US" sz="2800" b="1" dirty="0" smtClean="0"/>
              <a:t>multiple patients</a:t>
            </a:r>
            <a:endParaRPr lang="en-US" sz="2800" b="1" dirty="0"/>
          </a:p>
          <a:p>
            <a:r>
              <a:rPr lang="en-US" sz="2800" b="1" dirty="0" smtClean="0"/>
              <a:t>EMS and Hospital will use Drill Triage Tags provided for exercise</a:t>
            </a:r>
          </a:p>
          <a:p>
            <a:r>
              <a:rPr lang="en-US" sz="2800" b="1" dirty="0" smtClean="0"/>
              <a:t>Hospital will track </a:t>
            </a:r>
            <a:r>
              <a:rPr lang="en-US" sz="2800" b="1" dirty="0"/>
              <a:t>patients </a:t>
            </a:r>
            <a:r>
              <a:rPr lang="en-US" sz="2800" b="1" dirty="0" smtClean="0"/>
              <a:t>with </a:t>
            </a:r>
            <a:r>
              <a:rPr lang="en-US" sz="2800" b="1" dirty="0" err="1" smtClean="0"/>
              <a:t>OHTrac</a:t>
            </a:r>
            <a:endParaRPr lang="en-US" sz="2800" b="1" dirty="0" smtClean="0"/>
          </a:p>
          <a:p>
            <a:pPr lvl="1"/>
            <a:r>
              <a:rPr lang="en-US" sz="2400" b="1" dirty="0" smtClean="0"/>
              <a:t>Need to create </a:t>
            </a:r>
            <a:r>
              <a:rPr lang="en-US" sz="2400" b="1" dirty="0" err="1" smtClean="0"/>
              <a:t>OHTrac</a:t>
            </a:r>
            <a:r>
              <a:rPr lang="en-US" sz="2400" b="1" dirty="0" smtClean="0"/>
              <a:t> incident</a:t>
            </a:r>
          </a:p>
          <a:p>
            <a:pPr lvl="1"/>
            <a:r>
              <a:rPr lang="en-US" sz="2400" b="1" dirty="0" smtClean="0"/>
              <a:t>Update GDAHA </a:t>
            </a:r>
            <a:r>
              <a:rPr lang="en-US" sz="2400" b="1" dirty="0" err="1" smtClean="0"/>
              <a:t>Surgenet</a:t>
            </a:r>
            <a:r>
              <a:rPr lang="en-US" sz="2400" b="1" dirty="0" smtClean="0"/>
              <a:t> MCI Page</a:t>
            </a:r>
            <a:endParaRPr lang="en-US" sz="2400" b="1" dirty="0"/>
          </a:p>
          <a:p>
            <a:endParaRPr lang="en-US" dirty="0"/>
          </a:p>
        </p:txBody>
      </p:sp>
      <p:pic>
        <p:nvPicPr>
          <p:cNvPr id="5" name="~PP3524.WAV">
            <a:hlinkClick r:id="" action="ppaction://media"/>
          </p:cNvPr>
          <p:cNvPicPr>
            <a:picLocks noRot="1" noChangeAspect="1"/>
          </p:cNvPicPr>
          <p:nvPr>
            <a:wavAudioFile r:embed="rId1" name="~PP3524.WAV"/>
          </p:nvPr>
        </p:nvPicPr>
        <p:blipFill>
          <a:blip r:embed="rId3" cstate="print"/>
          <a:stretch>
            <a:fillRect/>
          </a:stretch>
        </p:blipFill>
        <p:spPr>
          <a:xfrm>
            <a:off x="8724900" y="6438900"/>
            <a:ext cx="304800" cy="304800"/>
          </a:xfrm>
          <a:prstGeom prst="rect">
            <a:avLst/>
          </a:prstGeom>
        </p:spPr>
      </p:pic>
    </p:spTree>
    <p:extLst>
      <p:ext uri="{BB962C8B-B14F-4D97-AF65-F5344CB8AC3E}">
        <p14:creationId xmlns:p14="http://schemas.microsoft.com/office/powerpoint/2010/main" val="1744690977"/>
      </p:ext>
    </p:extLst>
  </p:cSld>
  <p:clrMapOvr>
    <a:masterClrMapping/>
  </p:clrMapOvr>
  <p:transition spd="slow" advTm="4919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914400" y="990600"/>
            <a:ext cx="8229600" cy="1143000"/>
          </a:xfrm>
        </p:spPr>
        <p:txBody>
          <a:bodyPr>
            <a:normAutofit fontScale="90000"/>
          </a:bodyPr>
          <a:lstStyle/>
          <a:p>
            <a:pPr algn="ctr" eaLnBrk="1" fontAlgn="auto" hangingPunct="1">
              <a:spcAft>
                <a:spcPts val="0"/>
              </a:spcAft>
              <a:defRPr/>
            </a:pPr>
            <a:r>
              <a:rPr sz="9600" b="1" dirty="0" smtClean="0">
                <a:solidFill>
                  <a:schemeClr val="tx2"/>
                </a:solidFill>
              </a:rPr>
              <a:t>Player Rules of Conduct</a:t>
            </a:r>
          </a:p>
        </p:txBody>
      </p:sp>
      <p:pic>
        <p:nvPicPr>
          <p:cNvPr id="5" name="~PP1160.WAV">
            <a:hlinkClick r:id="" action="ppaction://media"/>
          </p:cNvPr>
          <p:cNvPicPr>
            <a:picLocks noRot="1" noChangeAspect="1"/>
          </p:cNvPicPr>
          <p:nvPr>
            <a:wavAudioFile r:embed="rId1" name="~PP1160.WAV"/>
          </p:nvPr>
        </p:nvPicPr>
        <p:blipFill>
          <a:blip r:embed="rId3" cstate="print"/>
          <a:stretch>
            <a:fillRect/>
          </a:stretch>
        </p:blipFill>
        <p:spPr>
          <a:xfrm>
            <a:off x="8724900" y="6438900"/>
            <a:ext cx="304800" cy="304800"/>
          </a:xfrm>
          <a:prstGeom prst="rect">
            <a:avLst/>
          </a:prstGeom>
        </p:spPr>
      </p:pic>
    </p:spTree>
  </p:cSld>
  <p:clrMapOvr>
    <a:masterClrMapping/>
  </p:clrMapOvr>
  <p:transition spd="slow" advTm="601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SAFETY!</a:t>
            </a:r>
            <a:endParaRPr lang="en-US" b="1" dirty="0"/>
          </a:p>
        </p:txBody>
      </p:sp>
      <p:sp>
        <p:nvSpPr>
          <p:cNvPr id="3" name="Content Placeholder 2"/>
          <p:cNvSpPr>
            <a:spLocks noGrp="1"/>
          </p:cNvSpPr>
          <p:nvPr>
            <p:ph idx="1"/>
          </p:nvPr>
        </p:nvSpPr>
        <p:spPr>
          <a:xfrm>
            <a:off x="990600" y="1447800"/>
            <a:ext cx="7943088" cy="5105400"/>
          </a:xfrm>
          <a:noFill/>
        </p:spPr>
        <p:txBody>
          <a:bodyPr>
            <a:normAutofit fontScale="62500" lnSpcReduction="20000"/>
          </a:bodyPr>
          <a:lstStyle/>
          <a:p>
            <a:r>
              <a:rPr lang="en-US" sz="3800" b="1" dirty="0" smtClean="0"/>
              <a:t>Most important concern</a:t>
            </a:r>
          </a:p>
          <a:p>
            <a:r>
              <a:rPr lang="en-US" sz="3800" b="1" dirty="0" smtClean="0"/>
              <a:t>Safety Officer will conduct weapons check</a:t>
            </a:r>
          </a:p>
          <a:p>
            <a:r>
              <a:rPr lang="en-US" sz="3800" b="1" dirty="0" smtClean="0"/>
              <a:t>Other than specific training weapons no weapons of any kind are allowed in Sidney-Shelby County Health Department exercise area</a:t>
            </a:r>
          </a:p>
          <a:p>
            <a:pPr lvl="1"/>
            <a:r>
              <a:rPr lang="en-US" sz="3400" b="1" dirty="0" smtClean="0"/>
              <a:t>Includes firearms, ammunition, impact weapons, chemical spray, knives, and electrical weapons (Tasers)</a:t>
            </a:r>
          </a:p>
          <a:p>
            <a:r>
              <a:rPr lang="en-US" sz="3800" b="1" dirty="0" smtClean="0"/>
              <a:t>Approved training weapons may include blanks, simulated firearms, guns rendered inoperable or inert blue guns</a:t>
            </a:r>
          </a:p>
          <a:p>
            <a:r>
              <a:rPr lang="en-US" sz="3800" b="1" dirty="0" smtClean="0"/>
              <a:t>Every participant in Testing Center exercise area will be searched for unauthorized weapons</a:t>
            </a:r>
          </a:p>
          <a:p>
            <a:endParaRPr lang="en-US" dirty="0">
              <a:solidFill>
                <a:schemeClr val="tx2"/>
              </a:solidFill>
            </a:endParaRPr>
          </a:p>
        </p:txBody>
      </p:sp>
      <p:pic>
        <p:nvPicPr>
          <p:cNvPr id="5" name="~PP3034.WAV">
            <a:hlinkClick r:id="" action="ppaction://media"/>
          </p:cNvPr>
          <p:cNvPicPr>
            <a:picLocks noRot="1" noChangeAspect="1"/>
          </p:cNvPicPr>
          <p:nvPr>
            <a:wavAudioFile r:embed="rId1" name="~PP3034.WAV"/>
          </p:nvPr>
        </p:nvPicPr>
        <p:blipFill>
          <a:blip r:embed="rId3" cstate="print"/>
          <a:stretch>
            <a:fillRect/>
          </a:stretch>
        </p:blipFill>
        <p:spPr>
          <a:xfrm>
            <a:off x="8724900" y="6438900"/>
            <a:ext cx="304800" cy="304800"/>
          </a:xfrm>
          <a:prstGeom prst="rect">
            <a:avLst/>
          </a:prstGeom>
        </p:spPr>
      </p:pic>
    </p:spTree>
  </p:cSld>
  <p:clrMapOvr>
    <a:masterClrMapping/>
  </p:clrMapOvr>
  <p:transition spd="slow" advTm="5894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xfrm>
            <a:off x="942975" y="457200"/>
            <a:ext cx="8229600" cy="819150"/>
          </a:xfrm>
        </p:spPr>
        <p:txBody>
          <a:bodyPr>
            <a:normAutofit/>
          </a:bodyPr>
          <a:lstStyle/>
          <a:p>
            <a:pPr eaLnBrk="1" fontAlgn="auto" hangingPunct="1">
              <a:spcAft>
                <a:spcPts val="0"/>
              </a:spcAft>
              <a:defRPr/>
            </a:pPr>
            <a:r>
              <a:rPr lang="en-US" sz="4400" b="1" dirty="0" smtClean="0">
                <a:solidFill>
                  <a:schemeClr val="tx2"/>
                </a:solidFill>
              </a:rPr>
              <a:t>Exercise Assumptions</a:t>
            </a:r>
            <a:endParaRPr sz="4400" b="1" dirty="0" smtClean="0">
              <a:solidFill>
                <a:schemeClr val="tx2"/>
              </a:solidFill>
            </a:endParaRPr>
          </a:p>
        </p:txBody>
      </p:sp>
      <p:sp>
        <p:nvSpPr>
          <p:cNvPr id="3" name="Content Placeholder 2"/>
          <p:cNvSpPr>
            <a:spLocks noGrp="1"/>
          </p:cNvSpPr>
          <p:nvPr>
            <p:ph idx="1"/>
          </p:nvPr>
        </p:nvSpPr>
        <p:spPr>
          <a:xfrm>
            <a:off x="990600" y="1524000"/>
            <a:ext cx="8153400" cy="5334000"/>
          </a:xfrm>
        </p:spPr>
        <p:txBody>
          <a:bodyPr>
            <a:normAutofit fontScale="92500" lnSpcReduction="20000"/>
          </a:bodyPr>
          <a:lstStyle/>
          <a:p>
            <a:pPr marL="457200" indent="-457200" eaLnBrk="1" fontAlgn="auto" hangingPunct="1">
              <a:spcAft>
                <a:spcPts val="0"/>
              </a:spcAft>
              <a:buFont typeface="Arial" panose="020B0604020202020204" pitchFamily="34" charset="0"/>
              <a:buChar char="•"/>
              <a:defRPr/>
            </a:pPr>
            <a:r>
              <a:rPr lang="en-US" sz="2400" b="1" dirty="0" smtClean="0"/>
              <a:t>The exercise will be conducted in a no-fault learning environment wherein systems and processes, not individuals, will be evaluated</a:t>
            </a:r>
          </a:p>
          <a:p>
            <a:pPr marL="457200" indent="-457200" eaLnBrk="1" fontAlgn="auto" hangingPunct="1">
              <a:spcAft>
                <a:spcPts val="0"/>
              </a:spcAft>
              <a:buFont typeface="Arial" panose="020B0604020202020204" pitchFamily="34" charset="0"/>
              <a:buChar char="•"/>
              <a:defRPr/>
            </a:pPr>
            <a:r>
              <a:rPr lang="en-US" sz="2400" b="1" dirty="0" smtClean="0"/>
              <a:t>The exercise scenario is plausible, and events occur as they are presented</a:t>
            </a:r>
          </a:p>
          <a:p>
            <a:pPr marL="457200" lvl="0" indent="-457200">
              <a:buFont typeface="Arial" panose="020B0604020202020204" pitchFamily="34" charset="0"/>
              <a:buChar char="•"/>
              <a:defRPr/>
            </a:pPr>
            <a:r>
              <a:rPr lang="en-US" sz="2400" b="1" dirty="0"/>
              <a:t>Exercise simulation contains sufficient detail to allow players to react to information and situations as they are presented as if the simulated incident were </a:t>
            </a:r>
            <a:r>
              <a:rPr lang="en-US" sz="2400" b="1" dirty="0" smtClean="0"/>
              <a:t>real</a:t>
            </a:r>
          </a:p>
          <a:p>
            <a:pPr marL="457200" indent="-457200">
              <a:buFont typeface="Arial" panose="020B0604020202020204" pitchFamily="34" charset="0"/>
              <a:buChar char="•"/>
              <a:defRPr/>
            </a:pPr>
            <a:r>
              <a:rPr lang="en-US" sz="2800" b="1" dirty="0" smtClean="0"/>
              <a:t>Only those agencies listed in the Player Directory (and their personnel) may be contacted during the exercise</a:t>
            </a:r>
          </a:p>
          <a:p>
            <a:pPr marL="457200" indent="-457200">
              <a:buFont typeface="Arial" panose="020B0604020202020204" pitchFamily="34" charset="0"/>
              <a:buChar char="•"/>
              <a:defRPr/>
            </a:pPr>
            <a:r>
              <a:rPr lang="en-US" sz="2800" b="1" u="sng" dirty="0" smtClean="0"/>
              <a:t>All</a:t>
            </a:r>
            <a:r>
              <a:rPr lang="en-US" sz="2800" b="1" dirty="0" smtClean="0"/>
              <a:t> </a:t>
            </a:r>
            <a:r>
              <a:rPr lang="en-US" sz="2800" b="1" dirty="0"/>
              <a:t>departments and personnel at Wilson Hospital, including HICS, may be called at any time</a:t>
            </a:r>
          </a:p>
          <a:p>
            <a:pPr marL="457200" indent="-457200">
              <a:buFont typeface="Arial" panose="020B0604020202020204" pitchFamily="34" charset="0"/>
              <a:buChar char="•"/>
              <a:defRPr/>
            </a:pPr>
            <a:r>
              <a:rPr lang="en-US" sz="2800" b="1" dirty="0" smtClean="0"/>
              <a:t>Use the </a:t>
            </a:r>
            <a:r>
              <a:rPr lang="en-US" sz="2800" b="1" dirty="0" err="1" smtClean="0"/>
              <a:t>SimCell</a:t>
            </a:r>
            <a:r>
              <a:rPr lang="en-US" sz="2800" b="1" dirty="0" smtClean="0"/>
              <a:t> for all others</a:t>
            </a: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4141997111"/>
      </p:ext>
    </p:extLst>
  </p:cSld>
  <p:clrMapOvr>
    <a:masterClrMapping/>
  </p:clrMapOvr>
  <p:transition spd="slow" advTm="14147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1658" r="21534"/>
          <a:stretch/>
        </p:blipFill>
        <p:spPr bwMode="auto">
          <a:xfrm>
            <a:off x="1143000" y="2514600"/>
            <a:ext cx="1489984" cy="17485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33800" y="228600"/>
            <a:ext cx="5410200" cy="36048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r="12903"/>
          <a:stretch/>
        </p:blipFill>
        <p:spPr bwMode="auto">
          <a:xfrm>
            <a:off x="5029200" y="3831431"/>
            <a:ext cx="4114800" cy="30265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3" name="Picture 5"/>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0" y="4191000"/>
            <a:ext cx="4737122" cy="2667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itle 1"/>
          <p:cNvSpPr>
            <a:spLocks noGrp="1"/>
          </p:cNvSpPr>
          <p:nvPr>
            <p:ph type="title"/>
          </p:nvPr>
        </p:nvSpPr>
        <p:spPr>
          <a:xfrm>
            <a:off x="152400" y="228600"/>
            <a:ext cx="3505200" cy="2286000"/>
          </a:xfrm>
        </p:spPr>
        <p:txBody>
          <a:bodyPr>
            <a:noAutofit/>
          </a:bodyPr>
          <a:lstStyle/>
          <a:p>
            <a:r>
              <a:rPr lang="en-US" sz="4000" b="1" dirty="0" smtClean="0"/>
              <a:t>Santa Fe </a:t>
            </a:r>
            <a:br>
              <a:rPr lang="en-US" sz="4000" b="1" dirty="0" smtClean="0"/>
            </a:br>
            <a:r>
              <a:rPr lang="en-US" sz="4000" b="1" dirty="0" smtClean="0"/>
              <a:t>High School </a:t>
            </a:r>
            <a:br>
              <a:rPr lang="en-US" sz="4000" b="1" dirty="0" smtClean="0"/>
            </a:br>
            <a:r>
              <a:rPr lang="en-US" sz="4000" b="1" dirty="0" smtClean="0"/>
              <a:t>Santa Fe, TX</a:t>
            </a:r>
            <a:br>
              <a:rPr lang="en-US" sz="4000" b="1" dirty="0" smtClean="0"/>
            </a:br>
            <a:r>
              <a:rPr lang="en-US" sz="4000" b="1" dirty="0" smtClean="0"/>
              <a:t>May 18, 2018</a:t>
            </a:r>
          </a:p>
        </p:txBody>
      </p:sp>
      <p:pic>
        <p:nvPicPr>
          <p:cNvPr id="7" name="~PP1183.WAV">
            <a:hlinkClick r:id="" action="ppaction://media"/>
          </p:cNvPr>
          <p:cNvPicPr>
            <a:picLocks noRot="1" noChangeAspect="1"/>
          </p:cNvPicPr>
          <p:nvPr>
            <a:wavAudioFile r:embed="rId1" name="~PP1183.WAV"/>
          </p:nvPr>
        </p:nvPicPr>
        <p:blipFill>
          <a:blip r:embed="rId8" cstate="print"/>
          <a:stretch>
            <a:fillRect/>
          </a:stretch>
        </p:blipFill>
        <p:spPr>
          <a:xfrm>
            <a:off x="8737600" y="6451600"/>
            <a:ext cx="304800" cy="304800"/>
          </a:xfrm>
          <a:prstGeom prst="rect">
            <a:avLst/>
          </a:prstGeom>
        </p:spPr>
      </p:pic>
    </p:spTree>
    <p:extLst>
      <p:ext uri="{BB962C8B-B14F-4D97-AF65-F5344CB8AC3E}">
        <p14:creationId xmlns:p14="http://schemas.microsoft.com/office/powerpoint/2010/main" val="3219007289"/>
      </p:ext>
    </p:extLst>
  </p:cSld>
  <p:clrMapOvr>
    <a:masterClrMapping/>
  </p:clrMapOvr>
  <p:transition advTm="551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7"/>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tx2"/>
                </a:solidFill>
              </a:rPr>
              <a:t>Full-scale versus Functional</a:t>
            </a:r>
            <a:endParaRPr lang="en-US" b="1" dirty="0">
              <a:solidFill>
                <a:schemeClr val="tx2"/>
              </a:solidFill>
            </a:endParaRPr>
          </a:p>
        </p:txBody>
      </p:sp>
      <p:sp>
        <p:nvSpPr>
          <p:cNvPr id="3" name="Content Placeholder 2"/>
          <p:cNvSpPr>
            <a:spLocks noGrp="1"/>
          </p:cNvSpPr>
          <p:nvPr>
            <p:ph idx="1"/>
          </p:nvPr>
        </p:nvSpPr>
        <p:spPr/>
        <p:txBody>
          <a:bodyPr/>
          <a:lstStyle/>
          <a:p>
            <a:r>
              <a:rPr lang="en-US" sz="2800" b="1" dirty="0" smtClean="0"/>
              <a:t>Based on the scale of the exercise there will be multiple simulations</a:t>
            </a:r>
          </a:p>
          <a:p>
            <a:r>
              <a:rPr lang="en-US" sz="2800" b="1" dirty="0" smtClean="0"/>
              <a:t>Most areas will feel like a full-scale exercise (Scene, ED, OR, etc.)</a:t>
            </a:r>
          </a:p>
          <a:p>
            <a:r>
              <a:rPr lang="en-US" sz="2800" b="1" dirty="0" smtClean="0"/>
              <a:t>Sometimes, you will play only to the level of a functional exercise</a:t>
            </a:r>
          </a:p>
          <a:p>
            <a:pPr marL="82296" indent="0">
              <a:buNone/>
            </a:pPr>
            <a:endParaRPr lang="en-US" b="1" dirty="0" smtClean="0"/>
          </a:p>
          <a:p>
            <a:endParaRPr lang="en-US" b="1" dirty="0"/>
          </a:p>
        </p:txBody>
      </p:sp>
      <p:pic>
        <p:nvPicPr>
          <p:cNvPr id="4" name="Picture 2" descr="https://localtvwjw.files.wordpress.com/2015/12/s057105088-300.jpg?w=770"/>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 y="4267200"/>
            <a:ext cx="4628577" cy="25908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9049" t="23558" r="16606"/>
          <a:stretch/>
        </p:blipFill>
        <p:spPr bwMode="auto">
          <a:xfrm>
            <a:off x="5221050" y="4343400"/>
            <a:ext cx="3922950" cy="2514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132750842"/>
      </p:ext>
    </p:extLst>
  </p:cSld>
  <p:clrMapOvr>
    <a:masterClrMapping/>
  </p:clrMapOvr>
  <p:transition spd="slow" advTm="63463"/>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990600" y="274638"/>
            <a:ext cx="8153400" cy="1143000"/>
          </a:xfrm>
        </p:spPr>
        <p:txBody>
          <a:bodyPr/>
          <a:lstStyle/>
          <a:p>
            <a:r>
              <a:rPr lang="en-US" b="1" dirty="0" smtClean="0"/>
              <a:t>Surge Forms</a:t>
            </a:r>
            <a:endParaRPr lang="en-US" b="1" dirty="0"/>
          </a:p>
        </p:txBody>
      </p:sp>
      <p:pic>
        <p:nvPicPr>
          <p:cNvPr id="1026"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50866" t="16841" r="27519" b="10316"/>
          <a:stretch/>
        </p:blipFill>
        <p:spPr bwMode="auto">
          <a:xfrm>
            <a:off x="1143000" y="1295400"/>
            <a:ext cx="3705307" cy="4682512"/>
          </a:xfrm>
          <a:prstGeom prst="rect">
            <a:avLst/>
          </a:prstGeom>
          <a:noFill/>
          <a:ln>
            <a:noFill/>
          </a:ln>
          <a:effectLst>
            <a:outerShdw blurRad="63500" sx="102000" sy="102000" algn="ctr"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50631" t="17263" r="27264" b="8000"/>
          <a:stretch/>
        </p:blipFill>
        <p:spPr bwMode="auto">
          <a:xfrm>
            <a:off x="5324196" y="1295401"/>
            <a:ext cx="3693249" cy="4682512"/>
          </a:xfrm>
          <a:prstGeom prst="rect">
            <a:avLst/>
          </a:prstGeom>
          <a:noFill/>
          <a:ln>
            <a:noFill/>
          </a:ln>
          <a:effectLst>
            <a:outerShdw blurRad="63500" sx="102000" sy="102000" algn="ctr"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2915463569"/>
      </p:ext>
    </p:extLst>
  </p:cSld>
  <p:clrMapOvr>
    <a:masterClrMapping/>
  </p:clrMapOvr>
  <mc:AlternateContent xmlns:mc="http://schemas.openxmlformats.org/markup-compatibility/2006">
    <mc:Choice xmlns:p14="http://schemas.microsoft.com/office/powerpoint/2010/main" Requires="p14">
      <p:transition spd="slow" p14:dur="2000" advTm="82675"/>
    </mc:Choice>
    <mc:Fallback>
      <p:transition spd="slow" advTm="8267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eaLnBrk="1" hangingPunct="1">
              <a:defRPr/>
            </a:pPr>
            <a:r>
              <a:rPr lang="en-US" b="1" dirty="0"/>
              <a:t>What is a Functional Exercise?</a:t>
            </a:r>
          </a:p>
        </p:txBody>
      </p:sp>
      <p:sp>
        <p:nvSpPr>
          <p:cNvPr id="3" name="Content Placeholder 2"/>
          <p:cNvSpPr>
            <a:spLocks noGrp="1"/>
          </p:cNvSpPr>
          <p:nvPr>
            <p:ph idx="1"/>
          </p:nvPr>
        </p:nvSpPr>
        <p:spPr>
          <a:xfrm>
            <a:off x="1066800" y="1524000"/>
            <a:ext cx="7620000" cy="4191000"/>
          </a:xfrm>
        </p:spPr>
        <p:txBody>
          <a:bodyPr>
            <a:noAutofit/>
          </a:bodyPr>
          <a:lstStyle/>
          <a:p>
            <a:pPr marL="274320" indent="-274320">
              <a:defRPr/>
            </a:pPr>
            <a:r>
              <a:rPr lang="en-US" sz="2800" b="1" dirty="0" smtClean="0"/>
              <a:t>A </a:t>
            </a:r>
            <a:r>
              <a:rPr lang="en-US" sz="2800" b="1" dirty="0"/>
              <a:t>functional exercise simulates a disaster in the most realistic manner possible, </a:t>
            </a:r>
            <a:r>
              <a:rPr lang="en-US" sz="2800" b="1" u="sng" dirty="0"/>
              <a:t>short of moving real people and equipment to a real </a:t>
            </a:r>
            <a:r>
              <a:rPr lang="en-US" sz="2800" b="1" u="sng" dirty="0" smtClean="0"/>
              <a:t>site, </a:t>
            </a:r>
            <a:r>
              <a:rPr lang="en-US" sz="2800" b="1" dirty="0" smtClean="0"/>
              <a:t>e.g.: </a:t>
            </a:r>
            <a:endParaRPr lang="en-US" sz="2800" b="1" u="sng" dirty="0" smtClean="0"/>
          </a:p>
          <a:p>
            <a:pPr marL="548640" lvl="1" indent="-274320">
              <a:defRPr/>
            </a:pPr>
            <a:r>
              <a:rPr lang="en-US" sz="2400" b="1" dirty="0" smtClean="0"/>
              <a:t>Calling off-duty personnel and asking how long it would take them to respond, vs. actually having them come in</a:t>
            </a:r>
          </a:p>
          <a:p>
            <a:pPr marL="795528" lvl="2" indent="-274320">
              <a:defRPr/>
            </a:pPr>
            <a:r>
              <a:rPr lang="en-US" b="1" u="sng" dirty="0" smtClean="0"/>
              <a:t>Document the answer!</a:t>
            </a:r>
          </a:p>
          <a:p>
            <a:pPr marL="548640" lvl="1" indent="-274320">
              <a:defRPr/>
            </a:pPr>
            <a:r>
              <a:rPr lang="en-US" sz="2400" b="1" dirty="0" smtClean="0"/>
              <a:t>Calling other hospitals to ask for resources or ask if they can accept patients</a:t>
            </a:r>
          </a:p>
        </p:txBody>
      </p:sp>
      <p:pic>
        <p:nvPicPr>
          <p:cNvPr id="5" name="~PP2529.WAV">
            <a:hlinkClick r:id="" action="ppaction://media"/>
          </p:cNvPr>
          <p:cNvPicPr>
            <a:picLocks noRot="1" noChangeAspect="1"/>
          </p:cNvPicPr>
          <p:nvPr>
            <a:wavAudioFile r:embed="rId1" name="~PP2529.WAV"/>
          </p:nvPr>
        </p:nvPicPr>
        <p:blipFill>
          <a:blip r:embed="rId3" cstate="print"/>
          <a:stretch>
            <a:fillRect/>
          </a:stretch>
        </p:blipFill>
        <p:spPr>
          <a:xfrm>
            <a:off x="8724900" y="6438900"/>
            <a:ext cx="304800" cy="304800"/>
          </a:xfrm>
          <a:prstGeom prst="rect">
            <a:avLst/>
          </a:prstGeom>
        </p:spPr>
      </p:pic>
    </p:spTree>
  </p:cSld>
  <p:clrMapOvr>
    <a:masterClrMapping/>
  </p:clrMapOvr>
  <p:transition spd="slow" advTm="6703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7090" name="Picture 2" descr="KMC"/>
          <p:cNvPicPr>
            <a:picLocks noChangeAspect="1" noChangeArrowheads="1"/>
          </p:cNvPicPr>
          <p:nvPr/>
        </p:nvPicPr>
        <p:blipFill>
          <a:blip r:embed="rId4" cstate="print"/>
          <a:srcRect/>
          <a:stretch>
            <a:fillRect/>
          </a:stretch>
        </p:blipFill>
        <p:spPr bwMode="auto">
          <a:xfrm>
            <a:off x="5943600" y="1295400"/>
            <a:ext cx="3200400" cy="2805113"/>
          </a:xfrm>
          <a:prstGeom prst="rect">
            <a:avLst/>
          </a:prstGeom>
          <a:noFill/>
          <a:ln w="9525">
            <a:noFill/>
            <a:miter lim="800000"/>
            <a:headEnd/>
            <a:tailEnd/>
          </a:ln>
        </p:spPr>
      </p:pic>
      <p:pic>
        <p:nvPicPr>
          <p:cNvPr id="217091" name="Picture 3" descr="GSH"/>
          <p:cNvPicPr>
            <a:picLocks noChangeAspect="1" noChangeArrowheads="1"/>
          </p:cNvPicPr>
          <p:nvPr/>
        </p:nvPicPr>
        <p:blipFill>
          <a:blip r:embed="rId5" cstate="print"/>
          <a:srcRect t="12000"/>
          <a:stretch>
            <a:fillRect/>
          </a:stretch>
        </p:blipFill>
        <p:spPr bwMode="auto">
          <a:xfrm>
            <a:off x="6400800" y="0"/>
            <a:ext cx="2743200" cy="1676400"/>
          </a:xfrm>
          <a:prstGeom prst="rect">
            <a:avLst/>
          </a:prstGeom>
          <a:noFill/>
          <a:ln w="9525">
            <a:noFill/>
            <a:miter lim="800000"/>
            <a:headEnd/>
            <a:tailEnd/>
          </a:ln>
        </p:spPr>
      </p:pic>
      <p:pic>
        <p:nvPicPr>
          <p:cNvPr id="217092" name="Picture 4" descr="VAMC"/>
          <p:cNvPicPr>
            <a:picLocks noChangeAspect="1" noChangeArrowheads="1"/>
          </p:cNvPicPr>
          <p:nvPr/>
        </p:nvPicPr>
        <p:blipFill>
          <a:blip r:embed="rId6" cstate="print"/>
          <a:srcRect/>
          <a:stretch>
            <a:fillRect/>
          </a:stretch>
        </p:blipFill>
        <p:spPr bwMode="auto">
          <a:xfrm>
            <a:off x="5943600" y="4038600"/>
            <a:ext cx="3200400" cy="2819400"/>
          </a:xfrm>
          <a:prstGeom prst="rect">
            <a:avLst/>
          </a:prstGeom>
          <a:noFill/>
          <a:ln w="9525">
            <a:noFill/>
            <a:miter lim="800000"/>
            <a:headEnd/>
            <a:tailEnd/>
          </a:ln>
        </p:spPr>
      </p:pic>
      <p:pic>
        <p:nvPicPr>
          <p:cNvPr id="217093" name="Picture 5" descr="GVH"/>
          <p:cNvPicPr>
            <a:picLocks noChangeAspect="1" noChangeArrowheads="1"/>
          </p:cNvPicPr>
          <p:nvPr/>
        </p:nvPicPr>
        <p:blipFill>
          <a:blip r:embed="rId7" cstate="print"/>
          <a:srcRect/>
          <a:stretch>
            <a:fillRect/>
          </a:stretch>
        </p:blipFill>
        <p:spPr bwMode="auto">
          <a:xfrm>
            <a:off x="0" y="3048000"/>
            <a:ext cx="3200400" cy="1752600"/>
          </a:xfrm>
          <a:prstGeom prst="rect">
            <a:avLst/>
          </a:prstGeom>
          <a:noFill/>
          <a:ln w="9525">
            <a:noFill/>
            <a:miter lim="800000"/>
            <a:headEnd/>
            <a:tailEnd/>
          </a:ln>
        </p:spPr>
      </p:pic>
      <p:pic>
        <p:nvPicPr>
          <p:cNvPr id="217094" name="Picture 6" descr="SYC"/>
          <p:cNvPicPr>
            <a:picLocks noChangeAspect="1" noChangeArrowheads="1"/>
          </p:cNvPicPr>
          <p:nvPr/>
        </p:nvPicPr>
        <p:blipFill>
          <a:blip r:embed="rId8" cstate="print"/>
          <a:srcRect/>
          <a:stretch>
            <a:fillRect/>
          </a:stretch>
        </p:blipFill>
        <p:spPr bwMode="auto">
          <a:xfrm>
            <a:off x="5943600" y="2971800"/>
            <a:ext cx="3200400" cy="1905000"/>
          </a:xfrm>
          <a:prstGeom prst="rect">
            <a:avLst/>
          </a:prstGeom>
          <a:noFill/>
          <a:ln w="9525">
            <a:noFill/>
            <a:miter lim="800000"/>
            <a:headEnd/>
            <a:tailEnd/>
          </a:ln>
        </p:spPr>
      </p:pic>
      <p:pic>
        <p:nvPicPr>
          <p:cNvPr id="217096" name="Picture 8" descr="MMC"/>
          <p:cNvPicPr>
            <a:picLocks noChangeAspect="1" noChangeArrowheads="1"/>
          </p:cNvPicPr>
          <p:nvPr/>
        </p:nvPicPr>
        <p:blipFill>
          <a:blip r:embed="rId9" cstate="print"/>
          <a:srcRect/>
          <a:stretch>
            <a:fillRect/>
          </a:stretch>
        </p:blipFill>
        <p:spPr bwMode="auto">
          <a:xfrm>
            <a:off x="3200400" y="3276600"/>
            <a:ext cx="2743200" cy="1371600"/>
          </a:xfrm>
          <a:prstGeom prst="rect">
            <a:avLst/>
          </a:prstGeom>
          <a:noFill/>
          <a:ln w="9525">
            <a:noFill/>
            <a:miter lim="800000"/>
            <a:headEnd/>
            <a:tailEnd/>
          </a:ln>
        </p:spPr>
      </p:pic>
      <p:pic>
        <p:nvPicPr>
          <p:cNvPr id="217098" name="Picture 10" descr="MMH"/>
          <p:cNvPicPr>
            <a:picLocks noChangeAspect="1" noChangeArrowheads="1"/>
          </p:cNvPicPr>
          <p:nvPr/>
        </p:nvPicPr>
        <p:blipFill>
          <a:blip r:embed="rId10" cstate="print"/>
          <a:srcRect/>
          <a:stretch>
            <a:fillRect/>
          </a:stretch>
        </p:blipFill>
        <p:spPr bwMode="auto">
          <a:xfrm>
            <a:off x="3200400" y="4572000"/>
            <a:ext cx="2743200" cy="1219200"/>
          </a:xfrm>
          <a:prstGeom prst="rect">
            <a:avLst/>
          </a:prstGeom>
          <a:noFill/>
          <a:ln w="9525">
            <a:noFill/>
            <a:miter lim="800000"/>
            <a:headEnd/>
            <a:tailEnd/>
          </a:ln>
        </p:spPr>
      </p:pic>
      <p:pic>
        <p:nvPicPr>
          <p:cNvPr id="217099" name="Picture 11" descr="Wilson"/>
          <p:cNvPicPr>
            <a:picLocks noChangeAspect="1" noChangeArrowheads="1"/>
          </p:cNvPicPr>
          <p:nvPr/>
        </p:nvPicPr>
        <p:blipFill>
          <a:blip r:embed="rId11" cstate="print"/>
          <a:srcRect/>
          <a:stretch>
            <a:fillRect/>
          </a:stretch>
        </p:blipFill>
        <p:spPr bwMode="auto">
          <a:xfrm>
            <a:off x="3200400" y="5638800"/>
            <a:ext cx="2743200" cy="1219200"/>
          </a:xfrm>
          <a:prstGeom prst="rect">
            <a:avLst/>
          </a:prstGeom>
          <a:noFill/>
          <a:ln w="9525">
            <a:noFill/>
            <a:miter lim="800000"/>
            <a:headEnd/>
            <a:tailEnd/>
          </a:ln>
        </p:spPr>
      </p:pic>
      <p:sp>
        <p:nvSpPr>
          <p:cNvPr id="13" name="Content Placeholder 2"/>
          <p:cNvSpPr txBox="1">
            <a:spLocks/>
          </p:cNvSpPr>
          <p:nvPr/>
        </p:nvSpPr>
        <p:spPr>
          <a:xfrm>
            <a:off x="457200" y="0"/>
            <a:ext cx="5715000" cy="3962400"/>
          </a:xfrm>
          <a:prstGeom prst="rect">
            <a:avLst/>
          </a:prstGeom>
        </p:spPr>
        <p:txBody>
          <a:bodyPr>
            <a:normAutofit/>
          </a:bodyPr>
          <a:lstStyle/>
          <a:p>
            <a:pPr marL="548640" marR="0" lvl="1" indent="-274320" algn="l" defTabSz="914400" rtl="0" eaLnBrk="1" fontAlgn="auto" latinLnBrk="0" hangingPunct="1">
              <a:lnSpc>
                <a:spcPct val="100000"/>
              </a:lnSpc>
              <a:spcBef>
                <a:spcPts val="550"/>
              </a:spcBef>
              <a:spcAft>
                <a:spcPts val="0"/>
              </a:spcAft>
              <a:buClr>
                <a:schemeClr val="accent1"/>
              </a:buClr>
              <a:buSzTx/>
              <a:buFont typeface="Verdana"/>
              <a:buChar char="◦"/>
              <a:tabLst/>
              <a:defRPr/>
            </a:pPr>
            <a:endParaRPr kumimoji="0" lang="en-US" sz="2000" b="1" i="0" u="none" strike="noStrike" kern="1200" cap="none" spc="0" normalizeH="0" baseline="0" noProof="0" dirty="0" smtClean="0">
              <a:ln>
                <a:noFill/>
              </a:ln>
              <a:solidFill>
                <a:schemeClr val="tx1"/>
              </a:solidFill>
              <a:effectLst/>
              <a:uLnTx/>
              <a:uFillTx/>
              <a:latin typeface="+mn-lt"/>
              <a:ea typeface="+mn-ea"/>
              <a:cs typeface="+mn-cs"/>
            </a:endParaRPr>
          </a:p>
          <a:p>
            <a:pPr marL="548640" marR="0" lvl="1" indent="-274320" algn="l" defTabSz="914400" rtl="0" eaLnBrk="1" fontAlgn="auto" latinLnBrk="0" hangingPunct="1">
              <a:lnSpc>
                <a:spcPct val="100000"/>
              </a:lnSpc>
              <a:spcBef>
                <a:spcPts val="550"/>
              </a:spcBef>
              <a:spcAft>
                <a:spcPts val="0"/>
              </a:spcAft>
              <a:buClr>
                <a:schemeClr val="accent1"/>
              </a:buClr>
              <a:buSzTx/>
              <a:buFont typeface="Verdana"/>
              <a:buChar char="◦"/>
              <a:tabLst/>
              <a:defRPr/>
            </a:pPr>
            <a:r>
              <a:rPr kumimoji="0" lang="en-US" sz="2000" b="1" i="0" u="none" strike="noStrike" kern="1200" cap="none" spc="0" normalizeH="0" baseline="0" noProof="0" dirty="0" smtClean="0">
                <a:ln>
                  <a:noFill/>
                </a:ln>
                <a:solidFill>
                  <a:schemeClr val="tx1"/>
                </a:solidFill>
                <a:effectLst/>
                <a:uLnTx/>
                <a:uFillTx/>
                <a:latin typeface="+mn-lt"/>
                <a:ea typeface="+mn-ea"/>
                <a:cs typeface="+mn-cs"/>
              </a:rPr>
              <a:t>Calling hospitals who are playing at the functional level is crucial:</a:t>
            </a:r>
          </a:p>
          <a:p>
            <a:pPr marL="548640" marR="0" lvl="1" indent="-274320" algn="l" defTabSz="914400" rtl="0" eaLnBrk="1" fontAlgn="auto" latinLnBrk="0" hangingPunct="1">
              <a:lnSpc>
                <a:spcPct val="100000"/>
              </a:lnSpc>
              <a:spcBef>
                <a:spcPts val="550"/>
              </a:spcBef>
              <a:spcAft>
                <a:spcPts val="0"/>
              </a:spcAft>
              <a:buClr>
                <a:schemeClr val="accent1"/>
              </a:buClr>
              <a:buSzTx/>
              <a:buFont typeface="Verdana"/>
              <a:buChar char="◦"/>
              <a:tabLst/>
              <a:defRPr/>
            </a:pPr>
            <a:r>
              <a:rPr lang="en-US" sz="2000" b="1" dirty="0" smtClean="0"/>
              <a:t>A major MCI is a community and REGIONAL event!</a:t>
            </a:r>
          </a:p>
          <a:p>
            <a:pPr marL="548640" marR="0" lvl="1" indent="-274320" algn="l" defTabSz="914400" rtl="0" eaLnBrk="1" fontAlgn="auto" latinLnBrk="0" hangingPunct="1">
              <a:lnSpc>
                <a:spcPct val="100000"/>
              </a:lnSpc>
              <a:spcBef>
                <a:spcPts val="550"/>
              </a:spcBef>
              <a:spcAft>
                <a:spcPts val="0"/>
              </a:spcAft>
              <a:buClr>
                <a:schemeClr val="accent1"/>
              </a:buClr>
              <a:buSzTx/>
              <a:buFont typeface="Verdana"/>
              <a:buChar char="◦"/>
              <a:tabLst/>
              <a:defRPr/>
            </a:pPr>
            <a:r>
              <a:rPr kumimoji="0" lang="en-US" sz="2000" b="1" i="0" u="none" strike="noStrike" kern="1200" cap="none" spc="0" normalizeH="0" baseline="0" noProof="0" dirty="0" smtClean="0">
                <a:ln>
                  <a:noFill/>
                </a:ln>
                <a:solidFill>
                  <a:schemeClr val="tx1"/>
                </a:solidFill>
                <a:effectLst/>
                <a:uLnTx/>
                <a:uFillTx/>
                <a:latin typeface="+mn-lt"/>
                <a:ea typeface="+mn-ea"/>
                <a:cs typeface="+mn-cs"/>
              </a:rPr>
              <a:t>Get</a:t>
            </a:r>
            <a:r>
              <a:rPr kumimoji="0" lang="en-US" sz="2000" b="1" i="0" u="none" strike="noStrike" kern="1200" cap="none" spc="0" normalizeH="0" noProof="0" dirty="0" smtClean="0">
                <a:ln>
                  <a:noFill/>
                </a:ln>
                <a:solidFill>
                  <a:schemeClr val="tx1"/>
                </a:solidFill>
                <a:effectLst/>
                <a:uLnTx/>
                <a:uFillTx/>
                <a:latin typeface="+mn-lt"/>
                <a:ea typeface="+mn-ea"/>
                <a:cs typeface="+mn-cs"/>
              </a:rPr>
              <a:t> out of your silos!</a:t>
            </a:r>
          </a:p>
          <a:p>
            <a:pPr marL="548640" marR="0" lvl="1" indent="-274320" algn="l" defTabSz="914400" rtl="0" eaLnBrk="1" fontAlgn="auto" latinLnBrk="0" hangingPunct="1">
              <a:lnSpc>
                <a:spcPct val="100000"/>
              </a:lnSpc>
              <a:spcBef>
                <a:spcPts val="550"/>
              </a:spcBef>
              <a:spcAft>
                <a:spcPts val="0"/>
              </a:spcAft>
              <a:buClr>
                <a:schemeClr val="accent1"/>
              </a:buClr>
              <a:buSzTx/>
              <a:buFont typeface="Verdana"/>
              <a:buChar char="◦"/>
              <a:tabLst/>
              <a:defRPr/>
            </a:pPr>
            <a:r>
              <a:rPr lang="en-US" sz="2000" b="1" dirty="0" smtClean="0"/>
              <a:t>(But don’t be surprised if they’re overwhelmed, too)</a:t>
            </a:r>
            <a:endParaRPr kumimoji="0" lang="en-US" sz="2000" b="1" i="0" u="none" strike="noStrike" kern="1200" cap="none" spc="0" normalizeH="0" noProof="0" dirty="0" smtClean="0">
              <a:ln>
                <a:noFill/>
              </a:ln>
              <a:solidFill>
                <a:schemeClr val="tx1"/>
              </a:solidFill>
              <a:effectLst/>
              <a:uLnTx/>
              <a:uFillTx/>
              <a:latin typeface="+mn-lt"/>
              <a:ea typeface="+mn-ea"/>
              <a:cs typeface="+mn-cs"/>
            </a:endParaRPr>
          </a:p>
        </p:txBody>
      </p:sp>
      <p:pic>
        <p:nvPicPr>
          <p:cNvPr id="14" name="Picture 2"/>
          <p:cNvPicPr>
            <a:picLocks noChangeAspect="1" noChangeArrowheads="1"/>
          </p:cNvPicPr>
          <p:nvPr/>
        </p:nvPicPr>
        <p:blipFill>
          <a:blip r:embed="rId12" cstate="print"/>
          <a:srcRect l="16250" t="33594" r="51875" b="32031"/>
          <a:stretch>
            <a:fillRect/>
          </a:stretch>
        </p:blipFill>
        <p:spPr bwMode="auto">
          <a:xfrm>
            <a:off x="2895600" y="2971800"/>
            <a:ext cx="3429000" cy="2958353"/>
          </a:xfrm>
          <a:prstGeom prst="rect">
            <a:avLst/>
          </a:prstGeom>
          <a:noFill/>
          <a:ln w="9525">
            <a:noFill/>
            <a:miter lim="800000"/>
            <a:headEnd/>
            <a:tailEnd/>
          </a:ln>
        </p:spPr>
      </p:pic>
      <p:pic>
        <p:nvPicPr>
          <p:cNvPr id="217100" name="Picture 2"/>
          <p:cNvPicPr>
            <a:picLocks noChangeAspect="1" noChangeArrowheads="1"/>
          </p:cNvPicPr>
          <p:nvPr/>
        </p:nvPicPr>
        <p:blipFill>
          <a:blip r:embed="rId13" cstate="print"/>
          <a:srcRect/>
          <a:stretch>
            <a:fillRect/>
          </a:stretch>
        </p:blipFill>
        <p:spPr bwMode="auto">
          <a:xfrm>
            <a:off x="0" y="4459287"/>
            <a:ext cx="2751138" cy="2398713"/>
          </a:xfrm>
          <a:prstGeom prst="rect">
            <a:avLst/>
          </a:prstGeom>
          <a:noFill/>
          <a:ln w="9525">
            <a:noFill/>
            <a:miter lim="800000"/>
            <a:headEnd/>
            <a:tailEnd/>
          </a:ln>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4"/>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530761770"/>
      </p:ext>
    </p:extLst>
  </p:cSld>
  <p:clrMapOvr>
    <a:masterClrMapping/>
  </p:clrMapOvr>
  <p:transition advTm="90535"/>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0" y="2133600"/>
            <a:ext cx="8229600" cy="4724400"/>
          </a:xfrm>
        </p:spPr>
        <p:txBody>
          <a:bodyPr>
            <a:normAutofit/>
          </a:bodyPr>
          <a:lstStyle/>
          <a:p>
            <a:r>
              <a:rPr lang="en-US" sz="2200" b="1" dirty="0" smtClean="0"/>
              <a:t>Use your agency’s plans, policies, processes, and procedures as well as individual judgments in determining how to respond</a:t>
            </a:r>
          </a:p>
          <a:p>
            <a:r>
              <a:rPr lang="en-US" sz="2200" b="1" dirty="0" smtClean="0"/>
              <a:t>To the greatest degree feasible, respond as you would during an actual event</a:t>
            </a:r>
          </a:p>
          <a:p>
            <a:r>
              <a:rPr lang="en-US" sz="2200" b="1" dirty="0" smtClean="0"/>
              <a:t>Participating agencies may need to balance exercise play with real-world emergencies.  Real-world emergencies take priority</a:t>
            </a:r>
          </a:p>
          <a:p>
            <a:r>
              <a:rPr lang="en-US" sz="2200" b="1" dirty="0" smtClean="0"/>
              <a:t>Simulation will be used at times during the exercise</a:t>
            </a:r>
          </a:p>
          <a:p>
            <a:r>
              <a:rPr lang="en-US" sz="2200" b="1" dirty="0" smtClean="0"/>
              <a:t>Exercise simulation will be as realistic and plausible as possible in the exercise</a:t>
            </a:r>
          </a:p>
          <a:p>
            <a:pPr marL="274320" indent="-274320" eaLnBrk="1" fontAlgn="auto" hangingPunct="1">
              <a:spcAft>
                <a:spcPts val="0"/>
              </a:spcAft>
              <a:buFont typeface="Wingdings 2"/>
              <a:buChar char=""/>
              <a:defRPr/>
            </a:pPr>
            <a:endParaRPr lang="en-US" dirty="0">
              <a:solidFill>
                <a:schemeClr val="tx2"/>
              </a:solidFill>
            </a:endParaRPr>
          </a:p>
        </p:txBody>
      </p:sp>
      <p:sp>
        <p:nvSpPr>
          <p:cNvPr id="6" name="Title 1"/>
          <p:cNvSpPr>
            <a:spLocks noGrp="1"/>
          </p:cNvSpPr>
          <p:nvPr>
            <p:ph type="title"/>
          </p:nvPr>
        </p:nvSpPr>
        <p:spPr>
          <a:xfrm>
            <a:off x="942975" y="762000"/>
            <a:ext cx="8229600" cy="819150"/>
          </a:xfrm>
        </p:spPr>
        <p:txBody>
          <a:bodyPr>
            <a:normAutofit/>
          </a:bodyPr>
          <a:lstStyle/>
          <a:p>
            <a:pPr eaLnBrk="1" fontAlgn="auto" hangingPunct="1">
              <a:spcAft>
                <a:spcPts val="0"/>
              </a:spcAft>
              <a:defRPr/>
            </a:pPr>
            <a:r>
              <a:rPr lang="en-US" sz="4400" b="1" dirty="0" smtClean="0">
                <a:solidFill>
                  <a:schemeClr val="tx2"/>
                </a:solidFill>
              </a:rPr>
              <a:t>Exercise Assumptions</a:t>
            </a:r>
            <a:endParaRPr sz="4400" b="1" dirty="0" smtClean="0">
              <a:solidFill>
                <a:schemeClr val="tx2"/>
              </a:solidFill>
            </a:endParaRPr>
          </a:p>
        </p:txBody>
      </p:sp>
      <p:pic>
        <p:nvPicPr>
          <p:cNvPr id="5" name="Picture 4" descr="H:\New Dawn AAR\NewDawnPic007.JPG"/>
          <p:cNvPicPr/>
          <p:nvPr/>
        </p:nvPicPr>
        <p:blipFill>
          <a:blip r:embed="rId3" cstate="print">
            <a:extLst>
              <a:ext uri="{28A0092B-C50C-407E-A947-70E740481C1C}">
                <a14:useLocalDpi xmlns:a14="http://schemas.microsoft.com/office/drawing/2010/main" val="0"/>
              </a:ext>
            </a:extLst>
          </a:blip>
          <a:srcRect l="19788"/>
          <a:stretch>
            <a:fillRect/>
          </a:stretch>
        </p:blipFill>
        <p:spPr bwMode="auto">
          <a:xfrm rot="5400000">
            <a:off x="7079933" y="98106"/>
            <a:ext cx="2162173" cy="1965960"/>
          </a:xfrm>
          <a:prstGeom prst="rect">
            <a:avLst/>
          </a:prstGeom>
          <a:noFill/>
          <a:ln>
            <a:noFill/>
          </a:ln>
        </p:spPr>
      </p:pic>
      <p:pic>
        <p:nvPicPr>
          <p:cNvPr id="7" name="~PP32.WAV">
            <a:hlinkClick r:id="" action="ppaction://media"/>
          </p:cNvPr>
          <p:cNvPicPr>
            <a:picLocks noRot="1" noChangeAspect="1"/>
          </p:cNvPicPr>
          <p:nvPr>
            <a:wavAudioFile r:embed="rId1" name="~PP32.WAV"/>
          </p:nvPr>
        </p:nvPicPr>
        <p:blipFill>
          <a:blip r:embed="rId4" cstate="print"/>
          <a:stretch>
            <a:fillRect/>
          </a:stretch>
        </p:blipFill>
        <p:spPr>
          <a:xfrm>
            <a:off x="8724900" y="6438900"/>
            <a:ext cx="304800" cy="304800"/>
          </a:xfrm>
          <a:prstGeom prst="rect">
            <a:avLst/>
          </a:prstGeom>
        </p:spPr>
      </p:pic>
    </p:spTree>
  </p:cSld>
  <p:clrMapOvr>
    <a:masterClrMapping/>
  </p:clrMapOvr>
  <p:transition spd="slow" advTm="4666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7"/>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2" descr="Medics evacuate an injured woman on Boulevard des Filles du Calvaire near the Bataclan early on November 1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1"/>
            <a:ext cx="3965839" cy="228600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6" descr="A woman is evacuated from the Bataclan theater early on November 1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114800" y="-1"/>
            <a:ext cx="5041214" cy="283083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4" descr="French security forces rush in as people are evacuated in the area of Rue Bichat in the 10th District of Paris. "/>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29691"/>
          <a:stretch/>
        </p:blipFill>
        <p:spPr bwMode="auto">
          <a:xfrm>
            <a:off x="0" y="2279348"/>
            <a:ext cx="2438400" cy="1884422"/>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DSC_0181"/>
          <p:cNvPicPr>
            <a:picLocks noGrp="1" noChangeAspect="1" noChangeArrowheads="1"/>
          </p:cNvPicPr>
          <p:nvPr>
            <p:ph idx="1"/>
          </p:nvPr>
        </p:nvPicPr>
        <p:blipFill>
          <a:blip r:embed="rId6" cstate="print"/>
          <a:stretch>
            <a:fillRect/>
          </a:stretch>
        </p:blipFill>
        <p:spPr bwMode="auto">
          <a:xfrm>
            <a:off x="4191000" y="3579192"/>
            <a:ext cx="4953000" cy="3278808"/>
          </a:xfrm>
          <a:prstGeom prst="rect">
            <a:avLst/>
          </a:prstGeom>
          <a:noFill/>
          <a:ln w="9525">
            <a:noFill/>
            <a:miter lim="800000"/>
            <a:headEnd/>
            <a:tailEnd/>
          </a:ln>
        </p:spPr>
      </p:pic>
      <p:pic>
        <p:nvPicPr>
          <p:cNvPr id="11" name="Picture 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0" y="4191000"/>
            <a:ext cx="4459869"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2" descr="Rescuers evacuate an injured person on Boulevard des Filles du Calvaire, close to the Bataclan concert hall in central Paris."/>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419600" y="2514600"/>
            <a:ext cx="2610951" cy="146615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3"/>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105905" y="2514600"/>
            <a:ext cx="2038095" cy="200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18" descr="Rescuers evacuate an injured person near the Stade de France, one of several sites of attacks November 13 in Paris. Thousands of fans were watching a soccer match between France and Germany when the attacks occurred."/>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l="27227" t="2061" r="22577"/>
          <a:stretch/>
        </p:blipFill>
        <p:spPr bwMode="auto">
          <a:xfrm>
            <a:off x="2514600" y="2133600"/>
            <a:ext cx="1927738" cy="2112084"/>
          </a:xfrm>
          <a:prstGeom prst="rect">
            <a:avLst/>
          </a:prstGeom>
          <a:noFill/>
          <a:extLst>
            <a:ext uri="{909E8E84-426E-40DD-AFC4-6F175D3DCCD1}">
              <a14:hiddenFill xmlns:a14="http://schemas.microsoft.com/office/drawing/2010/main">
                <a:solidFill>
                  <a:srgbClr val="FFFFFF"/>
                </a:solidFill>
              </a14:hiddenFill>
            </a:ext>
          </a:extLst>
        </p:spPr>
      </p:pic>
      <p:pic>
        <p:nvPicPr>
          <p:cNvPr id="13" name="~PP2014.WAV">
            <a:hlinkClick r:id="" action="ppaction://media"/>
          </p:cNvPr>
          <p:cNvPicPr>
            <a:picLocks noRot="1" noChangeAspect="1"/>
          </p:cNvPicPr>
          <p:nvPr>
            <a:wavAudioFile r:embed="rId1" name="~PP2014.WAV"/>
          </p:nvPr>
        </p:nvPicPr>
        <p:blipFill>
          <a:blip r:embed="rId11" cstate="print"/>
          <a:stretch>
            <a:fillRect/>
          </a:stretch>
        </p:blipFill>
        <p:spPr>
          <a:xfrm>
            <a:off x="8724900" y="6438900"/>
            <a:ext cx="304800" cy="304800"/>
          </a:xfrm>
          <a:prstGeom prst="rect">
            <a:avLst/>
          </a:prstGeom>
        </p:spPr>
      </p:pic>
    </p:spTree>
  </p:cSld>
  <p:clrMapOvr>
    <a:masterClrMapping/>
  </p:clrMapOvr>
  <p:transition spd="slow" advTm="3038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13"/>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90600" y="1447800"/>
            <a:ext cx="7943088" cy="5410200"/>
          </a:xfrm>
        </p:spPr>
        <p:txBody>
          <a:bodyPr>
            <a:normAutofit/>
          </a:bodyPr>
          <a:lstStyle/>
          <a:p>
            <a:endParaRPr lang="en-US" sz="2000" b="1" dirty="0" smtClean="0"/>
          </a:p>
          <a:p>
            <a:r>
              <a:rPr lang="en-US" sz="2000" b="1" dirty="0"/>
              <a:t>Players will actually send patients to playing areas</a:t>
            </a:r>
            <a:r>
              <a:rPr lang="en-US" sz="2000" b="1" dirty="0" smtClean="0"/>
              <a:t>!</a:t>
            </a:r>
          </a:p>
          <a:p>
            <a:r>
              <a:rPr lang="en-US" sz="2000" b="1" dirty="0"/>
              <a:t>Players must make all </a:t>
            </a:r>
            <a:r>
              <a:rPr lang="en-US" sz="2000" b="1" dirty="0" smtClean="0"/>
              <a:t>phone </a:t>
            </a:r>
            <a:r>
              <a:rPr lang="en-US" sz="2000" b="1" dirty="0"/>
              <a:t>calls necessary for this exercise. </a:t>
            </a:r>
            <a:endParaRPr lang="en-US" sz="2000" b="1" dirty="0" smtClean="0"/>
          </a:p>
          <a:p>
            <a:r>
              <a:rPr lang="en-US" sz="2000" b="1" dirty="0" smtClean="0"/>
              <a:t>DO </a:t>
            </a:r>
            <a:r>
              <a:rPr lang="en-US" sz="2000" b="1" dirty="0"/>
              <a:t>NOT </a:t>
            </a:r>
            <a:r>
              <a:rPr lang="en-US" sz="2000" b="1" dirty="0" smtClean="0"/>
              <a:t>simulate </a:t>
            </a:r>
            <a:r>
              <a:rPr lang="en-US" sz="2000" b="1" dirty="0"/>
              <a:t>phone calls!  If </a:t>
            </a:r>
            <a:r>
              <a:rPr lang="en-US" sz="2000" b="1" dirty="0" smtClean="0"/>
              <a:t>you </a:t>
            </a:r>
            <a:r>
              <a:rPr lang="en-US" sz="2000" b="1" dirty="0"/>
              <a:t>need something make the call!  </a:t>
            </a:r>
            <a:endParaRPr lang="en-US" sz="2000" b="1" dirty="0" smtClean="0"/>
          </a:p>
          <a:p>
            <a:r>
              <a:rPr lang="en-US" sz="2000" b="1" dirty="0" smtClean="0"/>
              <a:t>Virtually </a:t>
            </a:r>
            <a:r>
              <a:rPr lang="en-US" sz="2000" b="1" dirty="0"/>
              <a:t>all areas of the hospital are playing, and </a:t>
            </a:r>
            <a:r>
              <a:rPr lang="en-US" sz="2000" b="1" dirty="0" smtClean="0"/>
              <a:t>you should </a:t>
            </a:r>
            <a:r>
              <a:rPr lang="en-US" sz="2000" b="1" dirty="0"/>
              <a:t>use the </a:t>
            </a:r>
            <a:r>
              <a:rPr lang="en-US" sz="2000" b="1" dirty="0" err="1"/>
              <a:t>SimCell</a:t>
            </a:r>
            <a:r>
              <a:rPr lang="en-US" sz="2000" b="1" dirty="0"/>
              <a:t> for anyone else</a:t>
            </a:r>
            <a:r>
              <a:rPr lang="en-US" sz="2000" b="1" dirty="0" smtClean="0"/>
              <a:t>!</a:t>
            </a:r>
          </a:p>
          <a:p>
            <a:r>
              <a:rPr lang="en-US" sz="2000" b="1" dirty="0" smtClean="0"/>
              <a:t>Personnel called at home should be asked how long it would take to respond, but TOLD NOT TO ACTUALLY COME TO THE HOSPITAL unless directed by their supervisor</a:t>
            </a:r>
          </a:p>
          <a:p>
            <a:r>
              <a:rPr lang="en-US" sz="2000" b="1" dirty="0" smtClean="0"/>
              <a:t>If you are uncertain </a:t>
            </a:r>
            <a:r>
              <a:rPr lang="en-US" sz="2000" b="1" dirty="0"/>
              <a:t>about something, </a:t>
            </a:r>
            <a:r>
              <a:rPr lang="en-US" sz="2000" b="1" dirty="0" smtClean="0"/>
              <a:t>ask your </a:t>
            </a:r>
            <a:r>
              <a:rPr lang="en-US" sz="2000" b="1" dirty="0"/>
              <a:t>supervisor, a Controller, or the </a:t>
            </a:r>
            <a:r>
              <a:rPr lang="en-US" sz="2000" b="1" dirty="0" err="1"/>
              <a:t>SimCell</a:t>
            </a:r>
            <a:r>
              <a:rPr lang="en-US" sz="2000" b="1" dirty="0" smtClean="0"/>
              <a:t>.</a:t>
            </a:r>
          </a:p>
        </p:txBody>
      </p:sp>
      <p:sp>
        <p:nvSpPr>
          <p:cNvPr id="4" name="Title 1"/>
          <p:cNvSpPr>
            <a:spLocks noGrp="1"/>
          </p:cNvSpPr>
          <p:nvPr>
            <p:ph type="title"/>
          </p:nvPr>
        </p:nvSpPr>
        <p:spPr>
          <a:xfrm>
            <a:off x="942975" y="762000"/>
            <a:ext cx="8229600" cy="819150"/>
          </a:xfrm>
        </p:spPr>
        <p:txBody>
          <a:bodyPr>
            <a:normAutofit/>
          </a:bodyPr>
          <a:lstStyle/>
          <a:p>
            <a:pPr eaLnBrk="1" fontAlgn="auto" hangingPunct="1">
              <a:spcAft>
                <a:spcPts val="0"/>
              </a:spcAft>
              <a:defRPr/>
            </a:pPr>
            <a:r>
              <a:rPr lang="en-US" sz="4400" b="1" dirty="0" smtClean="0">
                <a:solidFill>
                  <a:schemeClr val="tx2"/>
                </a:solidFill>
              </a:rPr>
              <a:t>Exercise Assumptions</a:t>
            </a:r>
            <a:endParaRPr sz="4400" b="1" dirty="0" smtClean="0">
              <a:solidFill>
                <a:schemeClr val="tx2"/>
              </a:solidFill>
            </a:endParaRP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2148028398"/>
      </p:ext>
    </p:extLst>
  </p:cSld>
  <p:clrMapOvr>
    <a:masterClrMapping/>
  </p:clrMapOvr>
  <p:transition advTm="133809"/>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1447800"/>
            <a:ext cx="5791200" cy="5410200"/>
          </a:xfrm>
        </p:spPr>
        <p:txBody>
          <a:bodyPr>
            <a:normAutofit/>
          </a:bodyPr>
          <a:lstStyle/>
          <a:p>
            <a:r>
              <a:rPr lang="en-US" sz="2400" b="1" dirty="0" smtClean="0"/>
              <a:t>There </a:t>
            </a:r>
            <a:r>
              <a:rPr lang="en-US" sz="2400" b="1" dirty="0"/>
              <a:t>will be </a:t>
            </a:r>
            <a:r>
              <a:rPr lang="en-US" sz="2400" b="1" dirty="0" err="1"/>
              <a:t>moulaged</a:t>
            </a:r>
            <a:r>
              <a:rPr lang="en-US" sz="2400" b="1" dirty="0"/>
              <a:t> actors as injured </a:t>
            </a:r>
            <a:r>
              <a:rPr lang="en-US" sz="2400" b="1" dirty="0" smtClean="0"/>
              <a:t>victims</a:t>
            </a:r>
          </a:p>
          <a:p>
            <a:pPr lvl="1"/>
            <a:r>
              <a:rPr lang="en-US" sz="2400" b="1" dirty="0" smtClean="0"/>
              <a:t>Treat them!</a:t>
            </a:r>
          </a:p>
          <a:p>
            <a:pPr lvl="1"/>
            <a:r>
              <a:rPr lang="en-US" sz="2400" b="1" dirty="0" smtClean="0"/>
              <a:t>But </a:t>
            </a:r>
            <a:r>
              <a:rPr lang="en-US" sz="2400" b="1" dirty="0"/>
              <a:t>NO INVASIVE PROCEDURES (IVs, airway adjuncts, radiological examinations, etc</a:t>
            </a:r>
            <a:r>
              <a:rPr lang="en-US" sz="2400" b="1" dirty="0" smtClean="0"/>
              <a:t>.)</a:t>
            </a:r>
          </a:p>
        </p:txBody>
      </p:sp>
      <p:sp>
        <p:nvSpPr>
          <p:cNvPr id="4" name="Title 1"/>
          <p:cNvSpPr>
            <a:spLocks noGrp="1"/>
          </p:cNvSpPr>
          <p:nvPr>
            <p:ph type="title"/>
          </p:nvPr>
        </p:nvSpPr>
        <p:spPr>
          <a:xfrm>
            <a:off x="914400" y="609600"/>
            <a:ext cx="8229600" cy="819150"/>
          </a:xfrm>
        </p:spPr>
        <p:txBody>
          <a:bodyPr>
            <a:normAutofit/>
          </a:bodyPr>
          <a:lstStyle/>
          <a:p>
            <a:pPr eaLnBrk="1" fontAlgn="auto" hangingPunct="1">
              <a:spcAft>
                <a:spcPts val="0"/>
              </a:spcAft>
              <a:defRPr/>
            </a:pPr>
            <a:r>
              <a:rPr lang="en-US" sz="4400" b="1" dirty="0" smtClean="0">
                <a:solidFill>
                  <a:schemeClr val="tx2"/>
                </a:solidFill>
              </a:rPr>
              <a:t>Exercise Assumptions</a:t>
            </a:r>
            <a:endParaRPr sz="4400" b="1" dirty="0" smtClean="0">
              <a:solidFill>
                <a:schemeClr val="tx2"/>
              </a:solidFill>
            </a:endParaRPr>
          </a:p>
        </p:txBody>
      </p:sp>
      <p:pic>
        <p:nvPicPr>
          <p:cNvPr id="6" name="Picture 5" descr="H:\New Dawn AAR\NewDawnPic008.JPG"/>
          <p:cNvPicPr/>
          <p:nvPr/>
        </p:nvPicPr>
        <p:blipFill>
          <a:blip r:embed="rId4" cstate="print">
            <a:extLst>
              <a:ext uri="{28A0092B-C50C-407E-A947-70E740481C1C}">
                <a14:useLocalDpi xmlns:a14="http://schemas.microsoft.com/office/drawing/2010/main" val="0"/>
              </a:ext>
            </a:extLst>
          </a:blip>
          <a:srcRect/>
          <a:stretch>
            <a:fillRect/>
          </a:stretch>
        </p:blipFill>
        <p:spPr bwMode="auto">
          <a:xfrm rot="5400000">
            <a:off x="6567289" y="672902"/>
            <a:ext cx="2944813" cy="2208609"/>
          </a:xfrm>
          <a:prstGeom prst="rect">
            <a:avLst/>
          </a:prstGeom>
          <a:noFill/>
          <a:ln>
            <a:noFill/>
          </a:ln>
        </p:spPr>
      </p:pic>
      <p:pic>
        <p:nvPicPr>
          <p:cNvPr id="7" name="Picture 6" descr="H:\New Dawn AAR\NewDawnPic001.JPG"/>
          <p:cNvPicPr/>
          <p:nvPr/>
        </p:nvPicPr>
        <p:blipFill>
          <a:blip r:embed="rId5" cstate="print">
            <a:extLst>
              <a:ext uri="{28A0092B-C50C-407E-A947-70E740481C1C}">
                <a14:useLocalDpi xmlns:a14="http://schemas.microsoft.com/office/drawing/2010/main" val="0"/>
              </a:ext>
            </a:extLst>
          </a:blip>
          <a:srcRect t="13462" r="19231" b="15385"/>
          <a:stretch>
            <a:fillRect/>
          </a:stretch>
        </p:blipFill>
        <p:spPr bwMode="auto">
          <a:xfrm>
            <a:off x="4343400" y="4038600"/>
            <a:ext cx="4800600" cy="2819400"/>
          </a:xfrm>
          <a:prstGeom prst="rect">
            <a:avLst/>
          </a:prstGeom>
          <a:noFill/>
          <a:ln>
            <a:noFill/>
          </a:ln>
        </p:spPr>
      </p:pic>
      <p:pic>
        <p:nvPicPr>
          <p:cNvPr id="8" name="Picture 7" descr="H:\New Dawn AAR\NewDawnPic003.JPG"/>
          <p:cNvPicPr/>
          <p:nvPr/>
        </p:nvPicPr>
        <p:blipFill rotWithShape="1">
          <a:blip r:embed="rId6" cstate="print">
            <a:extLst>
              <a:ext uri="{28A0092B-C50C-407E-A947-70E740481C1C}">
                <a14:useLocalDpi xmlns:a14="http://schemas.microsoft.com/office/drawing/2010/main" val="0"/>
              </a:ext>
            </a:extLst>
          </a:blip>
          <a:srcRect t="8894" b="6971"/>
          <a:stretch/>
        </p:blipFill>
        <p:spPr bwMode="auto">
          <a:xfrm>
            <a:off x="0" y="4191000"/>
            <a:ext cx="4800600" cy="2667000"/>
          </a:xfrm>
          <a:prstGeom prst="rect">
            <a:avLst/>
          </a:prstGeom>
          <a:noFill/>
          <a:ln>
            <a:noFill/>
          </a:ln>
          <a:extLst>
            <a:ext uri="{53640926-AAD7-44D8-BBD7-CCE9431645EC}">
              <a14:shadowObscured xmlns:a14="http://schemas.microsoft.com/office/drawing/2010/main"/>
            </a:ext>
          </a:extLst>
        </p:spPr>
      </p:pic>
      <p:pic>
        <p:nvPicPr>
          <p:cNvPr id="5" name="Picture 4" descr="H:\New Dawn AAR\NewDawnPic004.JPG"/>
          <p:cNvPicPr/>
          <p:nvPr/>
        </p:nvPicPr>
        <p:blipFill rotWithShape="1">
          <a:blip r:embed="rId7" cstate="print">
            <a:extLst>
              <a:ext uri="{28A0092B-C50C-407E-A947-70E740481C1C}">
                <a14:useLocalDpi xmlns:a14="http://schemas.microsoft.com/office/drawing/2010/main" val="0"/>
              </a:ext>
            </a:extLst>
          </a:blip>
          <a:srcRect l="2349" r="16667" b="12500"/>
          <a:stretch/>
        </p:blipFill>
        <p:spPr bwMode="auto">
          <a:xfrm rot="16200000">
            <a:off x="2971800" y="2743200"/>
            <a:ext cx="3962400" cy="2743200"/>
          </a:xfrm>
          <a:prstGeom prst="rect">
            <a:avLst/>
          </a:prstGeom>
          <a:noFill/>
          <a:ln>
            <a:noFill/>
          </a:ln>
          <a:extLst>
            <a:ext uri="{53640926-AAD7-44D8-BBD7-CCE9431645EC}">
              <a14:shadowObscured xmlns:a14="http://schemas.microsoft.com/office/drawing/2010/main"/>
            </a:ext>
          </a:extLst>
        </p:spPr>
      </p:pic>
      <p:pic>
        <p:nvPicPr>
          <p:cNvPr id="9" name="~PP1250.WAV">
            <a:hlinkClick r:id="" action="ppaction://media"/>
          </p:cNvPr>
          <p:cNvPicPr>
            <a:picLocks noRot="1" noChangeAspect="1"/>
          </p:cNvPicPr>
          <p:nvPr>
            <a:wavAudioFile r:embed="rId2" name="~PP1250.WAV"/>
          </p:nvPr>
        </p:nvPicPr>
        <p:blipFill>
          <a:blip r:embed="rId8" cstate="print"/>
          <a:stretch>
            <a:fillRect/>
          </a:stretch>
        </p:blipFill>
        <p:spPr>
          <a:xfrm>
            <a:off x="8724900" y="6438900"/>
            <a:ext cx="304800" cy="304800"/>
          </a:xfrm>
          <a:prstGeom prst="rect">
            <a:avLst/>
          </a:prstGeom>
        </p:spPr>
      </p:pic>
    </p:spTree>
    <p:custDataLst>
      <p:tags r:id="rId1"/>
    </p:custDataLst>
    <p:extLst>
      <p:ext uri="{BB962C8B-B14F-4D97-AF65-F5344CB8AC3E}">
        <p14:creationId xmlns:p14="http://schemas.microsoft.com/office/powerpoint/2010/main" val="3065027672"/>
      </p:ext>
    </p:extLst>
  </p:cSld>
  <p:clrMapOvr>
    <a:masterClrMapping/>
  </p:clrMapOvr>
  <p:transition advTm="3414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0" presetClass="path" presetSubtype="0" accel="50000" decel="50000" fill="hold" nodeType="clickEffect">
                                  <p:stCondLst>
                                    <p:cond delay="0"/>
                                  </p:stCondLst>
                                  <p:childTnLst>
                                    <p:animMotion origin="layout" path="M 3.33333E-6 2.22222E-6 L 0.275 0.38889 " pathEditMode="relative" ptsTypes="AA">
                                      <p:cBhvr>
                                        <p:cTn id="14" dur="2000" fill="hold"/>
                                        <p:tgtEl>
                                          <p:spTgt spid="5"/>
                                        </p:tgtEl>
                                        <p:attrNameLst>
                                          <p:attrName>ppt_x</p:attrName>
                                          <p:attrName>ppt_y</p:attrName>
                                        </p:attrNameLst>
                                      </p:cBhvr>
                                    </p:animMotion>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19" fill="hold" display="0">
                  <p:stCondLst>
                    <p:cond delay="indefinite"/>
                  </p:stCondLst>
                  <p:endCondLst>
                    <p:cond evt="onPrev" delay="0">
                      <p:tgtEl>
                        <p:sldTgt/>
                      </p:tgtEl>
                    </p:cond>
                    <p:cond evt="onStopAudio" delay="0">
                      <p:tgtEl>
                        <p:sldTgt/>
                      </p:tgtEl>
                    </p:cond>
                  </p:endCondLst>
                </p:cTn>
                <p:tgtEl>
                  <p:spTgt spid="9"/>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Scenario</a:t>
            </a:r>
            <a:r>
              <a:rPr lang="en-US" dirty="0" smtClean="0"/>
              <a:t>	</a:t>
            </a:r>
            <a:endParaRPr lang="en-US" dirty="0"/>
          </a:p>
        </p:txBody>
      </p:sp>
      <p:sp>
        <p:nvSpPr>
          <p:cNvPr id="3" name="Content Placeholder 2"/>
          <p:cNvSpPr>
            <a:spLocks noGrp="1"/>
          </p:cNvSpPr>
          <p:nvPr>
            <p:ph idx="1"/>
          </p:nvPr>
        </p:nvSpPr>
        <p:spPr/>
        <p:txBody>
          <a:bodyPr/>
          <a:lstStyle/>
          <a:p>
            <a:r>
              <a:rPr lang="en-US" b="1" dirty="0"/>
              <a:t>Man enters </a:t>
            </a:r>
            <a:r>
              <a:rPr lang="en-US" b="1" dirty="0" smtClean="0"/>
              <a:t>a building and </a:t>
            </a:r>
            <a:r>
              <a:rPr lang="en-US" b="1" dirty="0"/>
              <a:t>begins </a:t>
            </a:r>
            <a:r>
              <a:rPr lang="en-US" b="1" dirty="0" smtClean="0"/>
              <a:t>shooting visitors </a:t>
            </a:r>
            <a:r>
              <a:rPr lang="en-US" b="1" dirty="0"/>
              <a:t>and </a:t>
            </a:r>
            <a:r>
              <a:rPr lang="en-US" b="1" dirty="0" smtClean="0"/>
              <a:t>faculty </a:t>
            </a:r>
          </a:p>
          <a:p>
            <a:r>
              <a:rPr lang="en-US" b="1" dirty="0" smtClean="0"/>
              <a:t>An IED explodes</a:t>
            </a:r>
          </a:p>
          <a:p>
            <a:r>
              <a:rPr lang="en-US" b="1" dirty="0" smtClean="0"/>
              <a:t>Numerous victims </a:t>
            </a:r>
            <a:r>
              <a:rPr lang="en-US" b="1" dirty="0"/>
              <a:t>with some </a:t>
            </a:r>
            <a:r>
              <a:rPr lang="en-US" b="1" dirty="0" smtClean="0"/>
              <a:t>fatalities</a:t>
            </a:r>
            <a:endParaRPr lang="en-US" b="1" dirty="0"/>
          </a:p>
        </p:txBody>
      </p:sp>
      <p:pic>
        <p:nvPicPr>
          <p:cNvPr id="4" name="Picture 2" descr="http://a.abcnews.com/images/GMA/abc_gma_schriffen_130609_wg.jpg"/>
          <p:cNvPicPr>
            <a:picLocks noChangeAspect="1" noChangeArrowheads="1"/>
          </p:cNvPicPr>
          <p:nvPr/>
        </p:nvPicPr>
        <p:blipFill>
          <a:blip r:embed="rId4" cstate="print"/>
          <a:srcRect/>
          <a:stretch>
            <a:fillRect/>
          </a:stretch>
        </p:blipFill>
        <p:spPr bwMode="auto">
          <a:xfrm>
            <a:off x="5105400" y="4504252"/>
            <a:ext cx="4038600" cy="2353746"/>
          </a:xfrm>
          <a:prstGeom prst="rect">
            <a:avLst/>
          </a:prstGeom>
          <a:noFill/>
        </p:spPr>
      </p:pic>
      <p:pic>
        <p:nvPicPr>
          <p:cNvPr id="5"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0" y="4512165"/>
            <a:ext cx="3124200" cy="23458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1116364606"/>
      </p:ext>
    </p:extLst>
  </p:cSld>
  <p:clrMapOvr>
    <a:masterClrMapping/>
  </p:clrMapOvr>
  <p:transition spd="slow" advTm="3250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b="1" dirty="0" smtClean="0"/>
              <a:t>This attack is part of a Complex Coordinated Terrorist Attack (CCTA)</a:t>
            </a:r>
          </a:p>
          <a:p>
            <a:pPr lvl="1"/>
            <a:r>
              <a:rPr lang="en-US" b="1" dirty="0" smtClean="0"/>
              <a:t>Opportunities to transfer patients to other hospitals may be limited</a:t>
            </a:r>
            <a:endParaRPr lang="en-US" b="1" dirty="0"/>
          </a:p>
        </p:txBody>
      </p:sp>
      <p:sp>
        <p:nvSpPr>
          <p:cNvPr id="5" name="Title 1"/>
          <p:cNvSpPr>
            <a:spLocks noGrp="1"/>
          </p:cNvSpPr>
          <p:nvPr>
            <p:ph type="title"/>
          </p:nvPr>
        </p:nvSpPr>
        <p:spPr>
          <a:xfrm>
            <a:off x="1435608" y="274638"/>
            <a:ext cx="7498080" cy="1143000"/>
          </a:xfrm>
        </p:spPr>
        <p:txBody>
          <a:bodyPr/>
          <a:lstStyle/>
          <a:p>
            <a:r>
              <a:rPr lang="en-US" b="1" dirty="0" smtClean="0"/>
              <a:t>Scenario</a:t>
            </a:r>
            <a:r>
              <a:rPr lang="en-US" dirty="0" smtClean="0"/>
              <a:t>	</a:t>
            </a:r>
            <a:endParaRPr lang="en-US" dirty="0"/>
          </a:p>
        </p:txBody>
      </p:sp>
      <p:grpSp>
        <p:nvGrpSpPr>
          <p:cNvPr id="7" name="Group 6"/>
          <p:cNvGrpSpPr/>
          <p:nvPr/>
        </p:nvGrpSpPr>
        <p:grpSpPr>
          <a:xfrm>
            <a:off x="6019800" y="4178558"/>
            <a:ext cx="2279651" cy="2650867"/>
            <a:chOff x="5029200" y="4114800"/>
            <a:chExt cx="2279651" cy="2650867"/>
          </a:xfrm>
        </p:grpSpPr>
        <p:pic>
          <p:nvPicPr>
            <p:cNvPr id="205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4876" t="32918" r="73905" b="35833"/>
            <a:stretch/>
          </p:blipFill>
          <p:spPr bwMode="auto">
            <a:xfrm>
              <a:off x="5029200" y="4114800"/>
              <a:ext cx="2279651" cy="2381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5029200" y="6488668"/>
              <a:ext cx="2279651" cy="276999"/>
            </a:xfrm>
            <a:prstGeom prst="rect">
              <a:avLst/>
            </a:prstGeom>
            <a:noFill/>
          </p:spPr>
          <p:txBody>
            <a:bodyPr wrap="square" rtlCol="0">
              <a:spAutoFit/>
            </a:bodyPr>
            <a:lstStyle/>
            <a:p>
              <a:pPr algn="ctr"/>
              <a:r>
                <a:rPr lang="en-US" sz="1200" dirty="0" smtClean="0"/>
                <a:t>Sites of the Mumbai 2008 CCTA</a:t>
              </a:r>
              <a:endParaRPr lang="en-US" sz="1200" dirty="0"/>
            </a:p>
          </p:txBody>
        </p:sp>
      </p:grpSp>
      <p:pic>
        <p:nvPicPr>
          <p:cNvPr id="8" name="~PP3422.WAV">
            <a:hlinkClick r:id="" action="ppaction://media"/>
          </p:cNvPr>
          <p:cNvPicPr>
            <a:picLocks noRot="1" noChangeAspect="1"/>
          </p:cNvPicPr>
          <p:nvPr>
            <a:wavAudioFile r:embed="rId1" name="~PP3422.WAV"/>
          </p:nvPr>
        </p:nvPicPr>
        <p:blipFill>
          <a:blip r:embed="rId4" cstate="print"/>
          <a:stretch>
            <a:fillRect/>
          </a:stretch>
        </p:blipFill>
        <p:spPr>
          <a:xfrm>
            <a:off x="8724900" y="6438900"/>
            <a:ext cx="304800" cy="304800"/>
          </a:xfrm>
          <a:prstGeom prst="rect">
            <a:avLst/>
          </a:prstGeom>
        </p:spPr>
      </p:pic>
    </p:spTree>
    <p:extLst>
      <p:ext uri="{BB962C8B-B14F-4D97-AF65-F5344CB8AC3E}">
        <p14:creationId xmlns:p14="http://schemas.microsoft.com/office/powerpoint/2010/main" val="1794995358"/>
      </p:ext>
    </p:extLst>
  </p:cSld>
  <p:clrMapOvr>
    <a:masterClrMapping/>
  </p:clrMapOvr>
  <p:transition advTm="5158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8"/>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4" cstate="print">
            <a:extLst>
              <a:ext uri="{28A0092B-C50C-407E-A947-70E740481C1C}">
                <a14:useLocalDpi xmlns:a14="http://schemas.microsoft.com/office/drawing/2010/main" val="0"/>
              </a:ext>
            </a:extLst>
          </a:blip>
          <a:stretch>
            <a:fillRect/>
          </a:stretch>
        </p:blipFill>
        <p:spPr>
          <a:xfrm>
            <a:off x="-16416" y="0"/>
            <a:ext cx="9160416" cy="6858000"/>
          </a:xfrm>
        </p:spPr>
      </p:pic>
      <p:sp>
        <p:nvSpPr>
          <p:cNvPr id="6" name="Content Placeholder 2"/>
          <p:cNvSpPr txBox="1">
            <a:spLocks/>
          </p:cNvSpPr>
          <p:nvPr/>
        </p:nvSpPr>
        <p:spPr>
          <a:xfrm>
            <a:off x="5181600" y="3505200"/>
            <a:ext cx="3657600" cy="1076325"/>
          </a:xfrm>
          <a:prstGeom prst="rect">
            <a:avLst/>
          </a:prstGeom>
          <a:solidFill>
            <a:srgbClr val="FFFFFF">
              <a:alpha val="38824"/>
            </a:srgbClr>
          </a:solidFill>
        </p:spPr>
        <p:txBody>
          <a:bodyPr vert="horz">
            <a:noAutofit/>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800" b="1" i="0" u="none" strike="noStrike" kern="1200" cap="none" spc="0" normalizeH="0" baseline="0" noProof="0" dirty="0" smtClean="0">
                <a:ln>
                  <a:noFill/>
                </a:ln>
                <a:solidFill>
                  <a:srgbClr val="FF0000"/>
                </a:solidFill>
                <a:effectLst/>
                <a:uLnTx/>
                <a:uFillTx/>
              </a:rPr>
              <a:t>Cincinnati, OH</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800" b="1" dirty="0" smtClean="0">
                <a:solidFill>
                  <a:srgbClr val="FF0000"/>
                </a:solidFill>
              </a:rPr>
              <a:t>September 6</a:t>
            </a:r>
            <a:r>
              <a:rPr lang="en-US" sz="2800" b="1" baseline="30000" dirty="0" smtClean="0">
                <a:solidFill>
                  <a:srgbClr val="FF0000"/>
                </a:solidFill>
              </a:rPr>
              <a:t>th</a:t>
            </a:r>
            <a:r>
              <a:rPr lang="en-US" sz="2800" b="1" dirty="0" smtClean="0">
                <a:solidFill>
                  <a:srgbClr val="FF0000"/>
                </a:solidFill>
              </a:rPr>
              <a:t>, 2018</a:t>
            </a:r>
            <a:endParaRPr kumimoji="0" lang="en-US" sz="1600" b="1" i="0" u="none" strike="noStrike" kern="1200" cap="none" spc="0" normalizeH="0" baseline="0" noProof="0" dirty="0" smtClean="0">
              <a:ln>
                <a:noFill/>
              </a:ln>
              <a:solidFill>
                <a:srgbClr val="FF0000"/>
              </a:solidFill>
              <a:effectLst/>
              <a:uLnTx/>
              <a:uFillTx/>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endParaRPr kumimoji="0" lang="en-US"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endParaRPr kumimoji="0" lang="en-US" sz="1200" b="0" i="0" u="none" strike="noStrike" kern="1200" cap="none" spc="0" normalizeH="0" baseline="0" noProof="0" dirty="0">
              <a:ln>
                <a:noFill/>
              </a:ln>
              <a:solidFill>
                <a:schemeClr val="tx1"/>
              </a:solidFill>
              <a:effectLst/>
              <a:uLnTx/>
              <a:uFillTx/>
              <a:latin typeface="+mn-lt"/>
              <a:ea typeface="+mn-ea"/>
              <a:cs typeface="+mn-cs"/>
            </a:endParaRPr>
          </a:p>
        </p:txBody>
      </p:sp>
      <p:pic>
        <p:nvPicPr>
          <p:cNvPr id="5" name="~PP437.WAV">
            <a:hlinkClick r:id="" action="ppaction://media"/>
          </p:cNvPr>
          <p:cNvPicPr>
            <a:picLocks noRot="1" noChangeAspect="1"/>
          </p:cNvPicPr>
          <p:nvPr>
            <a:wavAudioFile r:embed="rId1" name="~PP437.WAV"/>
          </p:nvPr>
        </p:nvPicPr>
        <p:blipFill>
          <a:blip r:embed="rId5" cstate="print"/>
          <a:stretch>
            <a:fillRect/>
          </a:stretch>
        </p:blipFill>
        <p:spPr>
          <a:xfrm>
            <a:off x="8737600" y="6451600"/>
            <a:ext cx="304800" cy="304800"/>
          </a:xfrm>
          <a:prstGeom prst="rect">
            <a:avLst/>
          </a:prstGeom>
        </p:spPr>
      </p:pic>
    </p:spTree>
    <p:extLst>
      <p:ext uri="{BB962C8B-B14F-4D97-AF65-F5344CB8AC3E}">
        <p14:creationId xmlns:p14="http://schemas.microsoft.com/office/powerpoint/2010/main" val="1779999896"/>
      </p:ext>
    </p:extLst>
  </p:cSld>
  <p:clrMapOvr>
    <a:masterClrMapping/>
  </p:clrMapOvr>
  <p:transition advTm="520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solidFill>
                  <a:schemeClr val="tx2"/>
                </a:solidFill>
              </a:rPr>
              <a:t>Law Enforcement Agency Activities:</a:t>
            </a:r>
          </a:p>
        </p:txBody>
      </p:sp>
      <p:sp>
        <p:nvSpPr>
          <p:cNvPr id="3" name="Content Placeholder 2"/>
          <p:cNvSpPr>
            <a:spLocks noGrp="1"/>
          </p:cNvSpPr>
          <p:nvPr>
            <p:ph idx="1"/>
          </p:nvPr>
        </p:nvSpPr>
        <p:spPr>
          <a:xfrm>
            <a:off x="1435608" y="1905000"/>
            <a:ext cx="7498080" cy="4343400"/>
          </a:xfrm>
        </p:spPr>
        <p:txBody>
          <a:bodyPr>
            <a:normAutofit/>
          </a:bodyPr>
          <a:lstStyle/>
          <a:p>
            <a:r>
              <a:rPr lang="en-US" b="1" dirty="0"/>
              <a:t>Likely </a:t>
            </a:r>
            <a:r>
              <a:rPr lang="en-US" b="1" dirty="0" smtClean="0"/>
              <a:t>first </a:t>
            </a:r>
            <a:r>
              <a:rPr lang="en-US" b="1" dirty="0"/>
              <a:t>of the first responders to arrive on the “</a:t>
            </a:r>
            <a:r>
              <a:rPr lang="en-US" b="1" dirty="0" smtClean="0"/>
              <a:t>scene”</a:t>
            </a:r>
            <a:endParaRPr lang="en-US" b="1" dirty="0"/>
          </a:p>
          <a:p>
            <a:r>
              <a:rPr lang="en-US" b="1" dirty="0" smtClean="0"/>
              <a:t>Locate and stop perpetrator(s)</a:t>
            </a:r>
          </a:p>
          <a:p>
            <a:r>
              <a:rPr lang="en-US" b="1" dirty="0" smtClean="0"/>
              <a:t>Participate with EMS in Unified Command structure</a:t>
            </a:r>
            <a:endParaRPr lang="en-US" b="1" dirty="0"/>
          </a:p>
        </p:txBody>
      </p:sp>
      <p:pic>
        <p:nvPicPr>
          <p:cNvPr id="4" name="irc_mi" descr="http://www.theblaze.com/wp-content/uploads/2013/09/Navy-Yard-G-620x362.jpeg"/>
          <p:cNvPicPr>
            <a:picLocks noChangeAspect="1" noChangeArrowheads="1"/>
          </p:cNvPicPr>
          <p:nvPr/>
        </p:nvPicPr>
        <p:blipFill>
          <a:blip r:embed="rId3" cstate="print"/>
          <a:srcRect/>
          <a:stretch>
            <a:fillRect/>
          </a:stretch>
        </p:blipFill>
        <p:spPr bwMode="auto">
          <a:xfrm>
            <a:off x="5181600" y="4547483"/>
            <a:ext cx="3962400" cy="2310517"/>
          </a:xfrm>
          <a:prstGeom prst="rect">
            <a:avLst/>
          </a:prstGeom>
          <a:noFill/>
          <a:ln w="9525">
            <a:noFill/>
            <a:miter lim="800000"/>
            <a:headEnd/>
            <a:tailEnd/>
          </a:ln>
        </p:spPr>
      </p:pic>
      <p:pic>
        <p:nvPicPr>
          <p:cNvPr id="6" name="Picture 2" descr="DSC_0118"/>
          <p:cNvPicPr>
            <a:picLocks noChangeAspect="1" noChangeArrowheads="1"/>
          </p:cNvPicPr>
          <p:nvPr/>
        </p:nvPicPr>
        <p:blipFill>
          <a:blip r:embed="rId4" cstate="print"/>
          <a:srcRect t="18563"/>
          <a:stretch>
            <a:fillRect/>
          </a:stretch>
        </p:blipFill>
        <p:spPr bwMode="auto">
          <a:xfrm>
            <a:off x="0" y="4722036"/>
            <a:ext cx="3962400" cy="2135964"/>
          </a:xfrm>
          <a:prstGeom prst="rect">
            <a:avLst/>
          </a:prstGeom>
          <a:noFill/>
          <a:ln w="9525">
            <a:noFill/>
            <a:miter lim="800000"/>
            <a:headEnd/>
            <a:tailEnd/>
          </a:ln>
        </p:spPr>
      </p:pic>
      <p:pic>
        <p:nvPicPr>
          <p:cNvPr id="7" name="~PP2582.WAV">
            <a:hlinkClick r:id="" action="ppaction://media"/>
          </p:cNvPr>
          <p:cNvPicPr>
            <a:picLocks noRot="1" noChangeAspect="1"/>
          </p:cNvPicPr>
          <p:nvPr>
            <a:wavAudioFile r:embed="rId1" name="~PP2582.WAV"/>
          </p:nvPr>
        </p:nvPicPr>
        <p:blipFill>
          <a:blip r:embed="rId5" cstate="print"/>
          <a:stretch>
            <a:fillRect/>
          </a:stretch>
        </p:blipFill>
        <p:spPr>
          <a:xfrm>
            <a:off x="8724900" y="6438900"/>
            <a:ext cx="304800" cy="304800"/>
          </a:xfrm>
          <a:prstGeom prst="rect">
            <a:avLst/>
          </a:prstGeom>
        </p:spPr>
      </p:pic>
    </p:spTree>
    <p:extLst>
      <p:ext uri="{BB962C8B-B14F-4D97-AF65-F5344CB8AC3E}">
        <p14:creationId xmlns:p14="http://schemas.microsoft.com/office/powerpoint/2010/main" val="1741803636"/>
      </p:ext>
    </p:extLst>
  </p:cSld>
  <p:clrMapOvr>
    <a:masterClrMapping/>
  </p:clrMapOvr>
  <p:transition spd="slow" advTm="1935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7"/>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Law Enforcement Agency Activities:</a:t>
            </a:r>
          </a:p>
        </p:txBody>
      </p:sp>
      <p:sp>
        <p:nvSpPr>
          <p:cNvPr id="3" name="Content Placeholder 2"/>
          <p:cNvSpPr>
            <a:spLocks noGrp="1"/>
          </p:cNvSpPr>
          <p:nvPr>
            <p:ph idx="1"/>
          </p:nvPr>
        </p:nvSpPr>
        <p:spPr/>
        <p:txBody>
          <a:bodyPr/>
          <a:lstStyle/>
          <a:p>
            <a:r>
              <a:rPr lang="en-US" b="1" dirty="0" smtClean="0"/>
              <a:t>Command structure </a:t>
            </a:r>
            <a:endParaRPr lang="en-US" b="1" dirty="0"/>
          </a:p>
          <a:p>
            <a:r>
              <a:rPr lang="en-US" b="1" dirty="0" smtClean="0"/>
              <a:t>Traffic </a:t>
            </a:r>
            <a:r>
              <a:rPr lang="en-US" b="1" dirty="0"/>
              <a:t>control </a:t>
            </a:r>
          </a:p>
          <a:p>
            <a:r>
              <a:rPr lang="en-US" b="1" dirty="0" smtClean="0"/>
              <a:t>Site </a:t>
            </a:r>
            <a:r>
              <a:rPr lang="en-US" b="1" dirty="0"/>
              <a:t>and perimeter </a:t>
            </a:r>
            <a:r>
              <a:rPr lang="en-US" b="1" dirty="0" smtClean="0"/>
              <a:t>security</a:t>
            </a:r>
            <a:endParaRPr lang="en-US" b="1" dirty="0" smtClean="0">
              <a:solidFill>
                <a:srgbClr val="FF0000"/>
              </a:solidFill>
            </a:endParaRPr>
          </a:p>
          <a:p>
            <a:r>
              <a:rPr lang="en-US" b="1" dirty="0" smtClean="0"/>
              <a:t>Protection </a:t>
            </a:r>
            <a:r>
              <a:rPr lang="en-US" b="1" dirty="0"/>
              <a:t>for other responders</a:t>
            </a:r>
          </a:p>
          <a:p>
            <a:r>
              <a:rPr lang="en-US" b="1" dirty="0" smtClean="0"/>
              <a:t>Communications </a:t>
            </a:r>
            <a:r>
              <a:rPr lang="en-US" b="1" dirty="0"/>
              <a:t>structure and interoperability </a:t>
            </a:r>
            <a:r>
              <a:rPr lang="en-US" b="1" dirty="0" smtClean="0"/>
              <a:t>plan </a:t>
            </a:r>
            <a:endParaRPr lang="en-US" b="1" dirty="0"/>
          </a:p>
          <a:p>
            <a:endParaRPr lang="en-US" dirty="0"/>
          </a:p>
        </p:txBody>
      </p:sp>
      <p:pic>
        <p:nvPicPr>
          <p:cNvPr id="4" name="irc_mi" descr="http://tribwgno.files.wordpress.com/2013/09/s027277841-300.jpg?w=900"/>
          <p:cNvPicPr>
            <a:picLocks noChangeAspect="1" noChangeArrowheads="1"/>
          </p:cNvPicPr>
          <p:nvPr/>
        </p:nvPicPr>
        <p:blipFill>
          <a:blip r:embed="rId3" cstate="print"/>
          <a:srcRect/>
          <a:stretch>
            <a:fillRect/>
          </a:stretch>
        </p:blipFill>
        <p:spPr bwMode="auto">
          <a:xfrm>
            <a:off x="0" y="4876800"/>
            <a:ext cx="3523874" cy="1981200"/>
          </a:xfrm>
          <a:prstGeom prst="rect">
            <a:avLst/>
          </a:prstGeom>
          <a:noFill/>
          <a:ln w="9525">
            <a:noFill/>
            <a:miter lim="800000"/>
            <a:headEnd/>
            <a:tailEnd/>
          </a:ln>
        </p:spPr>
      </p:pic>
      <p:pic>
        <p:nvPicPr>
          <p:cNvPr id="5" name="Picture 10"/>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601142" y="4865143"/>
            <a:ext cx="3542858" cy="1992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P1649.WAV">
            <a:hlinkClick r:id="" action="ppaction://media"/>
          </p:cNvPr>
          <p:cNvPicPr>
            <a:picLocks noRot="1" noChangeAspect="1"/>
          </p:cNvPicPr>
          <p:nvPr>
            <a:wavAudioFile r:embed="rId1" name="~PP1649.WAV"/>
          </p:nvPr>
        </p:nvPicPr>
        <p:blipFill>
          <a:blip r:embed="rId5" cstate="print"/>
          <a:stretch>
            <a:fillRect/>
          </a:stretch>
        </p:blipFill>
        <p:spPr>
          <a:xfrm>
            <a:off x="8724900" y="6438900"/>
            <a:ext cx="304800" cy="304800"/>
          </a:xfrm>
          <a:prstGeom prst="rect">
            <a:avLst/>
          </a:prstGeom>
        </p:spPr>
      </p:pic>
    </p:spTree>
    <p:extLst>
      <p:ext uri="{BB962C8B-B14F-4D97-AF65-F5344CB8AC3E}">
        <p14:creationId xmlns:p14="http://schemas.microsoft.com/office/powerpoint/2010/main" val="3026964778"/>
      </p:ext>
    </p:extLst>
  </p:cSld>
  <p:clrMapOvr>
    <a:masterClrMapping/>
  </p:clrMapOvr>
  <p:transition spd="slow" advTm="1921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7"/>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Fire and EMS Agency Activities:</a:t>
            </a:r>
          </a:p>
        </p:txBody>
      </p:sp>
      <p:sp>
        <p:nvSpPr>
          <p:cNvPr id="3" name="Content Placeholder 2"/>
          <p:cNvSpPr>
            <a:spLocks noGrp="1"/>
          </p:cNvSpPr>
          <p:nvPr>
            <p:ph idx="1"/>
          </p:nvPr>
        </p:nvSpPr>
        <p:spPr/>
        <p:txBody>
          <a:bodyPr>
            <a:normAutofit/>
          </a:bodyPr>
          <a:lstStyle/>
          <a:p>
            <a:pPr lvl="0"/>
            <a:r>
              <a:rPr lang="en-US" b="1" dirty="0" smtClean="0"/>
              <a:t>Command structure</a:t>
            </a:r>
            <a:endParaRPr lang="en-US" sz="2000" b="1" dirty="0"/>
          </a:p>
          <a:p>
            <a:pPr lvl="1"/>
            <a:r>
              <a:rPr lang="en-US" b="1" dirty="0" smtClean="0"/>
              <a:t>Participate with Law Enforcement and others as Unified Command Develops</a:t>
            </a:r>
          </a:p>
          <a:p>
            <a:pPr lvl="0"/>
            <a:r>
              <a:rPr lang="en-US" b="1" dirty="0" smtClean="0"/>
              <a:t>Rescue Task Force</a:t>
            </a:r>
          </a:p>
          <a:p>
            <a:pPr lvl="1"/>
            <a:r>
              <a:rPr lang="en-US" b="1" dirty="0" smtClean="0"/>
              <a:t>Warm Zone triage and patient care (LSIs)</a:t>
            </a:r>
          </a:p>
          <a:p>
            <a:r>
              <a:rPr lang="en-US" b="1" dirty="0" smtClean="0"/>
              <a:t>Communications structure and interoperability plan </a:t>
            </a:r>
            <a:endParaRPr lang="en-US" sz="2400" b="1" dirty="0" smtClean="0"/>
          </a:p>
          <a:p>
            <a:endParaRPr lang="en-US" b="1" dirty="0" smtClean="0"/>
          </a:p>
        </p:txBody>
      </p:sp>
      <p:pic>
        <p:nvPicPr>
          <p:cNvPr id="5" name="~PP2522.WAV">
            <a:hlinkClick r:id="" action="ppaction://media"/>
          </p:cNvPr>
          <p:cNvPicPr>
            <a:picLocks noRot="1" noChangeAspect="1"/>
          </p:cNvPicPr>
          <p:nvPr>
            <a:wavAudioFile r:embed="rId1" name="~PP2522.WAV"/>
          </p:nvPr>
        </p:nvPicPr>
        <p:blipFill>
          <a:blip r:embed="rId3" cstate="print"/>
          <a:stretch>
            <a:fillRect/>
          </a:stretch>
        </p:blipFill>
        <p:spPr>
          <a:xfrm>
            <a:off x="8724900" y="6438900"/>
            <a:ext cx="304800" cy="304800"/>
          </a:xfrm>
          <a:prstGeom prst="rect">
            <a:avLst/>
          </a:prstGeom>
        </p:spPr>
      </p:pic>
    </p:spTree>
    <p:extLst>
      <p:ext uri="{BB962C8B-B14F-4D97-AF65-F5344CB8AC3E}">
        <p14:creationId xmlns:p14="http://schemas.microsoft.com/office/powerpoint/2010/main" val="906871100"/>
      </p:ext>
    </p:extLst>
  </p:cSld>
  <p:clrMapOvr>
    <a:masterClrMapping/>
  </p:clrMapOvr>
  <p:transition spd="slow" advTm="3745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Fire and EMS Agency Activities:</a:t>
            </a:r>
          </a:p>
        </p:txBody>
      </p:sp>
      <p:sp>
        <p:nvSpPr>
          <p:cNvPr id="3" name="Content Placeholder 2"/>
          <p:cNvSpPr>
            <a:spLocks noGrp="1"/>
          </p:cNvSpPr>
          <p:nvPr>
            <p:ph idx="1"/>
          </p:nvPr>
        </p:nvSpPr>
        <p:spPr>
          <a:xfrm>
            <a:off x="762000" y="1295400"/>
            <a:ext cx="8171688" cy="5410200"/>
          </a:xfrm>
        </p:spPr>
        <p:txBody>
          <a:bodyPr>
            <a:normAutofit fontScale="85000" lnSpcReduction="20000"/>
          </a:bodyPr>
          <a:lstStyle/>
          <a:p>
            <a:pPr lvl="0"/>
            <a:r>
              <a:rPr lang="en-US" b="1" dirty="0" smtClean="0"/>
              <a:t>Simulate determinations of </a:t>
            </a:r>
            <a:r>
              <a:rPr lang="en-US" b="1" dirty="0"/>
              <a:t>where patients are to be </a:t>
            </a:r>
            <a:r>
              <a:rPr lang="en-US" b="1" dirty="0" smtClean="0"/>
              <a:t>transported</a:t>
            </a:r>
            <a:endParaRPr lang="en-US" sz="2400" b="1" dirty="0"/>
          </a:p>
          <a:p>
            <a:pPr lvl="1"/>
            <a:r>
              <a:rPr lang="en-US" sz="3600" b="1" dirty="0" smtClean="0">
                <a:solidFill>
                  <a:srgbClr val="FF0000"/>
                </a:solidFill>
              </a:rPr>
              <a:t>For </a:t>
            </a:r>
            <a:r>
              <a:rPr lang="en-US" sz="3600" b="1" dirty="0" smtClean="0">
                <a:solidFill>
                  <a:srgbClr val="FF0000"/>
                </a:solidFill>
              </a:rPr>
              <a:t>EMS on scene, </a:t>
            </a:r>
            <a:r>
              <a:rPr lang="en-US" sz="3600" b="1" u="sng" dirty="0" smtClean="0">
                <a:solidFill>
                  <a:srgbClr val="FF0000"/>
                </a:solidFill>
              </a:rPr>
              <a:t>ALL</a:t>
            </a:r>
            <a:r>
              <a:rPr lang="en-US" sz="3600" b="1" dirty="0" smtClean="0">
                <a:solidFill>
                  <a:srgbClr val="FF0000"/>
                </a:solidFill>
              </a:rPr>
              <a:t> Victim-Actors will go </a:t>
            </a:r>
            <a:r>
              <a:rPr lang="en-US" sz="3600" b="1" u="sng" dirty="0" smtClean="0">
                <a:solidFill>
                  <a:srgbClr val="FF0000"/>
                </a:solidFill>
              </a:rPr>
              <a:t>ONLY</a:t>
            </a:r>
            <a:r>
              <a:rPr lang="en-US" sz="3600" b="1" dirty="0" smtClean="0">
                <a:solidFill>
                  <a:srgbClr val="FF0000"/>
                </a:solidFill>
              </a:rPr>
              <a:t> to Wilson Memorial </a:t>
            </a:r>
            <a:r>
              <a:rPr lang="en-US" b="1" dirty="0" smtClean="0"/>
              <a:t>However, </a:t>
            </a:r>
            <a:r>
              <a:rPr lang="en-US" b="1" u="sng" dirty="0" smtClean="0"/>
              <a:t>Transport Officer and aide:</a:t>
            </a:r>
            <a:r>
              <a:rPr lang="en-US" b="1" dirty="0" smtClean="0"/>
              <a:t> </a:t>
            </a:r>
          </a:p>
          <a:p>
            <a:pPr lvl="1"/>
            <a:r>
              <a:rPr lang="en-US" b="1" dirty="0" smtClean="0"/>
              <a:t>Will use MCI Talk Group to determine hospital capabilities</a:t>
            </a:r>
          </a:p>
          <a:p>
            <a:pPr lvl="2"/>
            <a:r>
              <a:rPr lang="en-US" b="1" dirty="0" smtClean="0"/>
              <a:t>Limited to hospitals listed in Player Phone Book</a:t>
            </a:r>
          </a:p>
          <a:p>
            <a:pPr lvl="2"/>
            <a:r>
              <a:rPr lang="en-US" b="1" dirty="0" smtClean="0"/>
              <a:t>Use Sim Cell for all others – radio call </a:t>
            </a:r>
            <a:r>
              <a:rPr lang="en-US" b="1" dirty="0" err="1" smtClean="0"/>
              <a:t>SimCell</a:t>
            </a:r>
            <a:r>
              <a:rPr lang="en-US" b="1" dirty="0" smtClean="0"/>
              <a:t> &amp; Hospital Name</a:t>
            </a:r>
          </a:p>
          <a:p>
            <a:pPr lvl="1"/>
            <a:r>
              <a:rPr lang="en-US" b="1" dirty="0" smtClean="0"/>
              <a:t>Act as if ALL hospitals are available</a:t>
            </a:r>
          </a:p>
          <a:p>
            <a:pPr lvl="1"/>
            <a:r>
              <a:rPr lang="en-US" b="1" dirty="0" smtClean="0"/>
              <a:t>Simulate appropriate patient </a:t>
            </a:r>
            <a:r>
              <a:rPr lang="en-US" b="1" dirty="0" smtClean="0"/>
              <a:t>distribution</a:t>
            </a:r>
          </a:p>
          <a:p>
            <a:pPr lvl="1"/>
            <a:r>
              <a:rPr lang="en-US" sz="2600" b="1" dirty="0" smtClean="0">
                <a:solidFill>
                  <a:srgbClr val="FF0000"/>
                </a:solidFill>
              </a:rPr>
              <a:t>*There will be a Sidney SWAT van to transport 5-6 “walking wounded” victims to WMH to act as walk-ins to the ED.</a:t>
            </a:r>
          </a:p>
          <a:p>
            <a:pPr lvl="1"/>
            <a:endParaRPr lang="en-US" sz="2000" b="1" dirty="0"/>
          </a:p>
          <a:p>
            <a:endParaRPr lang="en-US" b="1" dirty="0"/>
          </a:p>
        </p:txBody>
      </p:sp>
      <p:pic>
        <p:nvPicPr>
          <p:cNvPr id="4" name="Audio 3">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8382000" y="6096000"/>
            <a:ext cx="609600" cy="609600"/>
          </a:xfrm>
          <a:prstGeom prst="rect">
            <a:avLst/>
          </a:prstGeom>
        </p:spPr>
      </p:pic>
    </p:spTree>
    <p:custDataLst>
      <p:tags r:id="rId1"/>
    </p:custDataLst>
    <p:extLst>
      <p:ext uri="{BB962C8B-B14F-4D97-AF65-F5344CB8AC3E}">
        <p14:creationId xmlns:p14="http://schemas.microsoft.com/office/powerpoint/2010/main" val="775927983"/>
      </p:ext>
    </p:extLst>
  </p:cSld>
  <p:clrMapOvr>
    <a:masterClrMapping/>
  </p:clrMapOvr>
  <p:transition spd="slow" advTm="117066"/>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Fire and EMS Agency Activities:</a:t>
            </a:r>
          </a:p>
        </p:txBody>
      </p:sp>
      <p:sp>
        <p:nvSpPr>
          <p:cNvPr id="3" name="Content Placeholder 2"/>
          <p:cNvSpPr>
            <a:spLocks noGrp="1"/>
          </p:cNvSpPr>
          <p:nvPr>
            <p:ph idx="1"/>
          </p:nvPr>
        </p:nvSpPr>
        <p:spPr/>
        <p:txBody>
          <a:bodyPr/>
          <a:lstStyle/>
          <a:p>
            <a:r>
              <a:rPr lang="en-US" b="1" dirty="0" smtClean="0"/>
              <a:t>Regional </a:t>
            </a:r>
            <a:r>
              <a:rPr lang="en-US" b="1" dirty="0"/>
              <a:t>Hospital Notification System </a:t>
            </a:r>
          </a:p>
          <a:p>
            <a:pPr lvl="0"/>
            <a:r>
              <a:rPr lang="en-US" b="1" dirty="0" smtClean="0"/>
              <a:t>Triage patients </a:t>
            </a:r>
          </a:p>
          <a:p>
            <a:pPr lvl="0"/>
            <a:r>
              <a:rPr lang="en-US" b="1" u="sng" dirty="0" smtClean="0"/>
              <a:t>Transport patients</a:t>
            </a:r>
          </a:p>
          <a:p>
            <a:pPr lvl="1"/>
            <a:r>
              <a:rPr lang="en-US" b="1" dirty="0" smtClean="0"/>
              <a:t>Green Drill Triage Tags will be used for the exercise, and will be provided</a:t>
            </a:r>
            <a:endParaRPr lang="en-US" sz="2000" b="1" dirty="0" smtClean="0"/>
          </a:p>
          <a:p>
            <a:endParaRPr lang="en-US" dirty="0"/>
          </a:p>
        </p:txBody>
      </p:sp>
      <p:pic>
        <p:nvPicPr>
          <p:cNvPr id="5" name="~PP2196.WAV">
            <a:hlinkClick r:id="" action="ppaction://media"/>
          </p:cNvPr>
          <p:cNvPicPr>
            <a:picLocks noRot="1" noChangeAspect="1"/>
          </p:cNvPicPr>
          <p:nvPr>
            <a:wavAudioFile r:embed="rId1" name="~PP2196.WAV"/>
          </p:nvPr>
        </p:nvPicPr>
        <p:blipFill>
          <a:blip r:embed="rId3" cstate="print"/>
          <a:stretch>
            <a:fillRect/>
          </a:stretch>
        </p:blipFill>
        <p:spPr>
          <a:xfrm>
            <a:off x="8724900" y="6438900"/>
            <a:ext cx="304800" cy="304800"/>
          </a:xfrm>
          <a:prstGeom prst="rect">
            <a:avLst/>
          </a:prstGeom>
        </p:spPr>
      </p:pic>
    </p:spTree>
    <p:extLst>
      <p:ext uri="{BB962C8B-B14F-4D97-AF65-F5344CB8AC3E}">
        <p14:creationId xmlns:p14="http://schemas.microsoft.com/office/powerpoint/2010/main" val="1618882876"/>
      </p:ext>
    </p:extLst>
  </p:cSld>
  <p:clrMapOvr>
    <a:masterClrMapping/>
  </p:clrMapOvr>
  <p:transition spd="slow" advTm="2242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Wilson Hospital Activities</a:t>
            </a:r>
            <a:r>
              <a:rPr lang="en-US" b="1" dirty="0"/>
              <a:t>:</a:t>
            </a:r>
          </a:p>
        </p:txBody>
      </p:sp>
      <p:sp>
        <p:nvSpPr>
          <p:cNvPr id="3" name="Content Placeholder 2"/>
          <p:cNvSpPr>
            <a:spLocks noGrp="1"/>
          </p:cNvSpPr>
          <p:nvPr>
            <p:ph idx="1"/>
          </p:nvPr>
        </p:nvSpPr>
        <p:spPr/>
        <p:txBody>
          <a:bodyPr>
            <a:normAutofit/>
          </a:bodyPr>
          <a:lstStyle/>
          <a:p>
            <a:pPr lvl="0"/>
            <a:r>
              <a:rPr lang="en-US" b="1" dirty="0" smtClean="0"/>
              <a:t>Command structure</a:t>
            </a:r>
            <a:endParaRPr lang="en-US" sz="2000" b="1" dirty="0"/>
          </a:p>
          <a:p>
            <a:pPr lvl="0"/>
            <a:r>
              <a:rPr lang="en-US" b="1" dirty="0" smtClean="0"/>
              <a:t>Triage patients </a:t>
            </a:r>
          </a:p>
          <a:p>
            <a:pPr lvl="1"/>
            <a:r>
              <a:rPr lang="en-US" b="1" dirty="0" smtClean="0"/>
              <a:t>Expect walk-ins as well as transports from EMS</a:t>
            </a:r>
          </a:p>
          <a:p>
            <a:pPr lvl="0"/>
            <a:endParaRPr lang="en-US" sz="1600" b="1" dirty="0" smtClean="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3436919191"/>
      </p:ext>
    </p:extLst>
  </p:cSld>
  <p:clrMapOvr>
    <a:masterClrMapping/>
  </p:clrMapOvr>
  <p:transition spd="slow" advTm="41176"/>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xfrm>
            <a:off x="1048512" y="304800"/>
            <a:ext cx="8095488" cy="1143000"/>
          </a:xfrm>
        </p:spPr>
        <p:txBody>
          <a:bodyPr>
            <a:normAutofit fontScale="90000"/>
          </a:bodyPr>
          <a:lstStyle/>
          <a:p>
            <a:pPr eaLnBrk="1" fontAlgn="auto" hangingPunct="1">
              <a:spcAft>
                <a:spcPts val="0"/>
              </a:spcAft>
              <a:defRPr/>
            </a:pPr>
            <a:r>
              <a:rPr lang="en-US" sz="4400" b="1" dirty="0" smtClean="0">
                <a:solidFill>
                  <a:schemeClr val="tx2"/>
                </a:solidFill>
              </a:rPr>
              <a:t>Areas of Play &amp;</a:t>
            </a:r>
            <a:r>
              <a:rPr sz="4400" b="1" dirty="0" smtClean="0">
                <a:solidFill>
                  <a:schemeClr val="tx2"/>
                </a:solidFill>
              </a:rPr>
              <a:t> Command</a:t>
            </a:r>
            <a:r>
              <a:rPr lang="en-US" sz="4400" b="1" dirty="0" smtClean="0">
                <a:solidFill>
                  <a:schemeClr val="tx2"/>
                </a:solidFill>
              </a:rPr>
              <a:t> Issues</a:t>
            </a:r>
            <a:endParaRPr sz="4400" b="1" dirty="0" smtClean="0">
              <a:solidFill>
                <a:schemeClr val="tx2"/>
              </a:solidFill>
            </a:endParaRPr>
          </a:p>
        </p:txBody>
      </p:sp>
      <p:sp>
        <p:nvSpPr>
          <p:cNvPr id="26627" name="Content Placeholder 2"/>
          <p:cNvSpPr>
            <a:spLocks noGrp="1"/>
          </p:cNvSpPr>
          <p:nvPr>
            <p:ph idx="1"/>
          </p:nvPr>
        </p:nvSpPr>
        <p:spPr/>
        <p:txBody>
          <a:bodyPr>
            <a:normAutofit/>
          </a:bodyPr>
          <a:lstStyle/>
          <a:p>
            <a:pPr marL="274320" indent="-274320" eaLnBrk="1" fontAlgn="auto" hangingPunct="1">
              <a:spcAft>
                <a:spcPts val="0"/>
              </a:spcAft>
              <a:buFont typeface="Wingdings 2"/>
              <a:buNone/>
              <a:defRPr/>
            </a:pPr>
            <a:r>
              <a:rPr lang="en-US" b="1" u="sng" dirty="0" smtClean="0"/>
              <a:t>Command Key Points</a:t>
            </a:r>
          </a:p>
          <a:p>
            <a:pPr marL="274320" indent="-274320" eaLnBrk="1" fontAlgn="auto" hangingPunct="1">
              <a:spcAft>
                <a:spcPts val="0"/>
              </a:spcAft>
              <a:buFont typeface="Wingdings" pitchFamily="2" charset="2"/>
              <a:buChar char="q"/>
              <a:defRPr/>
            </a:pPr>
            <a:r>
              <a:rPr lang="en-US" b="1" dirty="0" smtClean="0"/>
              <a:t>Follow ICS/HICS structure </a:t>
            </a:r>
          </a:p>
          <a:p>
            <a:pPr marL="274320" indent="-274320" eaLnBrk="1" fontAlgn="auto" hangingPunct="1">
              <a:spcAft>
                <a:spcPts val="0"/>
              </a:spcAft>
              <a:buFont typeface="Wingdings" pitchFamily="2" charset="2"/>
              <a:buChar char="q"/>
              <a:defRPr/>
            </a:pPr>
            <a:r>
              <a:rPr lang="en-US" b="1" dirty="0" smtClean="0"/>
              <a:t>Avoid tunnel vision</a:t>
            </a:r>
          </a:p>
          <a:p>
            <a:pPr marL="274320" indent="-274320" eaLnBrk="1" fontAlgn="auto" hangingPunct="1">
              <a:spcAft>
                <a:spcPts val="0"/>
              </a:spcAft>
              <a:buFont typeface="Wingdings" pitchFamily="2" charset="2"/>
              <a:buChar char="q"/>
              <a:defRPr/>
            </a:pPr>
            <a:r>
              <a:rPr lang="en-US" b="1" dirty="0" smtClean="0"/>
              <a:t>Be </a:t>
            </a:r>
            <a:r>
              <a:rPr lang="en-US" b="1" u="sng" dirty="0" smtClean="0"/>
              <a:t>proactive</a:t>
            </a:r>
            <a:r>
              <a:rPr lang="en-US" b="1" dirty="0" smtClean="0"/>
              <a:t> not reactive</a:t>
            </a:r>
          </a:p>
          <a:p>
            <a:pPr marL="274320" indent="-274320" eaLnBrk="1" fontAlgn="auto" hangingPunct="1">
              <a:spcAft>
                <a:spcPts val="0"/>
              </a:spcAft>
              <a:buFont typeface="Wingdings" pitchFamily="2" charset="2"/>
              <a:buChar char="q"/>
              <a:defRPr/>
            </a:pPr>
            <a:r>
              <a:rPr lang="en-US" b="1" dirty="0" smtClean="0"/>
              <a:t>Communicate with organizational partners</a:t>
            </a:r>
          </a:p>
          <a:p>
            <a:pPr marL="274320" indent="-274320" eaLnBrk="1" fontAlgn="auto" hangingPunct="1">
              <a:spcAft>
                <a:spcPts val="0"/>
              </a:spcAft>
              <a:buFont typeface="Wingdings" pitchFamily="2" charset="2"/>
              <a:buChar char="q"/>
              <a:defRPr/>
            </a:pPr>
            <a:endParaRPr lang="en-US" sz="2800" dirty="0" smtClean="0">
              <a:solidFill>
                <a:schemeClr val="tx2">
                  <a:lumMod val="90000"/>
                </a:schemeClr>
              </a:solidFill>
            </a:endParaRPr>
          </a:p>
          <a:p>
            <a:pPr marL="274320" indent="-274320" eaLnBrk="1" fontAlgn="auto" hangingPunct="1">
              <a:spcAft>
                <a:spcPts val="0"/>
              </a:spcAft>
              <a:buFont typeface="Wingdings" pitchFamily="2" charset="2"/>
              <a:buChar char="q"/>
              <a:defRPr/>
            </a:pPr>
            <a:endParaRPr lang="en-US" sz="2800" dirty="0" smtClean="0">
              <a:solidFill>
                <a:schemeClr val="tx2">
                  <a:lumMod val="90000"/>
                </a:schemeClr>
              </a:solidFill>
            </a:endParaRPr>
          </a:p>
          <a:p>
            <a:pPr marL="274320" indent="-274320" eaLnBrk="1" fontAlgn="auto" hangingPunct="1">
              <a:spcAft>
                <a:spcPts val="0"/>
              </a:spcAft>
              <a:buFont typeface="Wingdings" pitchFamily="2" charset="2"/>
              <a:buChar char="q"/>
              <a:defRPr/>
            </a:pPr>
            <a:endParaRPr lang="en-US" sz="2400" dirty="0" smtClean="0">
              <a:solidFill>
                <a:schemeClr val="tx2">
                  <a:lumMod val="90000"/>
                </a:schemeClr>
              </a:solidFill>
            </a:endParaRP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1289143400"/>
      </p:ext>
    </p:extLst>
  </p:cSld>
  <p:clrMapOvr>
    <a:masterClrMapping/>
  </p:clrMapOvr>
  <p:transition spd="slow" advTm="68185"/>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35608" y="1676400"/>
            <a:ext cx="7498080" cy="4800600"/>
          </a:xfrm>
        </p:spPr>
        <p:txBody>
          <a:bodyPr>
            <a:normAutofit fontScale="92500" lnSpcReduction="20000"/>
          </a:bodyPr>
          <a:lstStyle/>
          <a:p>
            <a:pPr lvl="0"/>
            <a:r>
              <a:rPr lang="en-US" b="1" u="sng" dirty="0" smtClean="0"/>
              <a:t>Treat patients</a:t>
            </a:r>
          </a:p>
          <a:p>
            <a:pPr lvl="1"/>
            <a:r>
              <a:rPr lang="en-US" b="1" dirty="0" smtClean="0"/>
              <a:t>Patients should actually move to all playing areas of the hospital as necessary</a:t>
            </a:r>
          </a:p>
          <a:p>
            <a:pPr lvl="2"/>
            <a:r>
              <a:rPr lang="en-US" b="1" dirty="0" smtClean="0"/>
              <a:t>Player Directory</a:t>
            </a:r>
          </a:p>
          <a:p>
            <a:pPr lvl="1"/>
            <a:r>
              <a:rPr lang="en-US" b="1" dirty="0" err="1" smtClean="0"/>
              <a:t>Moulaged</a:t>
            </a:r>
            <a:r>
              <a:rPr lang="en-US" b="1" dirty="0" smtClean="0"/>
              <a:t> actors as injured victims; </a:t>
            </a:r>
          </a:p>
          <a:p>
            <a:pPr lvl="2"/>
            <a:r>
              <a:rPr lang="en-US" b="1" i="1" u="sng" dirty="0" smtClean="0"/>
              <a:t>NO INVASIVE PROCEDURES </a:t>
            </a:r>
            <a:r>
              <a:rPr lang="en-US" b="1" dirty="0" smtClean="0"/>
              <a:t>(IVs, airway adjuncts, radiological examinations, etc.)</a:t>
            </a:r>
          </a:p>
          <a:p>
            <a:r>
              <a:rPr lang="en-US" b="1" dirty="0" smtClean="0"/>
              <a:t>May also be actors simulating other roles (e.g., family members, press, etc.)</a:t>
            </a:r>
          </a:p>
          <a:p>
            <a:r>
              <a:rPr lang="en-US" b="1" dirty="0" err="1" smtClean="0"/>
              <a:t>As practical, Players and Controllers should say out loud “This is an exercise message.”</a:t>
            </a:r>
          </a:p>
        </p:txBody>
      </p:sp>
      <p:sp>
        <p:nvSpPr>
          <p:cNvPr id="6" name="Title 1"/>
          <p:cNvSpPr txBox="1">
            <a:spLocks/>
          </p:cNvSpPr>
          <p:nvPr/>
        </p:nvSpPr>
        <p:spPr>
          <a:xfrm>
            <a:off x="1588008" y="427038"/>
            <a:ext cx="7498080" cy="1143000"/>
          </a:xfrm>
          <a:prstGeom prst="rect">
            <a:avLst/>
          </a:prstGeom>
        </p:spPr>
        <p:txBody>
          <a:bodyPr anchor="ctr">
            <a:normAutofit fontScale="92500" lnSpcReduction="20000"/>
          </a:bodyPr>
          <a:lst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a:lstStyle>
          <a:p>
            <a:r>
              <a:rPr lang="en-US" b="1" dirty="0" smtClean="0"/>
              <a:t>Wilson Hospital and EMS Activities:</a:t>
            </a:r>
            <a:endParaRPr lang="en-US" b="1" dirty="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555683802"/>
      </p:ext>
    </p:extLst>
  </p:cSld>
  <p:clrMapOvr>
    <a:masterClrMapping/>
  </p:clrMapOvr>
  <p:transition spd="slow" advTm="12771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274638"/>
            <a:ext cx="7866888" cy="1143000"/>
          </a:xfrm>
        </p:spPr>
        <p:txBody>
          <a:bodyPr>
            <a:normAutofit fontScale="90000"/>
          </a:bodyPr>
          <a:lstStyle/>
          <a:p>
            <a:r>
              <a:rPr lang="en-US" b="1" dirty="0" smtClean="0"/>
              <a:t>Dayton MMRS Triage Ribbon Kit</a:t>
            </a:r>
            <a:endParaRPr lang="en-US" b="1" dirty="0"/>
          </a:p>
        </p:txBody>
      </p:sp>
      <p:sp>
        <p:nvSpPr>
          <p:cNvPr id="3" name="Content Placeholder 2"/>
          <p:cNvSpPr>
            <a:spLocks noGrp="1"/>
          </p:cNvSpPr>
          <p:nvPr>
            <p:ph idx="1"/>
          </p:nvPr>
        </p:nvSpPr>
        <p:spPr>
          <a:xfrm>
            <a:off x="990600" y="1543581"/>
            <a:ext cx="5213078" cy="4800600"/>
          </a:xfrm>
        </p:spPr>
        <p:txBody>
          <a:bodyPr>
            <a:normAutofit/>
          </a:bodyPr>
          <a:lstStyle/>
          <a:p>
            <a:r>
              <a:rPr lang="en-US" b="1" dirty="0"/>
              <a:t>Triage Ribbon is principal indication of the patient’s category</a:t>
            </a:r>
          </a:p>
          <a:p>
            <a:r>
              <a:rPr lang="en-US" b="1" dirty="0"/>
              <a:t>Use Ribbons to attach the Tags</a:t>
            </a:r>
          </a:p>
          <a:p>
            <a:r>
              <a:rPr lang="en-US" b="1" dirty="0"/>
              <a:t>If Triage Category changes:</a:t>
            </a:r>
          </a:p>
          <a:p>
            <a:pPr lvl="1"/>
            <a:r>
              <a:rPr lang="en-US" b="1" dirty="0"/>
              <a:t>change the ribbon!</a:t>
            </a:r>
          </a:p>
          <a:p>
            <a:r>
              <a:rPr lang="en-US" b="1" dirty="0"/>
              <a:t>But keep the same Tag</a:t>
            </a:r>
          </a:p>
          <a:p>
            <a:endParaRPr lang="en-US" dirty="0"/>
          </a:p>
        </p:txBody>
      </p:sp>
      <p:pic>
        <p:nvPicPr>
          <p:cNvPr id="819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52966" y="2590800"/>
            <a:ext cx="3400558" cy="2553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P1098.WAV">
            <a:hlinkClick r:id="" action="ppaction://media"/>
          </p:cNvPr>
          <p:cNvPicPr>
            <a:picLocks noRot="1" noChangeAspect="1"/>
          </p:cNvPicPr>
          <p:nvPr>
            <a:wavAudioFile r:embed="rId1" name="~PP1098.WAV"/>
          </p:nvPr>
        </p:nvPicPr>
        <p:blipFill>
          <a:blip r:embed="rId4" cstate="print"/>
          <a:stretch>
            <a:fillRect/>
          </a:stretch>
        </p:blipFill>
        <p:spPr>
          <a:xfrm>
            <a:off x="8724900" y="6438900"/>
            <a:ext cx="304800" cy="304800"/>
          </a:xfrm>
          <a:prstGeom prst="rect">
            <a:avLst/>
          </a:prstGeom>
        </p:spPr>
      </p:pic>
    </p:spTree>
    <p:extLst>
      <p:ext uri="{BB962C8B-B14F-4D97-AF65-F5344CB8AC3E}">
        <p14:creationId xmlns:p14="http://schemas.microsoft.com/office/powerpoint/2010/main" val="3949918396"/>
      </p:ext>
    </p:extLst>
  </p:cSld>
  <p:clrMapOvr>
    <a:masterClrMapping/>
  </p:clrMapOvr>
  <p:transition spd="slow" advTm="2834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6"/>
                </p:tgtEl>
              </p:cMediaNode>
            </p:audio>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Dayton MMRS Triage Materials</a:t>
            </a:r>
            <a:endParaRPr lang="en-US" b="1" dirty="0"/>
          </a:p>
        </p:txBody>
      </p:sp>
      <p:sp>
        <p:nvSpPr>
          <p:cNvPr id="3" name="Content Placeholder 2"/>
          <p:cNvSpPr>
            <a:spLocks noGrp="1"/>
          </p:cNvSpPr>
          <p:nvPr>
            <p:ph idx="1"/>
          </p:nvPr>
        </p:nvSpPr>
        <p:spPr>
          <a:xfrm>
            <a:off x="2057400" y="1447800"/>
            <a:ext cx="6876288" cy="4800600"/>
          </a:xfrm>
        </p:spPr>
        <p:txBody>
          <a:bodyPr/>
          <a:lstStyle/>
          <a:p>
            <a:r>
              <a:rPr lang="en-US" b="1" dirty="0" smtClean="0"/>
              <a:t>Multiple versions </a:t>
            </a:r>
            <a:r>
              <a:rPr lang="en-US" b="1" dirty="0"/>
              <a:t>of Triage Tags:</a:t>
            </a:r>
          </a:p>
          <a:p>
            <a:pPr lvl="1"/>
            <a:r>
              <a:rPr lang="en-US" sz="3200" b="1" dirty="0"/>
              <a:t>“Live” tags are </a:t>
            </a:r>
            <a:r>
              <a:rPr lang="en-US" sz="3000" b="1" dirty="0"/>
              <a:t>White</a:t>
            </a:r>
            <a:endParaRPr lang="en-US" b="1" dirty="0"/>
          </a:p>
          <a:p>
            <a:pPr lvl="2"/>
            <a:r>
              <a:rPr lang="en-US" sz="2800" b="1" dirty="0"/>
              <a:t>Synthetic paper </a:t>
            </a:r>
          </a:p>
          <a:p>
            <a:pPr lvl="2"/>
            <a:r>
              <a:rPr lang="en-US" sz="2800" b="1" dirty="0"/>
              <a:t>Bar codes, numbers, &amp; RFID tags</a:t>
            </a:r>
          </a:p>
          <a:p>
            <a:pPr lvl="1"/>
            <a:r>
              <a:rPr lang="en-US" sz="3200" b="1" dirty="0"/>
              <a:t>Only for “real world” use:</a:t>
            </a:r>
          </a:p>
          <a:p>
            <a:pPr lvl="2"/>
            <a:r>
              <a:rPr lang="en-US" sz="3600" b="1" u="sng" dirty="0"/>
              <a:t>Actual MCIs</a:t>
            </a:r>
          </a:p>
          <a:p>
            <a:endParaRPr lang="en-US" dirty="0"/>
          </a:p>
        </p:txBody>
      </p:sp>
      <p:pic>
        <p:nvPicPr>
          <p:cNvPr id="512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1371600"/>
            <a:ext cx="2077578" cy="53788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P1514.WAV">
            <a:hlinkClick r:id="" action="ppaction://media"/>
          </p:cNvPr>
          <p:cNvPicPr>
            <a:picLocks noRot="1" noChangeAspect="1"/>
          </p:cNvPicPr>
          <p:nvPr>
            <a:wavAudioFile r:embed="rId1" name="~PP1514.WAV"/>
          </p:nvPr>
        </p:nvPicPr>
        <p:blipFill>
          <a:blip r:embed="rId4" cstate="print"/>
          <a:stretch>
            <a:fillRect/>
          </a:stretch>
        </p:blipFill>
        <p:spPr>
          <a:xfrm>
            <a:off x="8724900" y="6438900"/>
            <a:ext cx="304800" cy="304800"/>
          </a:xfrm>
          <a:prstGeom prst="rect">
            <a:avLst/>
          </a:prstGeom>
        </p:spPr>
      </p:pic>
    </p:spTree>
    <p:extLst>
      <p:ext uri="{BB962C8B-B14F-4D97-AF65-F5344CB8AC3E}">
        <p14:creationId xmlns:p14="http://schemas.microsoft.com/office/powerpoint/2010/main" val="3134213740"/>
      </p:ext>
    </p:extLst>
  </p:cSld>
  <p:clrMapOvr>
    <a:masterClrMapping/>
  </p:clrMapOvr>
  <p:transition spd="slow" advTm="247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6"/>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5"/>
          <a:stretch>
            <a:fillRect/>
          </a:stretch>
        </p:blipFill>
        <p:spPr>
          <a:xfrm>
            <a:off x="5091112" y="4610180"/>
            <a:ext cx="4052888" cy="2247820"/>
          </a:xfrm>
          <a:prstGeom prst="rect">
            <a:avLst/>
          </a:prstGeom>
        </p:spPr>
      </p:pic>
      <p:pic>
        <p:nvPicPr>
          <p:cNvPr id="5" name="Picture 4"/>
          <p:cNvPicPr>
            <a:picLocks noChangeAspect="1"/>
          </p:cNvPicPr>
          <p:nvPr/>
        </p:nvPicPr>
        <p:blipFill>
          <a:blip r:embed="rId6"/>
          <a:stretch>
            <a:fillRect/>
          </a:stretch>
        </p:blipFill>
        <p:spPr>
          <a:xfrm>
            <a:off x="3286125" y="-26078"/>
            <a:ext cx="5857875" cy="2228850"/>
          </a:xfrm>
          <a:prstGeom prst="rect">
            <a:avLst/>
          </a:prstGeom>
        </p:spPr>
      </p:pic>
      <p:pic>
        <p:nvPicPr>
          <p:cNvPr id="6" name="Picture 5"/>
          <p:cNvPicPr>
            <a:picLocks noChangeAspect="1"/>
          </p:cNvPicPr>
          <p:nvPr/>
        </p:nvPicPr>
        <p:blipFill>
          <a:blip r:embed="rId7"/>
          <a:stretch>
            <a:fillRect/>
          </a:stretch>
        </p:blipFill>
        <p:spPr>
          <a:xfrm>
            <a:off x="2652440" y="2204689"/>
            <a:ext cx="3595960" cy="2405489"/>
          </a:xfrm>
          <a:prstGeom prst="rect">
            <a:avLst/>
          </a:prstGeom>
        </p:spPr>
      </p:pic>
      <p:pic>
        <p:nvPicPr>
          <p:cNvPr id="7" name="Picture 6"/>
          <p:cNvPicPr>
            <a:picLocks noChangeAspect="1"/>
          </p:cNvPicPr>
          <p:nvPr/>
        </p:nvPicPr>
        <p:blipFill rotWithShape="1">
          <a:blip r:embed="rId8"/>
          <a:srcRect l="8230"/>
          <a:stretch/>
        </p:blipFill>
        <p:spPr>
          <a:xfrm>
            <a:off x="0" y="-26078"/>
            <a:ext cx="3657600" cy="2230765"/>
          </a:xfrm>
          <a:prstGeom prst="rect">
            <a:avLst/>
          </a:prstGeom>
        </p:spPr>
      </p:pic>
      <p:pic>
        <p:nvPicPr>
          <p:cNvPr id="9" name="Picture 8"/>
          <p:cNvPicPr>
            <a:picLocks noChangeAspect="1"/>
          </p:cNvPicPr>
          <p:nvPr/>
        </p:nvPicPr>
        <p:blipFill>
          <a:blip r:embed="rId9"/>
          <a:stretch>
            <a:fillRect/>
          </a:stretch>
        </p:blipFill>
        <p:spPr>
          <a:xfrm>
            <a:off x="6032270" y="2197777"/>
            <a:ext cx="3111730" cy="2412404"/>
          </a:xfrm>
          <a:prstGeom prst="rect">
            <a:avLst/>
          </a:prstGeom>
        </p:spPr>
      </p:pic>
      <p:pic>
        <p:nvPicPr>
          <p:cNvPr id="10" name="Picture 9"/>
          <p:cNvPicPr>
            <a:picLocks noChangeAspect="1"/>
          </p:cNvPicPr>
          <p:nvPr/>
        </p:nvPicPr>
        <p:blipFill>
          <a:blip r:embed="rId10"/>
          <a:stretch>
            <a:fillRect/>
          </a:stretch>
        </p:blipFill>
        <p:spPr>
          <a:xfrm>
            <a:off x="807107" y="1744074"/>
            <a:ext cx="7286625" cy="457200"/>
          </a:xfrm>
          <a:prstGeom prst="rect">
            <a:avLst/>
          </a:prstGeom>
        </p:spPr>
      </p:pic>
      <p:sp>
        <p:nvSpPr>
          <p:cNvPr id="11" name="Rectangle 10"/>
          <p:cNvSpPr/>
          <p:nvPr/>
        </p:nvSpPr>
        <p:spPr>
          <a:xfrm>
            <a:off x="5251437" y="2185336"/>
            <a:ext cx="1895071" cy="400110"/>
          </a:xfrm>
          <a:prstGeom prst="rect">
            <a:avLst/>
          </a:prstGeom>
          <a:solidFill>
            <a:srgbClr val="C00000"/>
          </a:solidFill>
        </p:spPr>
        <p:txBody>
          <a:bodyPr wrap="none" lIns="91440" tIns="45720" rIns="91440" bIns="45720">
            <a:spAutoFit/>
          </a:bodyPr>
          <a:lstStyle/>
          <a:p>
            <a:pPr algn="ctr"/>
            <a:r>
              <a:rPr lang="en-US"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Batang" panose="02030600000101010101" pitchFamily="18" charset="-127"/>
                <a:ea typeface="Batang" panose="02030600000101010101" pitchFamily="18" charset="-127"/>
              </a:rPr>
              <a:t>May 31</a:t>
            </a:r>
            <a:r>
              <a:rPr lang="en-US" cap="none" spc="0" baseline="30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Batang" panose="02030600000101010101" pitchFamily="18" charset="-127"/>
                <a:ea typeface="Batang" panose="02030600000101010101" pitchFamily="18" charset="-127"/>
              </a:rPr>
              <a:t>st</a:t>
            </a:r>
            <a:r>
              <a:rPr lang="en-US"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Batang" panose="02030600000101010101" pitchFamily="18" charset="-127"/>
                <a:ea typeface="Batang" panose="02030600000101010101" pitchFamily="18" charset="-127"/>
              </a:rPr>
              <a:t>, </a:t>
            </a:r>
            <a:r>
              <a:rPr lang="en-US" sz="20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Batang" panose="02030600000101010101" pitchFamily="18" charset="-127"/>
                <a:ea typeface="Batang" panose="02030600000101010101" pitchFamily="18" charset="-127"/>
              </a:rPr>
              <a:t>2019</a:t>
            </a:r>
            <a:endParaRPr lang="en-US" cap="none" spc="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Batang" panose="02030600000101010101" pitchFamily="18" charset="-127"/>
              <a:ea typeface="Batang" panose="02030600000101010101" pitchFamily="18" charset="-127"/>
            </a:endParaRPr>
          </a:p>
        </p:txBody>
      </p:sp>
      <p:pic>
        <p:nvPicPr>
          <p:cNvPr id="12" name="Picture 11"/>
          <p:cNvPicPr>
            <a:picLocks noChangeAspect="1"/>
          </p:cNvPicPr>
          <p:nvPr/>
        </p:nvPicPr>
        <p:blipFill rotWithShape="1">
          <a:blip r:embed="rId11"/>
          <a:srcRect l="5322" r="6098"/>
          <a:stretch/>
        </p:blipFill>
        <p:spPr>
          <a:xfrm>
            <a:off x="0" y="5498109"/>
            <a:ext cx="2256010" cy="1359892"/>
          </a:xfrm>
          <a:prstGeom prst="rect">
            <a:avLst/>
          </a:prstGeom>
        </p:spPr>
      </p:pic>
      <p:pic>
        <p:nvPicPr>
          <p:cNvPr id="13" name="Picture 12"/>
          <p:cNvPicPr>
            <a:picLocks noChangeAspect="1"/>
          </p:cNvPicPr>
          <p:nvPr/>
        </p:nvPicPr>
        <p:blipFill>
          <a:blip r:embed="rId12"/>
          <a:stretch>
            <a:fillRect/>
          </a:stretch>
        </p:blipFill>
        <p:spPr>
          <a:xfrm>
            <a:off x="-7212" y="2204687"/>
            <a:ext cx="2666864" cy="1410790"/>
          </a:xfrm>
          <a:prstGeom prst="rect">
            <a:avLst/>
          </a:prstGeom>
        </p:spPr>
      </p:pic>
      <p:pic>
        <p:nvPicPr>
          <p:cNvPr id="14" name="Picture 13"/>
          <p:cNvPicPr>
            <a:picLocks noChangeAspect="1"/>
          </p:cNvPicPr>
          <p:nvPr/>
        </p:nvPicPr>
        <p:blipFill>
          <a:blip r:embed="rId13"/>
          <a:stretch>
            <a:fillRect/>
          </a:stretch>
        </p:blipFill>
        <p:spPr>
          <a:xfrm>
            <a:off x="-12386" y="3581400"/>
            <a:ext cx="2664826" cy="1916709"/>
          </a:xfrm>
          <a:prstGeom prst="rect">
            <a:avLst/>
          </a:prstGeom>
        </p:spPr>
      </p:pic>
      <p:pic>
        <p:nvPicPr>
          <p:cNvPr id="8" name="Picture 7"/>
          <p:cNvPicPr>
            <a:picLocks noChangeAspect="1"/>
          </p:cNvPicPr>
          <p:nvPr/>
        </p:nvPicPr>
        <p:blipFill rotWithShape="1">
          <a:blip r:embed="rId14"/>
          <a:srcRect r="4887"/>
          <a:stretch/>
        </p:blipFill>
        <p:spPr>
          <a:xfrm>
            <a:off x="2256010" y="4610178"/>
            <a:ext cx="2849391" cy="2247822"/>
          </a:xfrm>
          <a:prstGeom prst="rect">
            <a:avLst/>
          </a:prstGeom>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1590584345"/>
      </p:ext>
    </p:extLst>
  </p:cSld>
  <p:clrMapOvr>
    <a:masterClrMapping/>
  </p:clrMapOvr>
  <mc:AlternateContent xmlns:mc="http://schemas.openxmlformats.org/markup-compatibility/2006" xmlns:p14="http://schemas.microsoft.com/office/powerpoint/2010/main">
    <mc:Choice Requires="p14">
      <p:transition spd="slow" p14:dur="2000" advTm="8546"/>
    </mc:Choice>
    <mc:Fallback xmlns="">
      <p:transition spd="slow" advTm="854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47800" y="0"/>
            <a:ext cx="26035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86400" y="0"/>
            <a:ext cx="2743200" cy="6858000"/>
          </a:xfrm>
          <a:prstGeom prst="rect">
            <a:avLst/>
          </a:prstGeom>
        </p:spPr>
      </p:pic>
      <p:pic>
        <p:nvPicPr>
          <p:cNvPr id="5" name="~PP596.WAV">
            <a:hlinkClick r:id="" action="ppaction://media"/>
          </p:cNvPr>
          <p:cNvPicPr>
            <a:picLocks noRot="1" noChangeAspect="1"/>
          </p:cNvPicPr>
          <p:nvPr>
            <a:wavAudioFile r:embed="rId1" name="~PP596.WAV"/>
          </p:nvPr>
        </p:nvPicPr>
        <p:blipFill>
          <a:blip r:embed="rId5" cstate="print"/>
          <a:stretch>
            <a:fillRect/>
          </a:stretch>
        </p:blipFill>
        <p:spPr>
          <a:xfrm>
            <a:off x="8724900" y="6438900"/>
            <a:ext cx="304800" cy="304800"/>
          </a:xfrm>
          <a:prstGeom prst="rect">
            <a:avLst/>
          </a:prstGeom>
        </p:spPr>
      </p:pic>
    </p:spTree>
    <p:extLst>
      <p:ext uri="{BB962C8B-B14F-4D97-AF65-F5344CB8AC3E}">
        <p14:creationId xmlns:p14="http://schemas.microsoft.com/office/powerpoint/2010/main" val="2403489348"/>
      </p:ext>
    </p:extLst>
  </p:cSld>
  <p:clrMapOvr>
    <a:masterClrMapping/>
  </p:clrMapOvr>
  <p:transition spd="slow" advTm="1928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219200" y="0"/>
            <a:ext cx="2646363"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105400" y="0"/>
            <a:ext cx="2743200" cy="6858000"/>
          </a:xfrm>
          <a:prstGeom prst="rect">
            <a:avLst/>
          </a:prstGeom>
        </p:spPr>
      </p:pic>
      <p:pic>
        <p:nvPicPr>
          <p:cNvPr id="6" name="~PP2736.WAV">
            <a:hlinkClick r:id="" action="ppaction://media"/>
          </p:cNvPr>
          <p:cNvPicPr>
            <a:picLocks noRot="1" noChangeAspect="1"/>
          </p:cNvPicPr>
          <p:nvPr>
            <a:wavAudioFile r:embed="rId1" name="~PP2736.WAV"/>
          </p:nvPr>
        </p:nvPicPr>
        <p:blipFill>
          <a:blip r:embed="rId6" cstate="print"/>
          <a:stretch>
            <a:fillRect/>
          </a:stretch>
        </p:blipFill>
        <p:spPr>
          <a:xfrm>
            <a:off x="8724900" y="6438900"/>
            <a:ext cx="304800" cy="304800"/>
          </a:xfrm>
          <a:prstGeom prst="rect">
            <a:avLst/>
          </a:prstGeom>
        </p:spPr>
      </p:pic>
    </p:spTree>
    <p:extLst>
      <p:ext uri="{BB962C8B-B14F-4D97-AF65-F5344CB8AC3E}">
        <p14:creationId xmlns:p14="http://schemas.microsoft.com/office/powerpoint/2010/main" val="41261057"/>
      </p:ext>
    </p:extLst>
  </p:cSld>
  <p:clrMapOvr>
    <a:masterClrMapping/>
  </p:clrMapOvr>
  <p:transition spd="slow" advTm="2235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6"/>
                </p:tgtEl>
              </p:cMediaNode>
            </p:audio>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274638"/>
            <a:ext cx="8153400" cy="1143000"/>
          </a:xfrm>
        </p:spPr>
        <p:txBody>
          <a:bodyPr/>
          <a:lstStyle/>
          <a:p>
            <a:r>
              <a:rPr lang="en-US" b="1" dirty="0" smtClean="0"/>
              <a:t>Victim Envelopes</a:t>
            </a:r>
            <a:endParaRPr lang="en-US" b="1" dirty="0"/>
          </a:p>
        </p:txBody>
      </p:sp>
      <p:sp>
        <p:nvSpPr>
          <p:cNvPr id="3" name="Content Placeholder 2"/>
          <p:cNvSpPr>
            <a:spLocks noGrp="1"/>
          </p:cNvSpPr>
          <p:nvPr>
            <p:ph idx="1"/>
          </p:nvPr>
        </p:nvSpPr>
        <p:spPr>
          <a:xfrm>
            <a:off x="990600" y="1447800"/>
            <a:ext cx="7943088" cy="4800600"/>
          </a:xfrm>
        </p:spPr>
        <p:txBody>
          <a:bodyPr/>
          <a:lstStyle/>
          <a:p>
            <a:r>
              <a:rPr lang="en-US" b="1" dirty="0" smtClean="0"/>
              <a:t>Simulated victims will carry envelopes</a:t>
            </a:r>
          </a:p>
          <a:p>
            <a:pPr lvl="1"/>
            <a:r>
              <a:rPr lang="en-US" sz="3200" b="1" dirty="0" smtClean="0"/>
              <a:t>Inside envelopes is more information on patient condition</a:t>
            </a:r>
          </a:p>
          <a:p>
            <a:r>
              <a:rPr lang="en-US" b="1" dirty="0" smtClean="0"/>
              <a:t>Envelopes will be color-coded based and labeled </a:t>
            </a:r>
          </a:p>
          <a:p>
            <a:r>
              <a:rPr lang="en-US" b="1" u="sng" dirty="0" smtClean="0"/>
              <a:t>Envelopes must NOT be opened until the time and location indicated</a:t>
            </a:r>
            <a:endParaRPr lang="en-US" b="1" u="sng" dirty="0"/>
          </a:p>
        </p:txBody>
      </p:sp>
      <p:pic>
        <p:nvPicPr>
          <p:cNvPr id="6" name="~PP2579.WAV">
            <a:hlinkClick r:id="" action="ppaction://media"/>
          </p:cNvPr>
          <p:cNvPicPr>
            <a:picLocks noRot="1" noChangeAspect="1"/>
          </p:cNvPicPr>
          <p:nvPr>
            <a:wavAudioFile r:embed="rId1" name="~PP2579.WAV"/>
          </p:nvPr>
        </p:nvPicPr>
        <p:blipFill>
          <a:blip r:embed="rId3" cstate="print"/>
          <a:stretch>
            <a:fillRect/>
          </a:stretch>
        </p:blipFill>
        <p:spPr>
          <a:xfrm>
            <a:off x="8724900" y="6438900"/>
            <a:ext cx="304800" cy="304800"/>
          </a:xfrm>
          <a:prstGeom prst="rect">
            <a:avLst/>
          </a:prstGeo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81800" y="5276850"/>
            <a:ext cx="1905000" cy="1428750"/>
          </a:xfrm>
          <a:prstGeom prst="rect">
            <a:avLst/>
          </a:prstGeom>
        </p:spPr>
      </p:pic>
    </p:spTree>
    <p:extLst>
      <p:ext uri="{BB962C8B-B14F-4D97-AF65-F5344CB8AC3E}">
        <p14:creationId xmlns:p14="http://schemas.microsoft.com/office/powerpoint/2010/main" val="2827117433"/>
      </p:ext>
    </p:extLst>
  </p:cSld>
  <p:clrMapOvr>
    <a:masterClrMapping/>
  </p:clrMapOvr>
  <p:transition advTm="3644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6"/>
                </p:tgtEl>
              </p:cMediaNode>
            </p:audio>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274638"/>
            <a:ext cx="8153400" cy="1143000"/>
          </a:xfrm>
        </p:spPr>
        <p:txBody>
          <a:bodyPr/>
          <a:lstStyle/>
          <a:p>
            <a:r>
              <a:rPr lang="en-US" b="1" dirty="0" smtClean="0"/>
              <a:t>Victim Envelopes</a:t>
            </a:r>
            <a:endParaRPr lang="en-US" b="1" dirty="0"/>
          </a:p>
        </p:txBody>
      </p:sp>
      <p:sp>
        <p:nvSpPr>
          <p:cNvPr id="3" name="Content Placeholder 2"/>
          <p:cNvSpPr>
            <a:spLocks noGrp="1"/>
          </p:cNvSpPr>
          <p:nvPr>
            <p:ph idx="1"/>
          </p:nvPr>
        </p:nvSpPr>
        <p:spPr>
          <a:xfrm>
            <a:off x="990600" y="1447800"/>
            <a:ext cx="8153400" cy="1981200"/>
          </a:xfrm>
        </p:spPr>
        <p:txBody>
          <a:bodyPr numCol="2">
            <a:noAutofit/>
          </a:bodyPr>
          <a:lstStyle/>
          <a:p>
            <a:pPr marL="658368" lvl="2" indent="0">
              <a:spcBef>
                <a:spcPts val="1200"/>
              </a:spcBef>
              <a:buNone/>
            </a:pPr>
            <a:r>
              <a:rPr lang="en-US" sz="2800" b="1" dirty="0" smtClean="0">
                <a:solidFill>
                  <a:srgbClr val="7030A0"/>
                </a:solidFill>
                <a:effectLst>
                  <a:outerShdw blurRad="38100" dist="38100" dir="2700000" algn="tl">
                    <a:srgbClr val="000000">
                      <a:alpha val="43137"/>
                    </a:srgbClr>
                  </a:outerShdw>
                </a:effectLst>
              </a:rPr>
              <a:t>Purple</a:t>
            </a:r>
          </a:p>
          <a:p>
            <a:pPr marL="658368" lvl="2" indent="0">
              <a:spcBef>
                <a:spcPts val="1200"/>
              </a:spcBef>
              <a:buNone/>
            </a:pPr>
            <a:r>
              <a:rPr lang="en-US" sz="2800" b="1" dirty="0">
                <a:solidFill>
                  <a:schemeClr val="accent4"/>
                </a:solidFill>
                <a:effectLst>
                  <a:outerShdw blurRad="38100" dist="38100" dir="2700000" algn="tl">
                    <a:srgbClr val="000000">
                      <a:alpha val="43137"/>
                    </a:srgbClr>
                  </a:outerShdw>
                </a:effectLst>
              </a:rPr>
              <a:t>Green</a:t>
            </a:r>
          </a:p>
          <a:p>
            <a:pPr marL="658368" lvl="2" indent="0">
              <a:spcBef>
                <a:spcPts val="1200"/>
              </a:spcBef>
              <a:buNone/>
            </a:pPr>
            <a:r>
              <a:rPr lang="en-US" sz="2800" b="1" dirty="0" smtClean="0">
                <a:solidFill>
                  <a:srgbClr val="FF33CC"/>
                </a:solidFill>
                <a:effectLst>
                  <a:outerShdw blurRad="38100" dist="38100" dir="2700000" algn="tl">
                    <a:srgbClr val="000000">
                      <a:alpha val="43137"/>
                    </a:srgbClr>
                  </a:outerShdw>
                </a:effectLst>
              </a:rPr>
              <a:t>Pink</a:t>
            </a:r>
          </a:p>
          <a:p>
            <a:pPr marL="658368" lvl="2" indent="0">
              <a:spcBef>
                <a:spcPts val="1200"/>
              </a:spcBef>
              <a:buNone/>
            </a:pPr>
            <a:r>
              <a:rPr lang="en-US" sz="2800" b="1" dirty="0" smtClean="0">
                <a:solidFill>
                  <a:srgbClr val="FFFF00"/>
                </a:solidFill>
                <a:effectLst>
                  <a:outerShdw blurRad="38100" dist="38100" dir="2700000" algn="tl">
                    <a:srgbClr val="000000">
                      <a:alpha val="43137"/>
                    </a:srgbClr>
                  </a:outerShdw>
                </a:effectLst>
              </a:rPr>
              <a:t>Yellow</a:t>
            </a:r>
          </a:p>
          <a:p>
            <a:pPr marL="658368" lvl="2" indent="0">
              <a:spcBef>
                <a:spcPts val="1200"/>
              </a:spcBef>
              <a:buNone/>
            </a:pPr>
            <a:r>
              <a:rPr lang="en-US" sz="2800" b="1" dirty="0" smtClean="0">
                <a:solidFill>
                  <a:schemeClr val="accent5">
                    <a:lumMod val="60000"/>
                    <a:lumOff val="40000"/>
                  </a:schemeClr>
                </a:solidFill>
                <a:effectLst>
                  <a:outerShdw blurRad="38100" dist="38100" dir="2700000" algn="tl">
                    <a:srgbClr val="000000">
                      <a:alpha val="43137"/>
                    </a:srgbClr>
                  </a:outerShdw>
                </a:effectLst>
              </a:rPr>
              <a:t>Orange</a:t>
            </a:r>
          </a:p>
          <a:p>
            <a:endParaRPr lang="en-US" dirty="0"/>
          </a:p>
        </p:txBody>
      </p:sp>
      <p:sp>
        <p:nvSpPr>
          <p:cNvPr id="4" name="Content Placeholder 2"/>
          <p:cNvSpPr txBox="1">
            <a:spLocks/>
          </p:cNvSpPr>
          <p:nvPr/>
        </p:nvSpPr>
        <p:spPr>
          <a:xfrm>
            <a:off x="1066800" y="3276600"/>
            <a:ext cx="7943088" cy="3276600"/>
          </a:xfrm>
          <a:prstGeom prst="rect">
            <a:avLst/>
          </a:prstGeom>
        </p:spPr>
        <p:txBody>
          <a:bodyPr>
            <a:normAutofit/>
          </a:bodyPr>
          <a:lstStyle/>
          <a:p>
            <a:pPr marL="365760" marR="0" lvl="0" indent="-283464" algn="l" defTabSz="914400" rtl="0" eaLnBrk="1" fontAlgn="auto" latinLnBrk="0" hangingPunct="1">
              <a:lnSpc>
                <a:spcPct val="100000"/>
              </a:lnSpc>
              <a:spcBef>
                <a:spcPts val="600"/>
              </a:spcBef>
              <a:spcAft>
                <a:spcPts val="0"/>
              </a:spcAft>
              <a:buClr>
                <a:schemeClr val="accent1"/>
              </a:buClr>
              <a:buSzPct val="80000"/>
              <a:tabLst/>
              <a:defRPr/>
            </a:pPr>
            <a:r>
              <a:rPr kumimoji="0" lang="en-US" sz="3200" b="1" i="0" u="none" strike="noStrike" kern="1200" cap="none" spc="0" normalizeH="0" baseline="0" noProof="0" dirty="0" smtClean="0">
                <a:ln>
                  <a:noFill/>
                </a:ln>
                <a:solidFill>
                  <a:schemeClr val="tx1"/>
                </a:solidFill>
                <a:effectLst/>
                <a:uLnTx/>
                <a:uFillTx/>
                <a:latin typeface="+mn-lt"/>
                <a:ea typeface="+mn-ea"/>
                <a:cs typeface="+mn-cs"/>
              </a:rPr>
              <a:t>Victim envelopes will be labeled, e.g.:</a:t>
            </a:r>
          </a:p>
          <a:p>
            <a:pPr marL="822960" lvl="1" indent="-283464">
              <a:spcBef>
                <a:spcPts val="600"/>
              </a:spcBef>
              <a:buClr>
                <a:schemeClr val="accent1"/>
              </a:buClr>
              <a:buSzPct val="80000"/>
              <a:buFont typeface="Wingdings 2"/>
              <a:buChar char=""/>
            </a:pPr>
            <a:r>
              <a:rPr lang="en-US" sz="3200" b="1" dirty="0">
                <a:solidFill>
                  <a:srgbClr val="FF33CC"/>
                </a:solidFill>
                <a:effectLst>
                  <a:outerShdw blurRad="38100" dist="38100" dir="2700000" algn="tl">
                    <a:srgbClr val="000000">
                      <a:alpha val="43137"/>
                    </a:srgbClr>
                  </a:outerShdw>
                </a:effectLst>
              </a:rPr>
              <a:t>Do not open until after 20 minutes in ED</a:t>
            </a:r>
          </a:p>
          <a:p>
            <a:pPr marL="822960" lvl="1" indent="-283464">
              <a:spcBef>
                <a:spcPts val="600"/>
              </a:spcBef>
              <a:buClr>
                <a:schemeClr val="accent1"/>
              </a:buClr>
              <a:buSzPct val="80000"/>
              <a:buFont typeface="Wingdings 2"/>
              <a:buChar char=""/>
            </a:pPr>
            <a:r>
              <a:rPr lang="en-US" sz="3200" b="1" dirty="0" smtClean="0">
                <a:solidFill>
                  <a:srgbClr val="7030A0"/>
                </a:solidFill>
                <a:effectLst>
                  <a:outerShdw blurRad="38100" dist="38100" dir="2700000" algn="tl">
                    <a:srgbClr val="000000">
                      <a:alpha val="43137"/>
                    </a:srgbClr>
                  </a:outerShdw>
                </a:effectLst>
              </a:rPr>
              <a:t>Do not open until patient is in OR</a:t>
            </a:r>
            <a:endParaRPr lang="en-US" sz="3200" b="1" u="sng" dirty="0" smtClean="0">
              <a:solidFill>
                <a:srgbClr val="7030A0"/>
              </a:solidFill>
              <a:effectLst>
                <a:outerShdw blurRad="38100" dist="38100" dir="2700000" algn="tl">
                  <a:srgbClr val="000000">
                    <a:alpha val="43137"/>
                  </a:srgbClr>
                </a:outerShdw>
              </a:effectLst>
            </a:endParaRPr>
          </a:p>
          <a:p>
            <a:pPr marL="822960" lvl="1" indent="-283464">
              <a:spcBef>
                <a:spcPts val="600"/>
              </a:spcBef>
              <a:buClr>
                <a:schemeClr val="accent1"/>
              </a:buClr>
              <a:buSzPct val="80000"/>
              <a:buFont typeface="Wingdings 2"/>
              <a:buChar char=""/>
            </a:pPr>
            <a:endParaRPr lang="en-US" sz="3200" b="1" u="sng" dirty="0" smtClean="0"/>
          </a:p>
        </p:txBody>
      </p:sp>
      <p:pic>
        <p:nvPicPr>
          <p:cNvPr id="5" name="~PP1018.WAV">
            <a:hlinkClick r:id="" action="ppaction://media"/>
          </p:cNvPr>
          <p:cNvPicPr>
            <a:picLocks noRot="1" noChangeAspect="1"/>
          </p:cNvPicPr>
          <p:nvPr>
            <a:wavAudioFile r:embed="rId1" name="~PP1018.WAV"/>
          </p:nvPr>
        </p:nvPicPr>
        <p:blipFill>
          <a:blip r:embed="rId3" cstate="print"/>
          <a:stretch>
            <a:fillRect/>
          </a:stretch>
        </p:blipFill>
        <p:spPr>
          <a:xfrm>
            <a:off x="8724900" y="6438900"/>
            <a:ext cx="304800" cy="304800"/>
          </a:xfrm>
          <a:prstGeom prst="rect">
            <a:avLst/>
          </a:prstGeom>
        </p:spPr>
      </p:pic>
    </p:spTree>
    <p:extLst>
      <p:ext uri="{BB962C8B-B14F-4D97-AF65-F5344CB8AC3E}">
        <p14:creationId xmlns:p14="http://schemas.microsoft.com/office/powerpoint/2010/main" val="2475039871"/>
      </p:ext>
    </p:extLst>
  </p:cSld>
  <p:clrMapOvr>
    <a:masterClrMapping/>
  </p:clrMapOvr>
  <p:transition advTm="3504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990600" y="274638"/>
            <a:ext cx="8153400" cy="1143000"/>
          </a:xfrm>
        </p:spPr>
        <p:txBody>
          <a:bodyPr/>
          <a:lstStyle/>
          <a:p>
            <a:r>
              <a:rPr lang="en-US" b="1" dirty="0" smtClean="0"/>
              <a:t>Labs and Imaging</a:t>
            </a:r>
            <a:endParaRPr lang="en-US" b="1" dirty="0"/>
          </a:p>
        </p:txBody>
      </p:sp>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85440" y="4191000"/>
            <a:ext cx="6611273" cy="2191056"/>
          </a:xfrm>
          <a:prstGeom prst="rect">
            <a:avLst/>
          </a:prstGeom>
          <a:effectLst>
            <a:outerShdw blurRad="50800" dist="38100" dir="5400000" algn="t" rotWithShape="0">
              <a:prstClr val="black">
                <a:alpha val="40000"/>
              </a:prstClr>
            </a:outerShdw>
          </a:effectLst>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414016" y="1447800"/>
            <a:ext cx="6849431" cy="2886478"/>
          </a:xfrm>
          <a:prstGeom prst="rect">
            <a:avLst/>
          </a:prstGeom>
          <a:effectLst>
            <a:outerShdw blurRad="50800" dist="38100" dir="5400000" algn="t" rotWithShape="0">
              <a:prstClr val="black">
                <a:alpha val="40000"/>
              </a:prstClr>
            </a:outerShdw>
          </a:effectLst>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4168829308"/>
      </p:ext>
    </p:extLst>
  </p:cSld>
  <p:clrMapOvr>
    <a:masterClrMapping/>
  </p:clrMapOvr>
  <mc:AlternateContent xmlns:mc="http://schemas.openxmlformats.org/markup-compatibility/2006">
    <mc:Choice xmlns:p14="http://schemas.microsoft.com/office/powerpoint/2010/main" Requires="p14">
      <p:transition spd="slow" p14:dur="2000" advTm="18166"/>
    </mc:Choice>
    <mc:Fallback>
      <p:transition spd="slow" advTm="1816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19200" y="1447800"/>
            <a:ext cx="3429000" cy="4801314"/>
          </a:xfrm>
          <a:prstGeom prst="rect">
            <a:avLst/>
          </a:prstGeom>
          <a:solidFill>
            <a:schemeClr val="bg1"/>
          </a:solidFill>
          <a:ln>
            <a:solidFill>
              <a:schemeClr val="tx1"/>
            </a:solidFill>
          </a:ln>
        </p:spPr>
        <p:txBody>
          <a:bodyPr wrap="square" rtlCol="0">
            <a:spAutoFit/>
          </a:bodyPr>
          <a:lstStyle/>
          <a:p>
            <a:r>
              <a:rPr lang="en-US" dirty="0" smtClean="0"/>
              <a:t>Dawn of a New Day</a:t>
            </a:r>
          </a:p>
          <a:p>
            <a:r>
              <a:rPr lang="en-US" dirty="0" smtClean="0"/>
              <a:t>Pt. Name</a:t>
            </a:r>
          </a:p>
          <a:p>
            <a:r>
              <a:rPr lang="en-US" dirty="0" smtClean="0"/>
              <a:t>Pt. #</a:t>
            </a:r>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p:txBody>
      </p:sp>
      <p:sp>
        <p:nvSpPr>
          <p:cNvPr id="4" name="Title 1"/>
          <p:cNvSpPr>
            <a:spLocks noGrp="1"/>
          </p:cNvSpPr>
          <p:nvPr>
            <p:ph type="title"/>
          </p:nvPr>
        </p:nvSpPr>
        <p:spPr>
          <a:xfrm>
            <a:off x="990600" y="274638"/>
            <a:ext cx="8153400" cy="1143000"/>
          </a:xfrm>
        </p:spPr>
        <p:txBody>
          <a:bodyPr/>
          <a:lstStyle/>
          <a:p>
            <a:r>
              <a:rPr lang="en-US" b="1" dirty="0" smtClean="0"/>
              <a:t>Labelling</a:t>
            </a:r>
            <a:endParaRPr lang="en-US" b="1" dirty="0"/>
          </a:p>
        </p:txBody>
      </p:sp>
      <p:pic>
        <p:nvPicPr>
          <p:cNvPr id="2050" name="Label Sheet"/>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029200" y="1371600"/>
            <a:ext cx="3638538" cy="4705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Tourniquet Label"/>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2094" t="4403" r="50523" b="77024"/>
          <a:stretch/>
        </p:blipFill>
        <p:spPr bwMode="auto">
          <a:xfrm>
            <a:off x="5105399" y="1578769"/>
            <a:ext cx="1724025" cy="8739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ouniquet"/>
          <p:cNvSpPr txBox="1"/>
          <p:nvPr/>
        </p:nvSpPr>
        <p:spPr>
          <a:xfrm>
            <a:off x="5105399" y="1578769"/>
            <a:ext cx="1724025" cy="646331"/>
          </a:xfrm>
          <a:prstGeom prst="rect">
            <a:avLst/>
          </a:prstGeom>
          <a:noFill/>
        </p:spPr>
        <p:txBody>
          <a:bodyPr wrap="square" rtlCol="0">
            <a:spAutoFit/>
          </a:bodyPr>
          <a:lstStyle/>
          <a:p>
            <a:r>
              <a:rPr lang="en-US" dirty="0" smtClean="0"/>
              <a:t>Tourniquet</a:t>
            </a:r>
          </a:p>
          <a:p>
            <a:r>
              <a:rPr lang="en-US" dirty="0" smtClean="0"/>
              <a:t>Time:________</a:t>
            </a:r>
            <a:endParaRPr lang="en-US" dirty="0"/>
          </a:p>
        </p:txBody>
      </p:sp>
      <p:pic>
        <p:nvPicPr>
          <p:cNvPr id="9" name="IV Start Label"/>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2094" t="40486" r="50524" b="40890"/>
          <a:stretch/>
        </p:blipFill>
        <p:spPr bwMode="auto">
          <a:xfrm>
            <a:off x="5105399" y="3276600"/>
            <a:ext cx="1724026" cy="876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IV Start"/>
          <p:cNvSpPr txBox="1"/>
          <p:nvPr/>
        </p:nvSpPr>
        <p:spPr>
          <a:xfrm>
            <a:off x="5105399" y="3302794"/>
            <a:ext cx="1724025" cy="923330"/>
          </a:xfrm>
          <a:prstGeom prst="rect">
            <a:avLst/>
          </a:prstGeom>
          <a:noFill/>
        </p:spPr>
        <p:txBody>
          <a:bodyPr wrap="square" rtlCol="0">
            <a:spAutoFit/>
          </a:bodyPr>
          <a:lstStyle/>
          <a:p>
            <a:r>
              <a:rPr lang="en-US" dirty="0" smtClean="0"/>
              <a:t>IV Start</a:t>
            </a:r>
            <a:endParaRPr lang="en-US" dirty="0"/>
          </a:p>
          <a:p>
            <a:r>
              <a:rPr lang="en-US" dirty="0"/>
              <a:t>Time:________</a:t>
            </a:r>
          </a:p>
          <a:p>
            <a:endParaRPr lang="en-US" dirty="0"/>
          </a:p>
        </p:txBody>
      </p:sp>
      <p:pic>
        <p:nvPicPr>
          <p:cNvPr id="13" name="Chest Tube Label"/>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2094" t="4403" r="50523" b="77024"/>
          <a:stretch/>
        </p:blipFill>
        <p:spPr bwMode="auto">
          <a:xfrm>
            <a:off x="5124444" y="4154821"/>
            <a:ext cx="1724025" cy="8739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 name="Chest Tube"/>
          <p:cNvSpPr txBox="1"/>
          <p:nvPr/>
        </p:nvSpPr>
        <p:spPr>
          <a:xfrm>
            <a:off x="5105394" y="4154821"/>
            <a:ext cx="1724025" cy="646331"/>
          </a:xfrm>
          <a:prstGeom prst="rect">
            <a:avLst/>
          </a:prstGeom>
          <a:noFill/>
        </p:spPr>
        <p:txBody>
          <a:bodyPr wrap="square" rtlCol="0">
            <a:spAutoFit/>
          </a:bodyPr>
          <a:lstStyle/>
          <a:p>
            <a:r>
              <a:rPr lang="en-US" dirty="0" smtClean="0"/>
              <a:t>Chest Tube</a:t>
            </a:r>
          </a:p>
          <a:p>
            <a:r>
              <a:rPr lang="en-US" dirty="0" smtClean="0"/>
              <a:t>Time:________</a:t>
            </a:r>
            <a:endParaRPr lang="en-US" dirty="0"/>
          </a:p>
        </p:txBody>
      </p:sp>
      <p:pic>
        <p:nvPicPr>
          <p:cNvPr id="11" name="FAST Exam Label"/>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2094" t="4403" r="50523" b="77024"/>
          <a:stretch/>
        </p:blipFill>
        <p:spPr bwMode="auto">
          <a:xfrm>
            <a:off x="5105398" y="2447445"/>
            <a:ext cx="1724025" cy="8739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 name="FAST Exam"/>
          <p:cNvSpPr txBox="1"/>
          <p:nvPr/>
        </p:nvSpPr>
        <p:spPr>
          <a:xfrm>
            <a:off x="5105398" y="2447445"/>
            <a:ext cx="1724025" cy="646331"/>
          </a:xfrm>
          <a:prstGeom prst="rect">
            <a:avLst/>
          </a:prstGeom>
          <a:noFill/>
        </p:spPr>
        <p:txBody>
          <a:bodyPr wrap="square" rtlCol="0">
            <a:spAutoFit/>
          </a:bodyPr>
          <a:lstStyle/>
          <a:p>
            <a:r>
              <a:rPr lang="en-US" dirty="0" smtClean="0"/>
              <a:t>FAST Exam</a:t>
            </a:r>
          </a:p>
          <a:p>
            <a:r>
              <a:rPr lang="en-US" dirty="0" smtClean="0"/>
              <a:t>Time:________</a:t>
            </a:r>
            <a:endParaRPr lang="en-US" dirty="0"/>
          </a:p>
        </p:txBody>
      </p:sp>
      <p:pic>
        <p:nvPicPr>
          <p:cNvPr id="17" name="Packed RBCs Label"/>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2094" t="4403" r="50523" b="77024"/>
          <a:stretch/>
        </p:blipFill>
        <p:spPr bwMode="auto">
          <a:xfrm>
            <a:off x="5117480" y="5010197"/>
            <a:ext cx="1724025" cy="8739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6" name="Packed RBCs"/>
          <p:cNvSpPr txBox="1"/>
          <p:nvPr/>
        </p:nvSpPr>
        <p:spPr>
          <a:xfrm>
            <a:off x="5155581" y="5028740"/>
            <a:ext cx="1724025" cy="646331"/>
          </a:xfrm>
          <a:prstGeom prst="rect">
            <a:avLst/>
          </a:prstGeom>
          <a:noFill/>
        </p:spPr>
        <p:txBody>
          <a:bodyPr wrap="square" rtlCol="0">
            <a:spAutoFit/>
          </a:bodyPr>
          <a:lstStyle/>
          <a:p>
            <a:r>
              <a:rPr lang="en-US" dirty="0" smtClean="0"/>
              <a:t>Packed RBCs</a:t>
            </a:r>
          </a:p>
          <a:p>
            <a:r>
              <a:rPr lang="en-US" dirty="0" smtClean="0"/>
              <a:t>Time:________</a:t>
            </a:r>
            <a:endParaRPr lang="en-US" dirty="0"/>
          </a:p>
        </p:txBody>
      </p:sp>
      <p:pic>
        <p:nvPicPr>
          <p:cNvPr id="7" name="Audio 6">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8382000" y="6096000"/>
            <a:ext cx="609600" cy="609600"/>
          </a:xfrm>
          <a:prstGeom prst="rect">
            <a:avLst/>
          </a:prstGeom>
        </p:spPr>
      </p:pic>
    </p:spTree>
    <p:custDataLst>
      <p:tags r:id="rId1"/>
    </p:custDataLst>
    <p:extLst>
      <p:ext uri="{BB962C8B-B14F-4D97-AF65-F5344CB8AC3E}">
        <p14:creationId xmlns:p14="http://schemas.microsoft.com/office/powerpoint/2010/main" val="3351430490"/>
      </p:ext>
    </p:extLst>
  </p:cSld>
  <p:clrMapOvr>
    <a:masterClrMapping/>
  </p:clrMapOvr>
  <mc:AlternateContent xmlns:mc="http://schemas.openxmlformats.org/markup-compatibility/2006">
    <mc:Choice xmlns:p14="http://schemas.microsoft.com/office/powerpoint/2010/main" Requires="p14">
      <p:transition spd="slow" p14:dur="2000" advTm="90684"/>
    </mc:Choice>
    <mc:Fallback>
      <p:transition spd="slow" advTm="9068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8"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0-#ppt_w/2"/>
                                          </p:val>
                                        </p:tav>
                                        <p:tav tm="100000">
                                          <p:val>
                                            <p:strVal val="#ppt_x"/>
                                          </p:val>
                                        </p:tav>
                                      </p:tavLst>
                                    </p:anim>
                                    <p:anim calcmode="lin" valueType="num">
                                      <p:cBhvr additive="base">
                                        <p:cTn id="12"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2" presetClass="path" presetSubtype="0" accel="50000" decel="50000" fill="hold" nodeType="clickEffect">
                                  <p:stCondLst>
                                    <p:cond delay="0"/>
                                  </p:stCondLst>
                                  <p:childTnLst>
                                    <p:animMotion origin="layout" path="M -4.16667E-6 -1.48148E-6 L -0.41093 0.09491 " pathEditMode="relative" rAng="0" ptsTypes="AA">
                                      <p:cBhvr>
                                        <p:cTn id="16" dur="2000" fill="hold"/>
                                        <p:tgtEl>
                                          <p:spTgt spid="8"/>
                                        </p:tgtEl>
                                        <p:attrNameLst>
                                          <p:attrName>ppt_x</p:attrName>
                                          <p:attrName>ppt_y</p:attrName>
                                        </p:attrNameLst>
                                      </p:cBhvr>
                                      <p:rCtr x="-20556" y="4745"/>
                                    </p:animMotion>
                                  </p:childTnLst>
                                </p:cTn>
                              </p:par>
                              <p:par>
                                <p:cTn id="17" presetID="6" presetClass="emph" presetSubtype="0" fill="hold" nodeType="withEffect">
                                  <p:stCondLst>
                                    <p:cond delay="0"/>
                                  </p:stCondLst>
                                  <p:childTnLst>
                                    <p:animScale>
                                      <p:cBhvr>
                                        <p:cTn id="18" dur="2000" fill="hold"/>
                                        <p:tgtEl>
                                          <p:spTgt spid="8"/>
                                        </p:tgtEl>
                                      </p:cBhvr>
                                      <p:by x="50000" y="50000"/>
                                    </p:animScale>
                                  </p:childTnLst>
                                </p:cTn>
                              </p:par>
                              <p:par>
                                <p:cTn id="19" presetID="42" presetClass="path" presetSubtype="0" accel="50000" decel="50000" fill="hold" grpId="0" nodeType="withEffect">
                                  <p:stCondLst>
                                    <p:cond delay="0"/>
                                  </p:stCondLst>
                                  <p:childTnLst>
                                    <p:animMotion origin="layout" path="M -4.16667E-6 4.07407E-6 L -0.41093 0.10949 " pathEditMode="relative" rAng="0" ptsTypes="AA">
                                      <p:cBhvr>
                                        <p:cTn id="20" dur="2000" fill="hold"/>
                                        <p:tgtEl>
                                          <p:spTgt spid="5"/>
                                        </p:tgtEl>
                                        <p:attrNameLst>
                                          <p:attrName>ppt_x</p:attrName>
                                          <p:attrName>ppt_y</p:attrName>
                                        </p:attrNameLst>
                                      </p:cBhvr>
                                      <p:rCtr x="-20556" y="5463"/>
                                    </p:animMotion>
                                  </p:childTnLst>
                                </p:cTn>
                              </p:par>
                              <p:par>
                                <p:cTn id="21" presetID="6" presetClass="emph" presetSubtype="0" fill="hold" grpId="1" nodeType="withEffect">
                                  <p:stCondLst>
                                    <p:cond delay="0"/>
                                  </p:stCondLst>
                                  <p:childTnLst>
                                    <p:animScale>
                                      <p:cBhvr>
                                        <p:cTn id="22" dur="2000" fill="hold"/>
                                        <p:tgtEl>
                                          <p:spTgt spid="5"/>
                                        </p:tgtEl>
                                      </p:cBhvr>
                                      <p:by x="50000" y="50000"/>
                                    </p:animScale>
                                  </p:childTnLst>
                                </p:cTn>
                              </p:par>
                            </p:childTnLst>
                          </p:cTn>
                        </p:par>
                      </p:childTnLst>
                    </p:cTn>
                  </p:par>
                  <p:par>
                    <p:cTn id="23" fill="hold">
                      <p:stCondLst>
                        <p:cond delay="indefinite"/>
                      </p:stCondLst>
                      <p:childTnLst>
                        <p:par>
                          <p:cTn id="24" fill="hold">
                            <p:stCondLst>
                              <p:cond delay="0"/>
                            </p:stCondLst>
                            <p:childTnLst>
                              <p:par>
                                <p:cTn id="25" presetID="42" presetClass="path" presetSubtype="0" accel="50000" decel="50000" fill="hold" nodeType="clickEffect">
                                  <p:stCondLst>
                                    <p:cond delay="0"/>
                                  </p:stCondLst>
                                  <p:childTnLst>
                                    <p:animMotion origin="layout" path="M -4.16667E-6 3.33333E-6 L -0.4276 -0.06389 " pathEditMode="relative" rAng="0" ptsTypes="AA">
                                      <p:cBhvr>
                                        <p:cTn id="26" dur="2000" fill="hold"/>
                                        <p:tgtEl>
                                          <p:spTgt spid="9"/>
                                        </p:tgtEl>
                                        <p:attrNameLst>
                                          <p:attrName>ppt_x</p:attrName>
                                          <p:attrName>ppt_y</p:attrName>
                                        </p:attrNameLst>
                                      </p:cBhvr>
                                      <p:rCtr x="-21389" y="-3194"/>
                                    </p:animMotion>
                                  </p:childTnLst>
                                </p:cTn>
                              </p:par>
                              <p:par>
                                <p:cTn id="27" presetID="6" presetClass="emph" presetSubtype="0" fill="hold" nodeType="withEffect">
                                  <p:stCondLst>
                                    <p:cond delay="0"/>
                                  </p:stCondLst>
                                  <p:childTnLst>
                                    <p:animScale>
                                      <p:cBhvr>
                                        <p:cTn id="28" dur="2000" fill="hold"/>
                                        <p:tgtEl>
                                          <p:spTgt spid="9"/>
                                        </p:tgtEl>
                                      </p:cBhvr>
                                      <p:by x="50000" y="50000"/>
                                    </p:animScale>
                                  </p:childTnLst>
                                </p:cTn>
                              </p:par>
                              <p:par>
                                <p:cTn id="29" presetID="42" presetClass="path" presetSubtype="0" accel="50000" decel="50000" fill="hold" grpId="0" nodeType="withEffect">
                                  <p:stCondLst>
                                    <p:cond delay="0"/>
                                  </p:stCondLst>
                                  <p:childTnLst>
                                    <p:animMotion origin="layout" path="M -4.16667E-6 5.22906E-7 L -0.4276 -0.05299 " pathEditMode="relative" rAng="0" ptsTypes="AA">
                                      <p:cBhvr>
                                        <p:cTn id="30" dur="2000" fill="hold"/>
                                        <p:tgtEl>
                                          <p:spTgt spid="12"/>
                                        </p:tgtEl>
                                        <p:attrNameLst>
                                          <p:attrName>ppt_x</p:attrName>
                                          <p:attrName>ppt_y</p:attrName>
                                        </p:attrNameLst>
                                      </p:cBhvr>
                                      <p:rCtr x="-21389" y="-2661"/>
                                    </p:animMotion>
                                  </p:childTnLst>
                                </p:cTn>
                              </p:par>
                              <p:par>
                                <p:cTn id="31" presetID="6" presetClass="emph" presetSubtype="0" fill="hold" grpId="1" nodeType="withEffect">
                                  <p:stCondLst>
                                    <p:cond delay="0"/>
                                  </p:stCondLst>
                                  <p:childTnLst>
                                    <p:animScale>
                                      <p:cBhvr>
                                        <p:cTn id="32" dur="2000" fill="hold"/>
                                        <p:tgtEl>
                                          <p:spTgt spid="12"/>
                                        </p:tgtEl>
                                      </p:cBhvr>
                                      <p:by x="50000" y="50000"/>
                                    </p:animScale>
                                  </p:childTnLst>
                                </p:cTn>
                              </p:par>
                            </p:childTnLst>
                          </p:cTn>
                        </p:par>
                      </p:childTnLst>
                    </p:cTn>
                  </p:par>
                  <p:par>
                    <p:cTn id="33" fill="hold">
                      <p:stCondLst>
                        <p:cond delay="indefinite"/>
                      </p:stCondLst>
                      <p:childTnLst>
                        <p:par>
                          <p:cTn id="34" fill="hold">
                            <p:stCondLst>
                              <p:cond delay="0"/>
                            </p:stCondLst>
                            <p:childTnLst>
                              <p:par>
                                <p:cTn id="35" presetID="42" presetClass="path" presetSubtype="0" accel="50000" decel="50000" fill="hold" nodeType="clickEffect">
                                  <p:stCondLst>
                                    <p:cond delay="0"/>
                                  </p:stCondLst>
                                  <p:childTnLst>
                                    <p:animMotion origin="layout" path="M -4.16667E-6 2.78112E-6 L -0.41927 0.16821 " pathEditMode="relative" rAng="0" ptsTypes="AA">
                                      <p:cBhvr>
                                        <p:cTn id="36" dur="2000" fill="hold"/>
                                        <p:tgtEl>
                                          <p:spTgt spid="11"/>
                                        </p:tgtEl>
                                        <p:attrNameLst>
                                          <p:attrName>ppt_x</p:attrName>
                                          <p:attrName>ppt_y</p:attrName>
                                        </p:attrNameLst>
                                      </p:cBhvr>
                                      <p:rCtr x="-20972" y="8399"/>
                                    </p:animMotion>
                                  </p:childTnLst>
                                </p:cTn>
                              </p:par>
                              <p:par>
                                <p:cTn id="37" presetID="6" presetClass="emph" presetSubtype="0" fill="hold" nodeType="withEffect">
                                  <p:stCondLst>
                                    <p:cond delay="0"/>
                                  </p:stCondLst>
                                  <p:childTnLst>
                                    <p:animScale>
                                      <p:cBhvr>
                                        <p:cTn id="38" dur="2000" fill="hold"/>
                                        <p:tgtEl>
                                          <p:spTgt spid="11"/>
                                        </p:tgtEl>
                                      </p:cBhvr>
                                      <p:by x="50000" y="50000"/>
                                    </p:animScale>
                                  </p:childTnLst>
                                </p:cTn>
                              </p:par>
                              <p:par>
                                <p:cTn id="39" presetID="42" presetClass="path" presetSubtype="0" accel="50000" decel="50000" fill="hold" grpId="0" nodeType="withEffect">
                                  <p:stCondLst>
                                    <p:cond delay="0"/>
                                  </p:stCondLst>
                                  <p:childTnLst>
                                    <p:animMotion origin="layout" path="M -4.16667E-6 1.73531E-6 L -0.41927 0.17376 " pathEditMode="relative" rAng="0" ptsTypes="AA">
                                      <p:cBhvr>
                                        <p:cTn id="40" dur="2000" fill="hold"/>
                                        <p:tgtEl>
                                          <p:spTgt spid="15"/>
                                        </p:tgtEl>
                                        <p:attrNameLst>
                                          <p:attrName>ppt_x</p:attrName>
                                          <p:attrName>ppt_y</p:attrName>
                                        </p:attrNameLst>
                                      </p:cBhvr>
                                      <p:rCtr x="-20972" y="8677"/>
                                    </p:animMotion>
                                  </p:childTnLst>
                                </p:cTn>
                              </p:par>
                              <p:par>
                                <p:cTn id="41" presetID="6" presetClass="emph" presetSubtype="0" fill="hold" grpId="1" nodeType="withEffect">
                                  <p:stCondLst>
                                    <p:cond delay="0"/>
                                  </p:stCondLst>
                                  <p:childTnLst>
                                    <p:animScale>
                                      <p:cBhvr>
                                        <p:cTn id="42" dur="2000" fill="hold"/>
                                        <p:tgtEl>
                                          <p:spTgt spid="15"/>
                                        </p:tgtEl>
                                      </p:cBhvr>
                                      <p:by x="50000" y="50000"/>
                                    </p:animScale>
                                  </p:childTnLst>
                                </p:cTn>
                              </p:par>
                            </p:childTnLst>
                          </p:cTn>
                        </p:par>
                      </p:childTnLst>
                    </p:cTn>
                  </p:par>
                  <p:par>
                    <p:cTn id="43" fill="hold">
                      <p:stCondLst>
                        <p:cond delay="indefinite"/>
                      </p:stCondLst>
                      <p:childTnLst>
                        <p:par>
                          <p:cTn id="44" fill="hold">
                            <p:stCondLst>
                              <p:cond delay="0"/>
                            </p:stCondLst>
                            <p:childTnLst>
                              <p:par>
                                <p:cTn id="45" presetID="42" presetClass="path" presetSubtype="0" accel="50000" decel="50000" fill="hold" nodeType="clickEffect">
                                  <p:stCondLst>
                                    <p:cond delay="0"/>
                                  </p:stCondLst>
                                  <p:childTnLst>
                                    <p:animMotion origin="layout" path="M -4.16667E-6 -1.48148E-6 L -0.41093 0.09491 " pathEditMode="relative" rAng="0" ptsTypes="AA">
                                      <p:cBhvr>
                                        <p:cTn id="46" dur="2000" fill="hold"/>
                                        <p:tgtEl>
                                          <p:spTgt spid="13"/>
                                        </p:tgtEl>
                                        <p:attrNameLst>
                                          <p:attrName>ppt_x</p:attrName>
                                          <p:attrName>ppt_y</p:attrName>
                                        </p:attrNameLst>
                                      </p:cBhvr>
                                      <p:rCtr x="-20556" y="4745"/>
                                    </p:animMotion>
                                  </p:childTnLst>
                                </p:cTn>
                              </p:par>
                              <p:par>
                                <p:cTn id="47" presetID="6" presetClass="emph" presetSubtype="0" fill="hold" nodeType="withEffect">
                                  <p:stCondLst>
                                    <p:cond delay="0"/>
                                  </p:stCondLst>
                                  <p:childTnLst>
                                    <p:animScale>
                                      <p:cBhvr>
                                        <p:cTn id="48" dur="2000" fill="hold"/>
                                        <p:tgtEl>
                                          <p:spTgt spid="13"/>
                                        </p:tgtEl>
                                      </p:cBhvr>
                                      <p:by x="50000" y="50000"/>
                                    </p:animScale>
                                  </p:childTnLst>
                                </p:cTn>
                              </p:par>
                              <p:par>
                                <p:cTn id="49" presetID="42" presetClass="path" presetSubtype="0" accel="50000" decel="50000" fill="hold" grpId="0" nodeType="withEffect">
                                  <p:stCondLst>
                                    <p:cond delay="0"/>
                                  </p:stCondLst>
                                  <p:childTnLst>
                                    <p:animMotion origin="layout" path="M -4.16667E-6 4.07407E-6 L -0.41093 0.10949 " pathEditMode="relative" rAng="0" ptsTypes="AA">
                                      <p:cBhvr>
                                        <p:cTn id="50" dur="2000" fill="hold"/>
                                        <p:tgtEl>
                                          <p:spTgt spid="14"/>
                                        </p:tgtEl>
                                        <p:attrNameLst>
                                          <p:attrName>ppt_x</p:attrName>
                                          <p:attrName>ppt_y</p:attrName>
                                        </p:attrNameLst>
                                      </p:cBhvr>
                                      <p:rCtr x="-20556" y="5463"/>
                                    </p:animMotion>
                                  </p:childTnLst>
                                </p:cTn>
                              </p:par>
                              <p:par>
                                <p:cTn id="51" presetID="6" presetClass="emph" presetSubtype="0" fill="hold" grpId="1" nodeType="withEffect">
                                  <p:stCondLst>
                                    <p:cond delay="0"/>
                                  </p:stCondLst>
                                  <p:childTnLst>
                                    <p:animScale>
                                      <p:cBhvr>
                                        <p:cTn id="52" dur="2000" fill="hold"/>
                                        <p:tgtEl>
                                          <p:spTgt spid="14"/>
                                        </p:tgtEl>
                                      </p:cBhvr>
                                      <p:by x="50000" y="50000"/>
                                    </p:animScale>
                                  </p:childTnLst>
                                </p:cTn>
                              </p:par>
                              <p:par>
                                <p:cTn id="53" presetID="42" presetClass="path" presetSubtype="0" accel="50000" decel="50000" fill="hold" grpId="0" nodeType="withEffect">
                                  <p:stCondLst>
                                    <p:cond delay="0"/>
                                  </p:stCondLst>
                                  <p:childTnLst>
                                    <p:animMotion origin="layout" path="M 2.77778E-7 -2.9801E-6 L -0.42483 0.0752 " pathEditMode="relative" rAng="0" ptsTypes="AA">
                                      <p:cBhvr>
                                        <p:cTn id="54" dur="2000" fill="hold"/>
                                        <p:tgtEl>
                                          <p:spTgt spid="16"/>
                                        </p:tgtEl>
                                        <p:attrNameLst>
                                          <p:attrName>ppt_x</p:attrName>
                                          <p:attrName>ppt_y</p:attrName>
                                        </p:attrNameLst>
                                      </p:cBhvr>
                                      <p:rCtr x="-21250" y="3748"/>
                                    </p:animMotion>
                                  </p:childTnLst>
                                </p:cTn>
                              </p:par>
                              <p:par>
                                <p:cTn id="55" presetID="6" presetClass="emph" presetSubtype="0" fill="hold" grpId="1" nodeType="withEffect">
                                  <p:stCondLst>
                                    <p:cond delay="0"/>
                                  </p:stCondLst>
                                  <p:childTnLst>
                                    <p:animScale>
                                      <p:cBhvr>
                                        <p:cTn id="56" dur="2000" fill="hold"/>
                                        <p:tgtEl>
                                          <p:spTgt spid="16"/>
                                        </p:tgtEl>
                                      </p:cBhvr>
                                      <p:by x="50000" y="50000"/>
                                    </p:animScale>
                                  </p:childTnLst>
                                </p:cTn>
                              </p:par>
                              <p:par>
                                <p:cTn id="57" presetID="42" presetClass="path" presetSubtype="0" accel="50000" decel="50000" fill="hold" nodeType="withEffect">
                                  <p:stCondLst>
                                    <p:cond delay="0"/>
                                  </p:stCondLst>
                                  <p:childTnLst>
                                    <p:animMotion origin="layout" path="M -3.05556E-6 4.55807E-6 L -0.42066 0.07242 " pathEditMode="relative" rAng="0" ptsTypes="AA">
                                      <p:cBhvr>
                                        <p:cTn id="58" dur="2000" fill="hold"/>
                                        <p:tgtEl>
                                          <p:spTgt spid="17"/>
                                        </p:tgtEl>
                                        <p:attrNameLst>
                                          <p:attrName>ppt_x</p:attrName>
                                          <p:attrName>ppt_y</p:attrName>
                                        </p:attrNameLst>
                                      </p:cBhvr>
                                      <p:rCtr x="-21042" y="3609"/>
                                    </p:animMotion>
                                  </p:childTnLst>
                                </p:cTn>
                              </p:par>
                              <p:par>
                                <p:cTn id="59" presetID="6" presetClass="emph" presetSubtype="0" fill="hold" nodeType="withEffect">
                                  <p:stCondLst>
                                    <p:cond delay="0"/>
                                  </p:stCondLst>
                                  <p:childTnLst>
                                    <p:animScale>
                                      <p:cBhvr>
                                        <p:cTn id="60" dur="2000" fill="hold"/>
                                        <p:tgtEl>
                                          <p:spTgt spid="17"/>
                                        </p:tgtEl>
                                      </p:cBhvr>
                                      <p:by x="50000" y="50000"/>
                                    </p:animScale>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61" fill="hold" display="0">
                  <p:stCondLst>
                    <p:cond delay="indefinite"/>
                  </p:stCondLst>
                  <p:endCondLst>
                    <p:cond evt="onStopAudio" delay="0">
                      <p:tgtEl>
                        <p:sldTgt/>
                      </p:tgtEl>
                    </p:cond>
                  </p:endCondLst>
                </p:cTn>
                <p:tgtEl>
                  <p:spTgt spid="7"/>
                </p:tgtEl>
              </p:cMediaNode>
            </p:audio>
          </p:childTnLst>
        </p:cTn>
      </p:par>
    </p:tnLst>
    <p:bldLst>
      <p:bldP spid="2" grpId="0" animBg="1"/>
      <p:bldP spid="5" grpId="0"/>
      <p:bldP spid="5" grpId="1"/>
      <p:bldP spid="12" grpId="0"/>
      <p:bldP spid="12" grpId="1"/>
      <p:bldP spid="14" grpId="0"/>
      <p:bldP spid="14" grpId="1"/>
      <p:bldP spid="15" grpId="0"/>
      <p:bldP spid="15" grpId="1"/>
      <p:bldP spid="16" grpId="0"/>
      <p:bldP spid="16" grpId="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990600" y="274638"/>
            <a:ext cx="8153400" cy="1143000"/>
          </a:xfrm>
        </p:spPr>
        <p:txBody>
          <a:bodyPr/>
          <a:lstStyle/>
          <a:p>
            <a:r>
              <a:rPr lang="en-US" b="1" dirty="0" smtClean="0"/>
              <a:t>OR Cards</a:t>
            </a:r>
            <a:endParaRPr lang="en-US" b="1" dirty="0"/>
          </a:p>
        </p:txBody>
      </p:sp>
      <p:graphicFrame>
        <p:nvGraphicFramePr>
          <p:cNvPr id="5" name="Table 4"/>
          <p:cNvGraphicFramePr>
            <a:graphicFrameLocks noGrp="1"/>
          </p:cNvGraphicFramePr>
          <p:nvPr>
            <p:extLst>
              <p:ext uri="{D42A27DB-BD31-4B8C-83A1-F6EECF244321}">
                <p14:modId xmlns:p14="http://schemas.microsoft.com/office/powerpoint/2010/main" val="3413968289"/>
              </p:ext>
            </p:extLst>
          </p:nvPr>
        </p:nvGraphicFramePr>
        <p:xfrm>
          <a:off x="1828800" y="1219200"/>
          <a:ext cx="6400800" cy="5575554"/>
        </p:xfrm>
        <a:graphic>
          <a:graphicData uri="http://schemas.openxmlformats.org/drawingml/2006/table">
            <a:tbl>
              <a:tblPr firstRow="1" firstCol="1" bandRow="1">
                <a:tableStyleId>{5C22544A-7EE6-4342-B048-85BDC9FD1C3A}</a:tableStyleId>
              </a:tblPr>
              <a:tblGrid>
                <a:gridCol w="3200400"/>
                <a:gridCol w="3200400"/>
              </a:tblGrid>
              <a:tr h="4800600">
                <a:tc>
                  <a:txBody>
                    <a:bodyPr/>
                    <a:lstStyle/>
                    <a:p>
                      <a:pPr marL="0" marR="0" algn="l">
                        <a:lnSpc>
                          <a:spcPct val="115000"/>
                        </a:lnSpc>
                        <a:spcBef>
                          <a:spcPts val="0"/>
                        </a:spcBef>
                        <a:spcAft>
                          <a:spcPts val="0"/>
                        </a:spcAft>
                      </a:pPr>
                      <a:r>
                        <a:rPr lang="en-US" sz="900" dirty="0">
                          <a:solidFill>
                            <a:schemeClr val="tx1"/>
                          </a:solidFill>
                          <a:effectLst/>
                        </a:rPr>
                        <a:t>[Patient Name]</a:t>
                      </a:r>
                      <a:endParaRPr lang="en-US" sz="700" dirty="0">
                        <a:solidFill>
                          <a:schemeClr val="tx1"/>
                        </a:solidFill>
                        <a:effectLst/>
                      </a:endParaRPr>
                    </a:p>
                    <a:p>
                      <a:pPr marL="0" marR="0" algn="l">
                        <a:lnSpc>
                          <a:spcPct val="115000"/>
                        </a:lnSpc>
                        <a:spcBef>
                          <a:spcPts val="0"/>
                        </a:spcBef>
                        <a:spcAft>
                          <a:spcPts val="600"/>
                        </a:spcAft>
                      </a:pPr>
                      <a:r>
                        <a:rPr lang="en-US" sz="900" dirty="0">
                          <a:solidFill>
                            <a:schemeClr val="tx1"/>
                          </a:solidFill>
                          <a:effectLst/>
                        </a:rPr>
                        <a:t>[Reference #]</a:t>
                      </a:r>
                      <a:endParaRPr lang="en-US" sz="700" dirty="0">
                        <a:solidFill>
                          <a:schemeClr val="tx1"/>
                        </a:solidFill>
                        <a:effectLst/>
                      </a:endParaRPr>
                    </a:p>
                    <a:p>
                      <a:pPr marL="0" marR="0" algn="l">
                        <a:lnSpc>
                          <a:spcPct val="115000"/>
                        </a:lnSpc>
                        <a:spcBef>
                          <a:spcPts val="0"/>
                        </a:spcBef>
                        <a:spcAft>
                          <a:spcPts val="600"/>
                        </a:spcAft>
                      </a:pPr>
                      <a:r>
                        <a:rPr lang="en-US" sz="700" dirty="0">
                          <a:solidFill>
                            <a:schemeClr val="tx1"/>
                          </a:solidFill>
                          <a:effectLst/>
                        </a:rPr>
                        <a:t>The purpose of this card is to help you realistically think through issues involved, including timelines, personnel availability, equipment availability, and clinical decision-making needed in a large MCI. </a:t>
                      </a:r>
                    </a:p>
                    <a:p>
                      <a:pPr marL="0" marR="0" algn="l">
                        <a:lnSpc>
                          <a:spcPct val="115000"/>
                        </a:lnSpc>
                        <a:spcBef>
                          <a:spcPts val="0"/>
                        </a:spcBef>
                        <a:spcAft>
                          <a:spcPts val="600"/>
                        </a:spcAft>
                      </a:pPr>
                      <a:r>
                        <a:rPr lang="en-US" sz="700" dirty="0">
                          <a:solidFill>
                            <a:schemeClr val="tx1"/>
                          </a:solidFill>
                          <a:effectLst/>
                        </a:rPr>
                        <a:t>P:____   BP: ____/____   R:____   SpO</a:t>
                      </a:r>
                      <a:r>
                        <a:rPr lang="en-US" sz="700" baseline="-25000" dirty="0">
                          <a:solidFill>
                            <a:schemeClr val="tx1"/>
                          </a:solidFill>
                          <a:effectLst/>
                        </a:rPr>
                        <a:t>2</a:t>
                      </a:r>
                      <a:r>
                        <a:rPr lang="en-US" sz="700" dirty="0">
                          <a:solidFill>
                            <a:schemeClr val="tx1"/>
                          </a:solidFill>
                          <a:effectLst/>
                        </a:rPr>
                        <a:t>:____ </a:t>
                      </a:r>
                    </a:p>
                    <a:p>
                      <a:pPr marL="0" marR="0" algn="l">
                        <a:lnSpc>
                          <a:spcPct val="115000"/>
                        </a:lnSpc>
                        <a:spcBef>
                          <a:spcPts val="0"/>
                        </a:spcBef>
                        <a:spcAft>
                          <a:spcPts val="1200"/>
                        </a:spcAft>
                      </a:pPr>
                      <a:r>
                        <a:rPr lang="en-US" sz="700" dirty="0">
                          <a:solidFill>
                            <a:schemeClr val="tx1"/>
                          </a:solidFill>
                          <a:effectLst/>
                        </a:rPr>
                        <a:t>GCS   –   E: ___   M:___   V:___</a:t>
                      </a:r>
                    </a:p>
                    <a:p>
                      <a:pPr marL="0" marR="0" algn="l">
                        <a:lnSpc>
                          <a:spcPct val="115000"/>
                        </a:lnSpc>
                        <a:spcBef>
                          <a:spcPts val="0"/>
                        </a:spcBef>
                        <a:spcAft>
                          <a:spcPts val="1200"/>
                        </a:spcAft>
                      </a:pPr>
                      <a:r>
                        <a:rPr lang="en-US" sz="700" dirty="0">
                          <a:solidFill>
                            <a:schemeClr val="tx1"/>
                          </a:solidFill>
                          <a:effectLst/>
                        </a:rPr>
                        <a:t>[Victim Condition]</a:t>
                      </a:r>
                    </a:p>
                    <a:p>
                      <a:pPr marL="0" marR="0" algn="l">
                        <a:lnSpc>
                          <a:spcPct val="115000"/>
                        </a:lnSpc>
                        <a:spcBef>
                          <a:spcPts val="0"/>
                        </a:spcBef>
                        <a:spcAft>
                          <a:spcPts val="600"/>
                        </a:spcAft>
                      </a:pPr>
                      <a:r>
                        <a:rPr lang="en-US" sz="700" dirty="0">
                          <a:solidFill>
                            <a:schemeClr val="tx1"/>
                          </a:solidFill>
                          <a:effectLst/>
                        </a:rPr>
                        <a:t>Priority of this patient for surgery (circle one):   High   Moderate   Low</a:t>
                      </a:r>
                    </a:p>
                    <a:p>
                      <a:pPr marL="0" marR="0" algn="l">
                        <a:lnSpc>
                          <a:spcPct val="115000"/>
                        </a:lnSpc>
                        <a:spcBef>
                          <a:spcPts val="0"/>
                        </a:spcBef>
                        <a:spcAft>
                          <a:spcPts val="600"/>
                        </a:spcAft>
                      </a:pPr>
                      <a:r>
                        <a:rPr lang="en-US" sz="700" dirty="0">
                          <a:solidFill>
                            <a:schemeClr val="tx1"/>
                          </a:solidFill>
                          <a:effectLst/>
                        </a:rPr>
                        <a:t>Time surgery started:  ___________________</a:t>
                      </a:r>
                    </a:p>
                    <a:p>
                      <a:pPr marL="0" marR="0" algn="l">
                        <a:lnSpc>
                          <a:spcPct val="115000"/>
                        </a:lnSpc>
                        <a:spcBef>
                          <a:spcPts val="0"/>
                        </a:spcBef>
                        <a:spcAft>
                          <a:spcPts val="600"/>
                        </a:spcAft>
                      </a:pPr>
                      <a:r>
                        <a:rPr lang="en-US" sz="700" dirty="0">
                          <a:solidFill>
                            <a:schemeClr val="tx1"/>
                          </a:solidFill>
                          <a:effectLst/>
                        </a:rPr>
                        <a:t>Estimated surgical end time:  _____________</a:t>
                      </a:r>
                    </a:p>
                    <a:p>
                      <a:pPr marL="0" marR="0" algn="l">
                        <a:lnSpc>
                          <a:spcPct val="115000"/>
                        </a:lnSpc>
                        <a:spcBef>
                          <a:spcPts val="0"/>
                        </a:spcBef>
                        <a:spcAft>
                          <a:spcPts val="600"/>
                        </a:spcAft>
                      </a:pPr>
                      <a:r>
                        <a:rPr lang="en-US" sz="700" dirty="0">
                          <a:solidFill>
                            <a:schemeClr val="tx1"/>
                          </a:solidFill>
                          <a:effectLst/>
                        </a:rPr>
                        <a:t>What would you anticipate is the optimal surgical procedures if this were a single victim incident:  __________________________________________________________</a:t>
                      </a:r>
                    </a:p>
                    <a:p>
                      <a:pPr marL="0" marR="0" algn="l">
                        <a:lnSpc>
                          <a:spcPct val="115000"/>
                        </a:lnSpc>
                        <a:spcBef>
                          <a:spcPts val="0"/>
                        </a:spcBef>
                        <a:spcAft>
                          <a:spcPts val="1200"/>
                        </a:spcAft>
                      </a:pPr>
                      <a:r>
                        <a:rPr lang="en-US" sz="700" dirty="0">
                          <a:solidFill>
                            <a:schemeClr val="tx1"/>
                          </a:solidFill>
                          <a:effectLst/>
                        </a:rPr>
                        <a:t>__________________________________________________________</a:t>
                      </a:r>
                    </a:p>
                    <a:p>
                      <a:pPr marL="0" marR="0" algn="l">
                        <a:lnSpc>
                          <a:spcPct val="115000"/>
                        </a:lnSpc>
                        <a:spcBef>
                          <a:spcPts val="0"/>
                        </a:spcBef>
                        <a:spcAft>
                          <a:spcPts val="600"/>
                        </a:spcAft>
                      </a:pPr>
                      <a:r>
                        <a:rPr lang="en-US" sz="700" dirty="0">
                          <a:solidFill>
                            <a:schemeClr val="tx1"/>
                          </a:solidFill>
                          <a:effectLst/>
                        </a:rPr>
                        <a:t>What surgical procedures would you opt for instead for this patient in a major mass casualty incident (MCI) with limited resources?</a:t>
                      </a:r>
                    </a:p>
                    <a:p>
                      <a:pPr marL="0" marR="0" algn="l">
                        <a:lnSpc>
                          <a:spcPct val="115000"/>
                        </a:lnSpc>
                        <a:spcBef>
                          <a:spcPts val="0"/>
                        </a:spcBef>
                        <a:spcAft>
                          <a:spcPts val="600"/>
                        </a:spcAft>
                      </a:pPr>
                      <a:r>
                        <a:rPr lang="en-US" sz="700" dirty="0">
                          <a:solidFill>
                            <a:schemeClr val="tx1"/>
                          </a:solidFill>
                          <a:effectLst/>
                        </a:rPr>
                        <a:t>__________________________________________________________</a:t>
                      </a:r>
                    </a:p>
                    <a:p>
                      <a:pPr marL="0" marR="0" algn="l">
                        <a:lnSpc>
                          <a:spcPct val="115000"/>
                        </a:lnSpc>
                        <a:spcBef>
                          <a:spcPts val="0"/>
                        </a:spcBef>
                        <a:spcAft>
                          <a:spcPts val="1200"/>
                        </a:spcAft>
                      </a:pPr>
                      <a:r>
                        <a:rPr lang="en-US" sz="700" dirty="0">
                          <a:solidFill>
                            <a:schemeClr val="tx1"/>
                          </a:solidFill>
                          <a:effectLst/>
                        </a:rPr>
                        <a:t>__________________________________________________________</a:t>
                      </a:r>
                    </a:p>
                    <a:p>
                      <a:pPr marL="0" marR="0" algn="l">
                        <a:lnSpc>
                          <a:spcPct val="115000"/>
                        </a:lnSpc>
                        <a:spcBef>
                          <a:spcPts val="0"/>
                        </a:spcBef>
                        <a:spcAft>
                          <a:spcPts val="0"/>
                        </a:spcAft>
                      </a:pPr>
                      <a:r>
                        <a:rPr lang="en-US" sz="700" dirty="0">
                          <a:solidFill>
                            <a:schemeClr val="tx1"/>
                          </a:solidFill>
                          <a:effectLst/>
                        </a:rPr>
                        <a:t>Any personnel not on site should be called. The time of the call for each, and the estimated time of arrival (make sure to say, “This is an exercise” and tell them </a:t>
                      </a:r>
                      <a:r>
                        <a:rPr lang="en-US" sz="700" u="sng" dirty="0">
                          <a:solidFill>
                            <a:schemeClr val="tx1"/>
                          </a:solidFill>
                          <a:effectLst/>
                        </a:rPr>
                        <a:t>NOT</a:t>
                      </a:r>
                      <a:r>
                        <a:rPr lang="en-US" sz="700" dirty="0">
                          <a:solidFill>
                            <a:schemeClr val="tx1"/>
                          </a:solidFill>
                          <a:effectLst/>
                        </a:rPr>
                        <a:t> to actually come to work!) should both be listed on the opposite side.  </a:t>
                      </a:r>
                      <a:endParaRPr lang="en-US" sz="700" dirty="0">
                        <a:solidFill>
                          <a:schemeClr val="tx1"/>
                        </a:solidFill>
                        <a:effectLst/>
                        <a:latin typeface="Calibri"/>
                        <a:ea typeface="Calibri"/>
                        <a:cs typeface="Times New Roman"/>
                      </a:endParaRPr>
                    </a:p>
                  </a:txBody>
                  <a:tcPr marL="42391" marR="4239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l">
                        <a:lnSpc>
                          <a:spcPct val="115000"/>
                        </a:lnSpc>
                        <a:spcBef>
                          <a:spcPts val="0"/>
                        </a:spcBef>
                        <a:spcAft>
                          <a:spcPts val="0"/>
                        </a:spcAft>
                        <a:tabLst>
                          <a:tab pos="4472940" algn="r"/>
                        </a:tabLst>
                      </a:pPr>
                      <a:r>
                        <a:rPr lang="en-US" sz="900" dirty="0">
                          <a:solidFill>
                            <a:schemeClr val="tx1"/>
                          </a:solidFill>
                          <a:effectLst/>
                        </a:rPr>
                        <a:t>[Patient Name]</a:t>
                      </a:r>
                      <a:endParaRPr lang="en-US" sz="700" dirty="0">
                        <a:solidFill>
                          <a:schemeClr val="tx1"/>
                        </a:solidFill>
                        <a:effectLst/>
                      </a:endParaRPr>
                    </a:p>
                    <a:p>
                      <a:pPr marL="0" marR="0" algn="l">
                        <a:lnSpc>
                          <a:spcPct val="115000"/>
                        </a:lnSpc>
                        <a:spcBef>
                          <a:spcPts val="0"/>
                        </a:spcBef>
                        <a:spcAft>
                          <a:spcPts val="600"/>
                        </a:spcAft>
                      </a:pPr>
                      <a:r>
                        <a:rPr lang="en-US" sz="900" dirty="0">
                          <a:solidFill>
                            <a:schemeClr val="tx1"/>
                          </a:solidFill>
                          <a:effectLst/>
                        </a:rPr>
                        <a:t>[Reference #]</a:t>
                      </a:r>
                      <a:endParaRPr lang="en-US" sz="700" dirty="0">
                        <a:solidFill>
                          <a:schemeClr val="tx1"/>
                        </a:solidFill>
                        <a:effectLst/>
                      </a:endParaRPr>
                    </a:p>
                    <a:p>
                      <a:pPr marL="0" marR="0" algn="l">
                        <a:lnSpc>
                          <a:spcPct val="115000"/>
                        </a:lnSpc>
                        <a:spcBef>
                          <a:spcPts val="0"/>
                        </a:spcBef>
                        <a:spcAft>
                          <a:spcPts val="600"/>
                        </a:spcAft>
                      </a:pPr>
                      <a:r>
                        <a:rPr lang="en-US" sz="700" u="sng" dirty="0">
                          <a:solidFill>
                            <a:schemeClr val="tx1"/>
                          </a:solidFill>
                          <a:effectLst/>
                        </a:rPr>
                        <a:t>SURGICAL RESOURCES</a:t>
                      </a:r>
                      <a:endParaRPr lang="en-US" sz="700" dirty="0">
                        <a:solidFill>
                          <a:schemeClr val="tx1"/>
                        </a:solidFill>
                        <a:effectLst/>
                      </a:endParaRPr>
                    </a:p>
                    <a:p>
                      <a:pPr marL="0" marR="0" algn="l">
                        <a:lnSpc>
                          <a:spcPct val="115000"/>
                        </a:lnSpc>
                        <a:spcBef>
                          <a:spcPts val="0"/>
                        </a:spcBef>
                        <a:spcAft>
                          <a:spcPts val="1200"/>
                        </a:spcAft>
                      </a:pPr>
                      <a:r>
                        <a:rPr lang="en-US" sz="700" dirty="0">
                          <a:solidFill>
                            <a:schemeClr val="tx1"/>
                          </a:solidFill>
                          <a:effectLst/>
                        </a:rPr>
                        <a:t>OR #:____</a:t>
                      </a:r>
                    </a:p>
                    <a:p>
                      <a:pPr marL="0" marR="0" algn="l">
                        <a:lnSpc>
                          <a:spcPct val="115000"/>
                        </a:lnSpc>
                        <a:spcBef>
                          <a:spcPts val="0"/>
                        </a:spcBef>
                        <a:spcAft>
                          <a:spcPts val="600"/>
                        </a:spcAft>
                      </a:pPr>
                      <a:r>
                        <a:rPr lang="en-US" sz="700" dirty="0">
                          <a:solidFill>
                            <a:schemeClr val="tx1"/>
                          </a:solidFill>
                          <a:effectLst/>
                        </a:rPr>
                        <a:t>Anesthesiologist/Anesthetist Name:  ______________________</a:t>
                      </a:r>
                    </a:p>
                    <a:p>
                      <a:pPr marL="0" marR="0" algn="l">
                        <a:lnSpc>
                          <a:spcPct val="115000"/>
                        </a:lnSpc>
                        <a:spcBef>
                          <a:spcPts val="0"/>
                        </a:spcBef>
                        <a:spcAft>
                          <a:spcPts val="1200"/>
                        </a:spcAft>
                      </a:pPr>
                      <a:r>
                        <a:rPr lang="en-US" sz="700" dirty="0">
                          <a:solidFill>
                            <a:schemeClr val="tx1"/>
                          </a:solidFill>
                          <a:effectLst/>
                        </a:rPr>
                        <a:t>Onsite or Called in? (Circle) If called in, time called/ETA given:  ____ /____</a:t>
                      </a:r>
                    </a:p>
                    <a:p>
                      <a:pPr marL="0" marR="0" algn="l">
                        <a:lnSpc>
                          <a:spcPct val="115000"/>
                        </a:lnSpc>
                        <a:spcBef>
                          <a:spcPts val="0"/>
                        </a:spcBef>
                        <a:spcAft>
                          <a:spcPts val="600"/>
                        </a:spcAft>
                      </a:pPr>
                      <a:r>
                        <a:rPr lang="en-US" sz="700" dirty="0">
                          <a:solidFill>
                            <a:schemeClr val="tx1"/>
                          </a:solidFill>
                          <a:effectLst/>
                        </a:rPr>
                        <a:t>Surgeon  Name:  ______________________</a:t>
                      </a:r>
                    </a:p>
                    <a:p>
                      <a:pPr marL="0" marR="0" algn="l">
                        <a:lnSpc>
                          <a:spcPct val="115000"/>
                        </a:lnSpc>
                        <a:spcBef>
                          <a:spcPts val="0"/>
                        </a:spcBef>
                        <a:spcAft>
                          <a:spcPts val="1200"/>
                        </a:spcAft>
                      </a:pPr>
                      <a:r>
                        <a:rPr lang="en-US" sz="700" dirty="0">
                          <a:solidFill>
                            <a:schemeClr val="tx1"/>
                          </a:solidFill>
                          <a:effectLst/>
                        </a:rPr>
                        <a:t>Onsite or Called in? (Circle) If called in, time called/ETA given:  ____ /____</a:t>
                      </a:r>
                    </a:p>
                    <a:p>
                      <a:pPr marL="0" marR="0" algn="l">
                        <a:lnSpc>
                          <a:spcPct val="115000"/>
                        </a:lnSpc>
                        <a:spcBef>
                          <a:spcPts val="0"/>
                        </a:spcBef>
                        <a:spcAft>
                          <a:spcPts val="600"/>
                        </a:spcAft>
                      </a:pPr>
                      <a:r>
                        <a:rPr lang="en-US" sz="700" dirty="0">
                          <a:solidFill>
                            <a:schemeClr val="tx1"/>
                          </a:solidFill>
                          <a:effectLst/>
                        </a:rPr>
                        <a:t>Specialty Surgeon Name &amp; Specialty Name:  ______________________</a:t>
                      </a:r>
                    </a:p>
                    <a:p>
                      <a:pPr marL="0" marR="0" algn="l">
                        <a:lnSpc>
                          <a:spcPct val="115000"/>
                        </a:lnSpc>
                        <a:spcBef>
                          <a:spcPts val="0"/>
                        </a:spcBef>
                        <a:spcAft>
                          <a:spcPts val="600"/>
                        </a:spcAft>
                      </a:pPr>
                      <a:r>
                        <a:rPr lang="en-US" sz="700" dirty="0">
                          <a:solidFill>
                            <a:schemeClr val="tx1"/>
                          </a:solidFill>
                          <a:effectLst/>
                        </a:rPr>
                        <a:t>Onsite or Called in? (Circle) If called in, time called/ETA given:  ____ /____</a:t>
                      </a:r>
                    </a:p>
                    <a:p>
                      <a:pPr marL="0" marR="0" algn="l">
                        <a:lnSpc>
                          <a:spcPct val="115000"/>
                        </a:lnSpc>
                        <a:spcBef>
                          <a:spcPts val="0"/>
                        </a:spcBef>
                        <a:spcAft>
                          <a:spcPts val="1200"/>
                        </a:spcAft>
                      </a:pPr>
                      <a:r>
                        <a:rPr lang="en-US" sz="700" dirty="0">
                          <a:solidFill>
                            <a:schemeClr val="tx1"/>
                          </a:solidFill>
                          <a:effectLst/>
                        </a:rPr>
                        <a:t>Specialty:  ______________________</a:t>
                      </a:r>
                    </a:p>
                    <a:p>
                      <a:pPr marL="0" marR="0" algn="l">
                        <a:lnSpc>
                          <a:spcPct val="115000"/>
                        </a:lnSpc>
                        <a:spcBef>
                          <a:spcPts val="0"/>
                        </a:spcBef>
                        <a:spcAft>
                          <a:spcPts val="600"/>
                        </a:spcAft>
                      </a:pPr>
                      <a:r>
                        <a:rPr lang="en-US" sz="700" dirty="0">
                          <a:solidFill>
                            <a:schemeClr val="tx1"/>
                          </a:solidFill>
                          <a:effectLst/>
                        </a:rPr>
                        <a:t>Additional surgeon/physician Name:  ______________________</a:t>
                      </a:r>
                    </a:p>
                    <a:p>
                      <a:pPr marL="0" marR="0" algn="l">
                        <a:lnSpc>
                          <a:spcPct val="115000"/>
                        </a:lnSpc>
                        <a:spcBef>
                          <a:spcPts val="0"/>
                        </a:spcBef>
                        <a:spcAft>
                          <a:spcPts val="600"/>
                        </a:spcAft>
                      </a:pPr>
                      <a:r>
                        <a:rPr lang="en-US" sz="700" dirty="0">
                          <a:solidFill>
                            <a:schemeClr val="tx1"/>
                          </a:solidFill>
                          <a:effectLst/>
                        </a:rPr>
                        <a:t>Onsite or Called in? (Circle) If called in, time called/ETA given:  ____ /____</a:t>
                      </a:r>
                    </a:p>
                    <a:p>
                      <a:pPr marL="0" marR="0" algn="l">
                        <a:lnSpc>
                          <a:spcPct val="115000"/>
                        </a:lnSpc>
                        <a:spcBef>
                          <a:spcPts val="0"/>
                        </a:spcBef>
                        <a:spcAft>
                          <a:spcPts val="1200"/>
                        </a:spcAft>
                      </a:pPr>
                      <a:r>
                        <a:rPr lang="en-US" sz="700" dirty="0">
                          <a:solidFill>
                            <a:schemeClr val="tx1"/>
                          </a:solidFill>
                          <a:effectLst/>
                        </a:rPr>
                        <a:t>Specialty:  ______________________</a:t>
                      </a:r>
                    </a:p>
                    <a:p>
                      <a:pPr marL="0" marR="0" algn="l">
                        <a:lnSpc>
                          <a:spcPct val="115000"/>
                        </a:lnSpc>
                        <a:spcBef>
                          <a:spcPts val="0"/>
                        </a:spcBef>
                        <a:spcAft>
                          <a:spcPts val="600"/>
                        </a:spcAft>
                      </a:pPr>
                      <a:r>
                        <a:rPr lang="en-US" sz="700" dirty="0">
                          <a:solidFill>
                            <a:schemeClr val="tx1"/>
                          </a:solidFill>
                          <a:effectLst/>
                        </a:rPr>
                        <a:t>RN1 Name: ______________________      </a:t>
                      </a:r>
                    </a:p>
                    <a:p>
                      <a:pPr marL="0" marR="0" algn="l">
                        <a:lnSpc>
                          <a:spcPct val="115000"/>
                        </a:lnSpc>
                        <a:spcBef>
                          <a:spcPts val="0"/>
                        </a:spcBef>
                        <a:spcAft>
                          <a:spcPts val="1200"/>
                        </a:spcAft>
                      </a:pPr>
                      <a:r>
                        <a:rPr lang="en-US" sz="700" dirty="0">
                          <a:solidFill>
                            <a:schemeClr val="tx1"/>
                          </a:solidFill>
                          <a:effectLst/>
                        </a:rPr>
                        <a:t>Onsite or Called in? (Circle) If called in, time called/ETA given:  ____ /____</a:t>
                      </a:r>
                    </a:p>
                    <a:p>
                      <a:pPr marL="0" marR="0" algn="l">
                        <a:lnSpc>
                          <a:spcPct val="115000"/>
                        </a:lnSpc>
                        <a:spcBef>
                          <a:spcPts val="0"/>
                        </a:spcBef>
                        <a:spcAft>
                          <a:spcPts val="600"/>
                        </a:spcAft>
                      </a:pPr>
                      <a:r>
                        <a:rPr lang="en-US" sz="700" dirty="0">
                          <a:solidFill>
                            <a:schemeClr val="tx1"/>
                          </a:solidFill>
                          <a:effectLst/>
                        </a:rPr>
                        <a:t>RN2 Name: ______________________      </a:t>
                      </a:r>
                    </a:p>
                    <a:p>
                      <a:pPr marL="0" marR="0" algn="l">
                        <a:lnSpc>
                          <a:spcPct val="115000"/>
                        </a:lnSpc>
                        <a:spcBef>
                          <a:spcPts val="0"/>
                        </a:spcBef>
                        <a:spcAft>
                          <a:spcPts val="1200"/>
                        </a:spcAft>
                      </a:pPr>
                      <a:r>
                        <a:rPr lang="en-US" sz="700" dirty="0">
                          <a:solidFill>
                            <a:schemeClr val="tx1"/>
                          </a:solidFill>
                          <a:effectLst/>
                        </a:rPr>
                        <a:t>Onsite or Called in? (Circle) If called in, time called/ETA given:  ____ /____</a:t>
                      </a:r>
                    </a:p>
                    <a:p>
                      <a:pPr marL="0" marR="0" algn="l">
                        <a:lnSpc>
                          <a:spcPct val="115000"/>
                        </a:lnSpc>
                        <a:spcBef>
                          <a:spcPts val="0"/>
                        </a:spcBef>
                        <a:spcAft>
                          <a:spcPts val="600"/>
                        </a:spcAft>
                      </a:pPr>
                      <a:r>
                        <a:rPr lang="en-US" sz="700" dirty="0">
                          <a:solidFill>
                            <a:schemeClr val="tx1"/>
                          </a:solidFill>
                          <a:effectLst/>
                        </a:rPr>
                        <a:t>PA/APRN Name: __________________     </a:t>
                      </a:r>
                    </a:p>
                    <a:p>
                      <a:pPr marL="0" marR="0" algn="l">
                        <a:lnSpc>
                          <a:spcPct val="115000"/>
                        </a:lnSpc>
                        <a:spcBef>
                          <a:spcPts val="0"/>
                        </a:spcBef>
                        <a:spcAft>
                          <a:spcPts val="1200"/>
                        </a:spcAft>
                      </a:pPr>
                      <a:r>
                        <a:rPr lang="en-US" sz="700" dirty="0">
                          <a:solidFill>
                            <a:schemeClr val="tx1"/>
                          </a:solidFill>
                          <a:effectLst/>
                        </a:rPr>
                        <a:t>Onsite or Called in? (Circle) If called in, time called/ETA given:  ____ /____</a:t>
                      </a:r>
                    </a:p>
                    <a:p>
                      <a:pPr marL="0" marR="0" algn="l">
                        <a:lnSpc>
                          <a:spcPct val="115000"/>
                        </a:lnSpc>
                        <a:spcBef>
                          <a:spcPts val="0"/>
                        </a:spcBef>
                        <a:spcAft>
                          <a:spcPts val="600"/>
                        </a:spcAft>
                      </a:pPr>
                      <a:r>
                        <a:rPr lang="en-US" sz="700" dirty="0">
                          <a:solidFill>
                            <a:schemeClr val="tx1"/>
                          </a:solidFill>
                          <a:effectLst/>
                        </a:rPr>
                        <a:t>Other personnel:  _________________    </a:t>
                      </a:r>
                    </a:p>
                    <a:p>
                      <a:pPr marL="0" marR="0" algn="l">
                        <a:lnSpc>
                          <a:spcPct val="115000"/>
                        </a:lnSpc>
                        <a:spcBef>
                          <a:spcPts val="0"/>
                        </a:spcBef>
                        <a:spcAft>
                          <a:spcPts val="1200"/>
                        </a:spcAft>
                      </a:pPr>
                      <a:r>
                        <a:rPr lang="en-US" sz="700" dirty="0">
                          <a:solidFill>
                            <a:schemeClr val="tx1"/>
                          </a:solidFill>
                          <a:effectLst/>
                        </a:rPr>
                        <a:t>Onsite or Called in? (Circle) If called in, time called/ETA given:  ____ /____</a:t>
                      </a:r>
                    </a:p>
                    <a:p>
                      <a:pPr marL="0" marR="0" algn="l">
                        <a:lnSpc>
                          <a:spcPct val="115000"/>
                        </a:lnSpc>
                        <a:spcBef>
                          <a:spcPts val="0"/>
                        </a:spcBef>
                        <a:spcAft>
                          <a:spcPts val="600"/>
                        </a:spcAft>
                      </a:pPr>
                      <a:r>
                        <a:rPr lang="en-US" sz="700" dirty="0">
                          <a:solidFill>
                            <a:schemeClr val="tx1"/>
                          </a:solidFill>
                          <a:effectLst/>
                        </a:rPr>
                        <a:t>Anesthesia Machine:  __________  </a:t>
                      </a:r>
                    </a:p>
                    <a:p>
                      <a:pPr marL="0" marR="0" algn="l">
                        <a:lnSpc>
                          <a:spcPct val="115000"/>
                        </a:lnSpc>
                        <a:spcBef>
                          <a:spcPts val="0"/>
                        </a:spcBef>
                        <a:spcAft>
                          <a:spcPts val="600"/>
                        </a:spcAft>
                      </a:pPr>
                      <a:r>
                        <a:rPr lang="en-US" sz="700" dirty="0">
                          <a:solidFill>
                            <a:schemeClr val="tx1"/>
                          </a:solidFill>
                          <a:effectLst/>
                        </a:rPr>
                        <a:t>Major Procedure Tray:  __________</a:t>
                      </a:r>
                    </a:p>
                    <a:p>
                      <a:pPr marL="0" marR="0" algn="l">
                        <a:lnSpc>
                          <a:spcPct val="115000"/>
                        </a:lnSpc>
                        <a:spcBef>
                          <a:spcPts val="0"/>
                        </a:spcBef>
                        <a:spcAft>
                          <a:spcPts val="600"/>
                        </a:spcAft>
                      </a:pPr>
                      <a:r>
                        <a:rPr lang="en-US" sz="700" dirty="0">
                          <a:solidFill>
                            <a:schemeClr val="tx1"/>
                          </a:solidFill>
                          <a:effectLst/>
                        </a:rPr>
                        <a:t>Vascular Surgical Tray:  ____________ </a:t>
                      </a:r>
                      <a:endParaRPr lang="en-US" sz="700" dirty="0">
                        <a:solidFill>
                          <a:schemeClr val="tx1"/>
                        </a:solidFill>
                        <a:effectLst/>
                        <a:latin typeface="Calibri"/>
                        <a:ea typeface="Calibri"/>
                        <a:cs typeface="Times New Roman"/>
                      </a:endParaRPr>
                    </a:p>
                  </a:txBody>
                  <a:tcPr marL="42391" marR="4239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bl>
          </a:graphicData>
        </a:graphic>
      </p:graphicFrame>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2062563211"/>
      </p:ext>
    </p:extLst>
  </p:cSld>
  <p:clrMapOvr>
    <a:masterClrMapping/>
  </p:clrMapOvr>
  <mc:AlternateContent xmlns:mc="http://schemas.openxmlformats.org/markup-compatibility/2006">
    <mc:Choice xmlns:p14="http://schemas.microsoft.com/office/powerpoint/2010/main" Requires="p14">
      <p:transition spd="slow" p14:dur="2000" advTm="72169"/>
    </mc:Choice>
    <mc:Fallback>
      <p:transition spd="slow" advTm="7216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914400" y="1143000"/>
            <a:ext cx="8229600" cy="1143000"/>
          </a:xfrm>
        </p:spPr>
        <p:txBody>
          <a:bodyPr>
            <a:normAutofit fontScale="90000"/>
          </a:bodyPr>
          <a:lstStyle/>
          <a:p>
            <a:pPr algn="ctr" eaLnBrk="1" fontAlgn="auto" hangingPunct="1">
              <a:spcAft>
                <a:spcPts val="0"/>
              </a:spcAft>
              <a:defRPr/>
            </a:pPr>
            <a:r>
              <a:rPr sz="9600" dirty="0" smtClean="0">
                <a:solidFill>
                  <a:schemeClr val="tx2">
                    <a:lumMod val="75000"/>
                  </a:schemeClr>
                </a:solidFill>
              </a:rPr>
              <a:t>Participants</a:t>
            </a:r>
          </a:p>
        </p:txBody>
      </p:sp>
      <p:pic>
        <p:nvPicPr>
          <p:cNvPr id="5" name="~PP3350.WAV">
            <a:hlinkClick r:id="" action="ppaction://media"/>
          </p:cNvPr>
          <p:cNvPicPr>
            <a:picLocks noRot="1" noChangeAspect="1"/>
          </p:cNvPicPr>
          <p:nvPr>
            <a:wavAudioFile r:embed="rId1" name="~PP3350.WAV"/>
          </p:nvPr>
        </p:nvPicPr>
        <p:blipFill>
          <a:blip r:embed="rId3" cstate="print"/>
          <a:stretch>
            <a:fillRect/>
          </a:stretch>
        </p:blipFill>
        <p:spPr>
          <a:xfrm>
            <a:off x="8724900" y="6438900"/>
            <a:ext cx="304800" cy="304800"/>
          </a:xfrm>
          <a:prstGeom prst="rect">
            <a:avLst/>
          </a:prstGeom>
        </p:spPr>
      </p:pic>
    </p:spTree>
  </p:cSld>
  <p:clrMapOvr>
    <a:masterClrMapping/>
  </p:clrMapOvr>
  <p:transition spd="slow" advTm="615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Participants</a:t>
            </a:r>
            <a:endParaRPr lang="en-US" b="1" dirty="0"/>
          </a:p>
        </p:txBody>
      </p:sp>
      <p:sp>
        <p:nvSpPr>
          <p:cNvPr id="3" name="Content Placeholder 2"/>
          <p:cNvSpPr>
            <a:spLocks noGrp="1"/>
          </p:cNvSpPr>
          <p:nvPr>
            <p:ph idx="1"/>
          </p:nvPr>
        </p:nvSpPr>
        <p:spPr/>
        <p:txBody>
          <a:bodyPr>
            <a:normAutofit fontScale="85000" lnSpcReduction="20000"/>
          </a:bodyPr>
          <a:lstStyle/>
          <a:p>
            <a:r>
              <a:rPr lang="en-US" b="1" dirty="0" smtClean="0"/>
              <a:t>Players</a:t>
            </a:r>
          </a:p>
          <a:p>
            <a:pPr lvl="1"/>
            <a:r>
              <a:rPr lang="en-US" b="1" dirty="0" smtClean="0"/>
              <a:t>Actively involved </a:t>
            </a:r>
          </a:p>
          <a:p>
            <a:r>
              <a:rPr lang="en-US" b="1" dirty="0" smtClean="0"/>
              <a:t>Controller/Evaluators</a:t>
            </a:r>
          </a:p>
          <a:p>
            <a:pPr lvl="1"/>
            <a:r>
              <a:rPr lang="en-US" b="1" dirty="0" smtClean="0"/>
              <a:t>Initiate play/monitor response</a:t>
            </a:r>
          </a:p>
          <a:p>
            <a:pPr lvl="1"/>
            <a:r>
              <a:rPr lang="en-US" b="1" dirty="0" smtClean="0"/>
              <a:t>Identified with vests or badges</a:t>
            </a:r>
          </a:p>
          <a:p>
            <a:r>
              <a:rPr lang="en-US" b="1" dirty="0" smtClean="0"/>
              <a:t>Actors/Volunteers</a:t>
            </a:r>
          </a:p>
          <a:p>
            <a:pPr lvl="1"/>
            <a:r>
              <a:rPr lang="en-US" b="1" dirty="0" smtClean="0"/>
              <a:t>Role play patients</a:t>
            </a:r>
          </a:p>
          <a:p>
            <a:r>
              <a:rPr lang="en-US" b="1" dirty="0" smtClean="0"/>
              <a:t>Observers</a:t>
            </a:r>
          </a:p>
          <a:p>
            <a:r>
              <a:rPr lang="en-US" b="1" dirty="0" smtClean="0"/>
              <a:t>Simulation Cell (</a:t>
            </a:r>
            <a:r>
              <a:rPr lang="en-US" b="1" dirty="0" err="1" smtClean="0"/>
              <a:t>SimCell</a:t>
            </a:r>
            <a:r>
              <a:rPr lang="en-US" b="1" dirty="0" smtClean="0"/>
              <a:t>)</a:t>
            </a:r>
          </a:p>
          <a:p>
            <a:pPr lvl="1">
              <a:defRPr/>
            </a:pPr>
            <a:r>
              <a:rPr lang="en-US" b="1" dirty="0" smtClean="0"/>
              <a:t>Injects information</a:t>
            </a:r>
          </a:p>
          <a:p>
            <a:pPr lvl="1">
              <a:defRPr/>
            </a:pPr>
            <a:r>
              <a:rPr lang="en-US" b="1" dirty="0" smtClean="0"/>
              <a:t>Responds to player requests </a:t>
            </a:r>
          </a:p>
          <a:p>
            <a:pPr lvl="1"/>
            <a:r>
              <a:rPr lang="en-US" b="1" dirty="0" smtClean="0"/>
              <a:t>Role plays for non-playing entities </a:t>
            </a:r>
          </a:p>
        </p:txBody>
      </p:sp>
      <p:pic>
        <p:nvPicPr>
          <p:cNvPr id="5" name="~PP47.WAV">
            <a:hlinkClick r:id="" action="ppaction://media"/>
          </p:cNvPr>
          <p:cNvPicPr>
            <a:picLocks noRot="1" noChangeAspect="1"/>
          </p:cNvPicPr>
          <p:nvPr>
            <a:wavAudioFile r:embed="rId1" name="~PP47.WAV"/>
          </p:nvPr>
        </p:nvPicPr>
        <p:blipFill>
          <a:blip r:embed="rId3" cstate="print"/>
          <a:stretch>
            <a:fillRect/>
          </a:stretch>
        </p:blipFill>
        <p:spPr>
          <a:xfrm>
            <a:off x="8724900" y="6438900"/>
            <a:ext cx="304800" cy="304800"/>
          </a:xfrm>
          <a:prstGeom prst="rect">
            <a:avLst/>
          </a:prstGeom>
        </p:spPr>
      </p:pic>
    </p:spTree>
    <p:extLst>
      <p:ext uri="{BB962C8B-B14F-4D97-AF65-F5344CB8AC3E}">
        <p14:creationId xmlns:p14="http://schemas.microsoft.com/office/powerpoint/2010/main" val="1399445931"/>
      </p:ext>
    </p:extLst>
  </p:cSld>
  <p:clrMapOvr>
    <a:masterClrMapping/>
  </p:clrMapOvr>
  <p:transition spd="slow" advTm="7421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Participating Organizations</a:t>
            </a:r>
            <a:endParaRPr lang="en-US" b="1" dirty="0"/>
          </a:p>
        </p:txBody>
      </p:sp>
      <p:sp>
        <p:nvSpPr>
          <p:cNvPr id="3" name="Content Placeholder 2"/>
          <p:cNvSpPr>
            <a:spLocks noGrp="1"/>
          </p:cNvSpPr>
          <p:nvPr>
            <p:ph idx="1"/>
          </p:nvPr>
        </p:nvSpPr>
        <p:spPr>
          <a:xfrm>
            <a:off x="914400" y="1524000"/>
            <a:ext cx="7772400" cy="4541520"/>
          </a:xfrm>
        </p:spPr>
        <p:txBody>
          <a:bodyPr>
            <a:noAutofit/>
          </a:bodyPr>
          <a:lstStyle/>
          <a:p>
            <a:r>
              <a:rPr lang="en-US" sz="2400" b="1" dirty="0" smtClean="0">
                <a:solidFill>
                  <a:schemeClr val="bg2">
                    <a:lumMod val="25000"/>
                  </a:schemeClr>
                </a:solidFill>
              </a:rPr>
              <a:t>Wilson Memorial Hospital</a:t>
            </a:r>
          </a:p>
          <a:p>
            <a:r>
              <a:rPr lang="en-US" sz="2400" b="1" dirty="0" smtClean="0">
                <a:solidFill>
                  <a:schemeClr val="bg2">
                    <a:lumMod val="25000"/>
                  </a:schemeClr>
                </a:solidFill>
              </a:rPr>
              <a:t>City of Sidney</a:t>
            </a:r>
          </a:p>
          <a:p>
            <a:r>
              <a:rPr lang="en-US" sz="2400" b="1" dirty="0" smtClean="0">
                <a:solidFill>
                  <a:schemeClr val="bg2">
                    <a:lumMod val="25000"/>
                  </a:schemeClr>
                </a:solidFill>
              </a:rPr>
              <a:t>Sidney Fire and Rescue</a:t>
            </a:r>
          </a:p>
          <a:p>
            <a:r>
              <a:rPr lang="en-US" sz="2400" b="1" dirty="0" smtClean="0">
                <a:solidFill>
                  <a:schemeClr val="bg2">
                    <a:lumMod val="25000"/>
                  </a:schemeClr>
                </a:solidFill>
              </a:rPr>
              <a:t>Sidney PD </a:t>
            </a:r>
          </a:p>
          <a:p>
            <a:r>
              <a:rPr lang="en-US" sz="2400" b="1" dirty="0" smtClean="0">
                <a:solidFill>
                  <a:schemeClr val="bg2">
                    <a:lumMod val="25000"/>
                  </a:schemeClr>
                </a:solidFill>
              </a:rPr>
              <a:t>Shelby County Sheriff’s Office and other law enforcement agencies</a:t>
            </a:r>
          </a:p>
          <a:p>
            <a:r>
              <a:rPr lang="en-US" sz="2400" b="1" dirty="0" smtClean="0">
                <a:solidFill>
                  <a:schemeClr val="bg2">
                    <a:lumMod val="25000"/>
                  </a:schemeClr>
                </a:solidFill>
              </a:rPr>
              <a:t>Regional MMRS Rescue Task Force</a:t>
            </a:r>
          </a:p>
          <a:p>
            <a:r>
              <a:rPr lang="en-US" sz="2400" b="1" dirty="0" smtClean="0">
                <a:solidFill>
                  <a:schemeClr val="bg2">
                    <a:lumMod val="25000"/>
                  </a:schemeClr>
                </a:solidFill>
              </a:rPr>
              <a:t>Montgomery County Regional Dispatch (RDC) and others</a:t>
            </a:r>
          </a:p>
          <a:p>
            <a:r>
              <a:rPr lang="en-US" sz="2400" b="1" dirty="0" smtClean="0">
                <a:solidFill>
                  <a:schemeClr val="bg2">
                    <a:lumMod val="25000"/>
                  </a:schemeClr>
                </a:solidFill>
              </a:rPr>
              <a:t>Other hospitals as functional players (via </a:t>
            </a:r>
            <a:r>
              <a:rPr lang="en-US" sz="2400" b="1" dirty="0" err="1" smtClean="0">
                <a:solidFill>
                  <a:schemeClr val="bg2">
                    <a:lumMod val="25000"/>
                  </a:schemeClr>
                </a:solidFill>
              </a:rPr>
              <a:t>SimCell</a:t>
            </a:r>
            <a:r>
              <a:rPr lang="en-US" sz="2400" b="1" dirty="0" smtClean="0">
                <a:solidFill>
                  <a:schemeClr val="bg2">
                    <a:lumMod val="25000"/>
                  </a:schemeClr>
                </a:solidFill>
              </a:rPr>
              <a:t>)</a:t>
            </a: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2259834188"/>
      </p:ext>
    </p:extLst>
  </p:cSld>
  <p:clrMapOvr>
    <a:masterClrMapping/>
  </p:clrMapOvr>
  <p:transition spd="slow" advTm="44635"/>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90600" y="359898"/>
            <a:ext cx="8153400" cy="935502"/>
          </a:xfrm>
        </p:spPr>
        <p:txBody>
          <a:bodyPr>
            <a:noAutofit/>
          </a:bodyPr>
          <a:lstStyle/>
          <a:p>
            <a:pPr algn="ctr"/>
            <a:r>
              <a:rPr lang="en-US" sz="3600" b="1" dirty="0" smtClean="0"/>
              <a:t>Dawn of a New Day Player Pre-brief</a:t>
            </a:r>
            <a:endParaRPr lang="en-US" sz="3600" b="1" dirty="0"/>
          </a:p>
        </p:txBody>
      </p:sp>
      <p:sp>
        <p:nvSpPr>
          <p:cNvPr id="3" name="Subtitle 2"/>
          <p:cNvSpPr>
            <a:spLocks noGrp="1"/>
          </p:cNvSpPr>
          <p:nvPr>
            <p:ph type="subTitle" idx="1"/>
          </p:nvPr>
        </p:nvSpPr>
        <p:spPr>
          <a:xfrm>
            <a:off x="1143000" y="1219200"/>
            <a:ext cx="7711440" cy="2286000"/>
          </a:xfrm>
        </p:spPr>
        <p:txBody>
          <a:bodyPr anchor="ctr">
            <a:normAutofit/>
          </a:bodyPr>
          <a:lstStyle/>
          <a:p>
            <a:pPr algn="ctr"/>
            <a:r>
              <a:rPr lang="en-US" sz="3200" b="1" dirty="0" smtClean="0">
                <a:solidFill>
                  <a:schemeClr val="tx1"/>
                </a:solidFill>
              </a:rPr>
              <a:t>Full Scale Exercise</a:t>
            </a:r>
            <a:endParaRPr lang="en-US" sz="3200" b="1" dirty="0">
              <a:solidFill>
                <a:schemeClr val="tx1"/>
              </a:solidFill>
            </a:endParaRPr>
          </a:p>
          <a:p>
            <a:pPr algn="ctr"/>
            <a:r>
              <a:rPr lang="en-US" sz="2800" b="1" dirty="0" smtClean="0">
                <a:solidFill>
                  <a:schemeClr val="tx1"/>
                </a:solidFill>
              </a:rPr>
              <a:t>Saturday, June 8</a:t>
            </a:r>
            <a:r>
              <a:rPr lang="en-US" sz="2800" b="1" baseline="30000" dirty="0" smtClean="0">
                <a:solidFill>
                  <a:schemeClr val="tx1"/>
                </a:solidFill>
              </a:rPr>
              <a:t>th</a:t>
            </a:r>
            <a:r>
              <a:rPr lang="en-US" sz="2800" b="1" dirty="0" smtClean="0">
                <a:solidFill>
                  <a:schemeClr val="tx1"/>
                </a:solidFill>
              </a:rPr>
              <a:t>, 2019, 8:00AM-12:00PM</a:t>
            </a:r>
          </a:p>
          <a:p>
            <a:pPr algn="ctr"/>
            <a:endParaRPr lang="en-US" sz="2800" b="1" dirty="0">
              <a:solidFill>
                <a:schemeClr val="tx1"/>
              </a:solidFill>
            </a:endParaRPr>
          </a:p>
          <a:p>
            <a:pPr algn="ctr"/>
            <a:r>
              <a:rPr lang="en-US" sz="3600" b="1" dirty="0">
                <a:solidFill>
                  <a:schemeClr val="tx2">
                    <a:satMod val="130000"/>
                  </a:schemeClr>
                </a:solidFill>
                <a:effectLst>
                  <a:outerShdw blurRad="50000" dist="30000" dir="5400000" algn="tl" rotWithShape="0">
                    <a:srgbClr val="000000">
                      <a:alpha val="30000"/>
                    </a:srgbClr>
                  </a:outerShdw>
                </a:effectLst>
                <a:latin typeface="+mj-lt"/>
                <a:ea typeface="+mj-ea"/>
                <a:cs typeface="+mj-cs"/>
              </a:rPr>
              <a:t>City of Sidney</a:t>
            </a:r>
          </a:p>
        </p:txBody>
      </p:sp>
      <p:sp>
        <p:nvSpPr>
          <p:cNvPr id="5" name="TextBox 4"/>
          <p:cNvSpPr txBox="1"/>
          <p:nvPr/>
        </p:nvSpPr>
        <p:spPr>
          <a:xfrm>
            <a:off x="3810000" y="5731647"/>
            <a:ext cx="3279569" cy="923330"/>
          </a:xfrm>
          <a:prstGeom prst="rect">
            <a:avLst/>
          </a:prstGeom>
          <a:noFill/>
        </p:spPr>
        <p:txBody>
          <a:bodyPr wrap="square" rtlCol="0">
            <a:spAutoFit/>
          </a:bodyPr>
          <a:lstStyle/>
          <a:p>
            <a:r>
              <a:rPr lang="en-US" b="1" dirty="0" smtClean="0"/>
              <a:t>Presented by: </a:t>
            </a:r>
          </a:p>
          <a:p>
            <a:r>
              <a:rPr lang="en-US" b="1" dirty="0" smtClean="0"/>
              <a:t>David Gerstner</a:t>
            </a:r>
          </a:p>
          <a:p>
            <a:r>
              <a:rPr lang="en-US" b="1" dirty="0" smtClean="0"/>
              <a:t>Dayton MMRS Coordinator</a:t>
            </a:r>
            <a:endParaRPr lang="en-US" b="1" dirty="0"/>
          </a:p>
        </p:txBody>
      </p:sp>
      <p:pic>
        <p:nvPicPr>
          <p:cNvPr id="1026" name="Picture 2"/>
          <p:cNvPicPr>
            <a:picLocks noChangeAspect="1" noChangeArrowheads="1"/>
          </p:cNvPicPr>
          <p:nvPr/>
        </p:nvPicPr>
        <p:blipFill>
          <a:blip r:embed="rId4" cstate="print"/>
          <a:srcRect/>
          <a:stretch>
            <a:fillRect/>
          </a:stretch>
        </p:blipFill>
        <p:spPr bwMode="auto">
          <a:xfrm>
            <a:off x="7772400" y="5502662"/>
            <a:ext cx="1371600" cy="1355337"/>
          </a:xfrm>
          <a:prstGeom prst="rect">
            <a:avLst/>
          </a:prstGeom>
          <a:noFill/>
          <a:ln w="9525">
            <a:noFill/>
            <a:miter lim="800000"/>
            <a:headEnd/>
            <a:tailEnd/>
          </a:ln>
        </p:spPr>
      </p:pic>
      <p:pic>
        <p:nvPicPr>
          <p:cNvPr id="1027" name="Picture 3"/>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ackgroundRemoval t="0" b="100000" l="0" r="100000">
                        <a14:foregroundMark x1="41955" y1="24176" x2="42455" y2="26353"/>
                        <a14:foregroundMark x1="44636" y1="19647" x2="47091" y2="17294"/>
                        <a14:foregroundMark x1="48455" y1="24824" x2="49591" y2="25706"/>
                        <a14:foregroundMark x1="55273" y1="24176" x2="55273" y2="27000"/>
                        <a14:foregroundMark x1="56273" y1="47706" x2="63091" y2="47471"/>
                        <a14:foregroundMark x1="62909" y1="48765" x2="63591" y2="53706"/>
                        <a14:foregroundMark x1="49091" y1="41235" x2="53955" y2="53706"/>
                        <a14:foregroundMark x1="44455" y1="53941" x2="48773" y2="40765"/>
                        <a14:foregroundMark x1="38136" y1="54588" x2="41773" y2="52412"/>
                        <a14:foregroundMark x1="35955" y1="54118" x2="35955" y2="41000"/>
                        <a14:foregroundMark x1="39455" y1="41882" x2="43136" y2="44235"/>
                        <a14:foregroundMark x1="65273" y1="54588" x2="70091" y2="40588"/>
                        <a14:foregroundMark x1="32636" y1="48353" x2="32636" y2="53059"/>
                        <a14:foregroundMark x1="24500" y1="60529" x2="24500" y2="62412"/>
                        <a14:foregroundMark x1="25909" y1="62588" x2="25955" y2="59000"/>
                        <a14:foregroundMark x1="28909" y1="59000" x2="28955" y2="62176"/>
                        <a14:foregroundMark x1="35227" y1="58706" x2="35273" y2="62176"/>
                        <a14:foregroundMark x1="37273" y1="59706" x2="37455" y2="62412"/>
                        <a14:foregroundMark x1="39955" y1="60647" x2="40136" y2="61882"/>
                        <a14:foregroundMark x1="44682" y1="59941" x2="44727" y2="61471"/>
                        <a14:foregroundMark x1="48682" y1="60647" x2="49182" y2="59235"/>
                        <a14:foregroundMark x1="51455" y1="59235" x2="52136" y2="60647"/>
                        <a14:foregroundMark x1="57000" y1="59765" x2="57591" y2="59000"/>
                        <a14:foregroundMark x1="61273" y1="58941" x2="61545" y2="59059"/>
                        <a14:foregroundMark x1="66455" y1="61647" x2="66636" y2="61059"/>
                        <a14:foregroundMark x1="70091" y1="61706" x2="70227" y2="60706"/>
                        <a14:foregroundMark x1="73227" y1="60882" x2="73273" y2="60353"/>
                        <a14:foregroundMark x1="25227" y1="67353" x2="25318" y2="65882"/>
                        <a14:foregroundMark x1="26364" y1="67059" x2="26364" y2="65765"/>
                        <a14:foregroundMark x1="32727" y1="67706" x2="32727" y2="67000"/>
                        <a14:foregroundMark x1="35409" y1="67471" x2="35455" y2="66765"/>
                        <a14:foregroundMark x1="39318" y1="68118" x2="39500" y2="67412"/>
                        <a14:foregroundMark x1="42591" y1="67647" x2="42636" y2="66000"/>
                        <a14:foregroundMark x1="46818" y1="68118" x2="47227" y2="66941"/>
                        <a14:foregroundMark x1="50864" y1="66706" x2="50636" y2="66294"/>
                        <a14:foregroundMark x1="53818" y1="67000" x2="53409" y2="66706"/>
                        <a14:foregroundMark x1="55682" y1="68059" x2="55682" y2="67706"/>
                        <a14:foregroundMark x1="59364" y1="67941" x2="59318" y2="67588"/>
                        <a14:foregroundMark x1="62636" y1="67235" x2="62636" y2="66941"/>
                        <a14:foregroundMark x1="63864" y1="68412" x2="64000" y2="68118"/>
                        <a14:foregroundMark x1="68000" y1="67235" x2="67818" y2="66294"/>
                        <a14:foregroundMark x1="69955" y1="67882" x2="69955" y2="66588"/>
                        <a14:foregroundMark x1="71182" y1="67000" x2="71227" y2="66118"/>
                        <a14:foregroundMark x1="75136" y1="67235" x2="75136" y2="65882"/>
                        <a14:foregroundMark x1="29136" y1="76647" x2="29045" y2="74824"/>
                        <a14:foregroundMark x1="27500" y1="72176" x2="30727" y2="72235"/>
                        <a14:foregroundMark x1="30727" y1="77000" x2="30682" y2="76294"/>
                        <a14:foregroundMark x1="21500" y1="72235" x2="78591" y2="72176"/>
                        <a14:foregroundMark x1="32182" y1="77647" x2="32227" y2="76647"/>
                        <a14:foregroundMark x1="33045" y1="76824" x2="34409" y2="76647"/>
                        <a14:foregroundMark x1="30727" y1="67000" x2="30409" y2="66471"/>
                        <a14:foregroundMark x1="34182" y1="77882" x2="34409" y2="77765"/>
                        <a14:foregroundMark x1="36364" y1="77000" x2="36409" y2="75235"/>
                        <a14:foregroundMark x1="38227" y1="76765" x2="38227" y2="75882"/>
                        <a14:foregroundMark x1="39318" y1="77235" x2="39318" y2="76059"/>
                        <a14:foregroundMark x1="41636" y1="76647" x2="41682" y2="75588"/>
                        <a14:foregroundMark x1="38273" y1="74647" x2="38273" y2="74647"/>
                        <a14:foregroundMark x1="45182" y1="77235" x2="45182" y2="77235"/>
                        <a14:foregroundMark x1="42591" y1="75882" x2="42591" y2="75882"/>
                        <a14:foregroundMark x1="46227" y1="76294" x2="46227" y2="76294"/>
                        <a14:foregroundMark x1="49773" y1="76412" x2="49773" y2="76412"/>
                        <a14:foregroundMark x1="53000" y1="76765" x2="53000" y2="76765"/>
                        <a14:foregroundMark x1="55682" y1="76824" x2="55682" y2="76824"/>
                        <a14:foregroundMark x1="57545" y1="77176" x2="57545" y2="77176"/>
                        <a14:foregroundMark x1="58455" y1="76941" x2="58455" y2="76941"/>
                        <a14:foregroundMark x1="59636" y1="75941" x2="59636" y2="75941"/>
                        <a14:foregroundMark x1="58545" y1="74412" x2="58545" y2="74412"/>
                        <a14:foregroundMark x1="63955" y1="76882" x2="63955" y2="76882"/>
                        <a14:foregroundMark x1="61727" y1="77471" x2="61727" y2="77471"/>
                        <a14:foregroundMark x1="68545" y1="76765" x2="68545" y2="76765"/>
                        <a14:foregroundMark x1="70545" y1="76647" x2="70545" y2="76647"/>
                        <a14:foregroundMark x1="67545" y1="76765" x2="67545" y2="76765"/>
                        <a14:foregroundMark x1="71364" y1="76647" x2="71364" y2="76647"/>
                        <a14:foregroundMark x1="71318" y1="77882" x2="71318" y2="77882"/>
                        <a14:foregroundMark x1="40682" y1="77353" x2="40682" y2="77353"/>
                        <a14:foregroundMark x1="46277" y1="34251" x2="46277" y2="34251"/>
                        <a14:foregroundMark x1="31649" y1="61446" x2="31649" y2="61446"/>
                        <a14:foregroundMark x1="48005" y1="76764" x2="48005" y2="76764"/>
                        <a14:foregroundMark x1="51197" y1="77969" x2="51197" y2="77969"/>
                        <a14:foregroundMark x1="52128" y1="76076" x2="52128" y2="76076"/>
                        <a14:foregroundMark x1="51596" y1="74699" x2="51596" y2="74699"/>
                        <a14:foregroundMark x1="54255" y1="77281" x2="54255" y2="77281"/>
                        <a14:foregroundMark x1="65160" y1="74699" x2="65160" y2="74699"/>
                        <a14:foregroundMark x1="50798" y1="33735" x2="50798" y2="33735"/>
                        <a14:foregroundMark x1="76064" y1="61446" x2="76064" y2="61446"/>
                        <a14:foregroundMark x1="37633" y1="65232" x2="37633" y2="65232"/>
                        <a14:backgroundMark x1="26682" y1="59706" x2="26682" y2="59706"/>
                        <a14:backgroundMark x1="27864" y1="67412" x2="27864" y2="67412"/>
                        <a14:backgroundMark x1="33409" y1="66412" x2="33409" y2="66412"/>
                        <a14:backgroundMark x1="32545" y1="60471" x2="32545" y2="60471"/>
                        <a14:backgroundMark x1="45682" y1="60529" x2="45682" y2="60529"/>
                        <a14:backgroundMark x1="40273" y1="67353" x2="40273" y2="67353"/>
                        <a14:backgroundMark x1="40818" y1="59647" x2="40818" y2="59647"/>
                        <a14:backgroundMark x1="48182" y1="66647" x2="48182" y2="66647"/>
                        <a14:backgroundMark x1="58455" y1="61059" x2="58455" y2="61059"/>
                        <a14:backgroundMark x1="57045" y1="67235" x2="57045" y2="67235"/>
                        <a14:backgroundMark x1="49591" y1="60824" x2="49591" y2="60824"/>
                        <a14:backgroundMark x1="72136" y1="66588" x2="72136" y2="66588"/>
                        <a14:backgroundMark x1="65000" y1="66882" x2="65000" y2="66882"/>
                        <a14:backgroundMark x1="67591" y1="60294" x2="67591" y2="60294"/>
                        <a14:backgroundMark x1="77227" y1="60706" x2="77227" y2="60706"/>
                        <a14:backgroundMark x1="33909" y1="76235" x2="33909" y2="76235"/>
                        <a14:backgroundMark x1="28682" y1="75353" x2="28682" y2="75353"/>
                        <a14:backgroundMark x1="41227" y1="76941" x2="41227" y2="76941"/>
                        <a14:backgroundMark x1="45591" y1="77118" x2="45591" y2="77118"/>
                        <a14:backgroundMark x1="47227" y1="77059" x2="47227" y2="77059"/>
                        <a14:backgroundMark x1="51000" y1="76412" x2="51000" y2="76412"/>
                        <a14:backgroundMark x1="55727" y1="77471" x2="55727" y2="77471"/>
                        <a14:backgroundMark x1="70864" y1="59824" x2="70864" y2="59824"/>
                        <a14:backgroundMark x1="70818" y1="76176" x2="70818" y2="76176"/>
                        <a14:backgroundMark x1="66909" y1="77235" x2="66909" y2="77235"/>
                      </a14:backgroundRemoval>
                    </a14:imgEffect>
                  </a14:imgLayer>
                </a14:imgProps>
              </a:ext>
              <a:ext uri="{28A0092B-C50C-407E-A947-70E740481C1C}">
                <a14:useLocalDpi xmlns:a14="http://schemas.microsoft.com/office/drawing/2010/main" val="0"/>
              </a:ext>
            </a:extLst>
          </a:blip>
          <a:srcRect l="19916" t="12653" r="18748" b="19828"/>
          <a:stretch/>
        </p:blipFill>
        <p:spPr bwMode="auto">
          <a:xfrm>
            <a:off x="990600" y="5227982"/>
            <a:ext cx="1916264" cy="16300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3"/>
          <p:cNvPicPr>
            <a:picLocks noChangeAspect="1"/>
          </p:cNvPicPr>
          <p:nvPr/>
        </p:nvPicPr>
        <p:blipFill>
          <a:blip r:embed="rId7"/>
          <a:stretch>
            <a:fillRect/>
          </a:stretch>
        </p:blipFill>
        <p:spPr>
          <a:xfrm>
            <a:off x="3121232" y="3600898"/>
            <a:ext cx="3889168" cy="1352102"/>
          </a:xfrm>
          <a:prstGeom prst="rect">
            <a:avLst/>
          </a:prstGeom>
        </p:spPr>
      </p:pic>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3033446642"/>
      </p:ext>
    </p:extLst>
  </p:cSld>
  <p:clrMapOvr>
    <a:masterClrMapping/>
  </p:clrMapOvr>
  <p:transition spd="slow" advTm="4025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Communications Plan</a:t>
            </a:r>
            <a:endParaRPr lang="en-US" b="1" dirty="0"/>
          </a:p>
        </p:txBody>
      </p:sp>
      <p:sp>
        <p:nvSpPr>
          <p:cNvPr id="3" name="Content Placeholder 2"/>
          <p:cNvSpPr>
            <a:spLocks noGrp="1"/>
          </p:cNvSpPr>
          <p:nvPr>
            <p:ph idx="1"/>
          </p:nvPr>
        </p:nvSpPr>
        <p:spPr/>
        <p:txBody>
          <a:bodyPr/>
          <a:lstStyle/>
          <a:p>
            <a:endParaRPr lang="en-US"/>
          </a:p>
        </p:txBody>
      </p:sp>
      <p:pic>
        <p:nvPicPr>
          <p:cNvPr id="4" name="Picture 2"/>
          <p:cNvPicPr>
            <a:picLocks noChangeAspect="1" noChangeArrowheads="1"/>
          </p:cNvPicPr>
          <p:nvPr/>
        </p:nvPicPr>
        <p:blipFill>
          <a:blip r:embed="rId4" cstate="print"/>
          <a:srcRect l="16250" t="16000" r="16667" b="18000"/>
          <a:stretch>
            <a:fillRect/>
          </a:stretch>
        </p:blipFill>
        <p:spPr bwMode="auto">
          <a:xfrm>
            <a:off x="332509" y="1447800"/>
            <a:ext cx="8430491" cy="5183966"/>
          </a:xfrm>
          <a:prstGeom prst="rect">
            <a:avLst/>
          </a:prstGeom>
          <a:noFill/>
          <a:ln w="9525">
            <a:noFill/>
            <a:miter lim="800000"/>
            <a:headEnd/>
            <a:tailEnd/>
          </a:ln>
        </p:spPr>
      </p:pic>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2415810410"/>
      </p:ext>
    </p:extLst>
  </p:cSld>
  <p:clrMapOvr>
    <a:masterClrMapping/>
  </p:clrMapOvr>
  <p:transition spd="slow" advTm="21383"/>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Communications Plan</a:t>
            </a:r>
            <a:endParaRPr lang="en-US" dirty="0"/>
          </a:p>
        </p:txBody>
      </p:sp>
      <p:sp>
        <p:nvSpPr>
          <p:cNvPr id="3" name="Content Placeholder 2"/>
          <p:cNvSpPr>
            <a:spLocks noGrp="1"/>
          </p:cNvSpPr>
          <p:nvPr>
            <p:ph idx="1"/>
          </p:nvPr>
        </p:nvSpPr>
        <p:spPr>
          <a:xfrm>
            <a:off x="914400" y="1447800"/>
            <a:ext cx="8019288" cy="5029200"/>
          </a:xfrm>
        </p:spPr>
        <p:txBody>
          <a:bodyPr>
            <a:normAutofit fontScale="85000" lnSpcReduction="20000"/>
          </a:bodyPr>
          <a:lstStyle/>
          <a:p>
            <a:r>
              <a:rPr lang="en-US" b="1" cap="small" dirty="0" smtClean="0"/>
              <a:t>Methods below are approved for usage during the Dawn of a New Day MCI exercise:</a:t>
            </a:r>
          </a:p>
          <a:p>
            <a:pPr lvl="1"/>
            <a:r>
              <a:rPr lang="en-US" b="1" dirty="0" smtClean="0"/>
              <a:t>Cell Phones</a:t>
            </a:r>
          </a:p>
          <a:p>
            <a:pPr lvl="1"/>
            <a:r>
              <a:rPr lang="en-US" b="1" dirty="0" smtClean="0"/>
              <a:t>Landlines</a:t>
            </a:r>
          </a:p>
          <a:p>
            <a:pPr lvl="1"/>
            <a:r>
              <a:rPr lang="en-US" b="1" dirty="0" smtClean="0"/>
              <a:t>RHNS (Regional Hospital Notification System)</a:t>
            </a:r>
          </a:p>
          <a:p>
            <a:pPr lvl="1"/>
            <a:r>
              <a:rPr lang="en-US" b="1" dirty="0" smtClean="0"/>
              <a:t>MARCS (Multi-Agency Radio Communications System)</a:t>
            </a:r>
          </a:p>
          <a:p>
            <a:pPr lvl="1"/>
            <a:r>
              <a:rPr lang="en-US" b="1" dirty="0" smtClean="0"/>
              <a:t>Other radio systems</a:t>
            </a:r>
          </a:p>
          <a:p>
            <a:pPr lvl="1"/>
            <a:r>
              <a:rPr lang="en-US" b="1" dirty="0" smtClean="0"/>
              <a:t>GDAHA </a:t>
            </a:r>
            <a:r>
              <a:rPr lang="en-US" b="1" dirty="0" err="1" smtClean="0"/>
              <a:t>Surgenet</a:t>
            </a:r>
            <a:r>
              <a:rPr lang="en-US" b="1" dirty="0" smtClean="0"/>
              <a:t> MCI web page</a:t>
            </a:r>
          </a:p>
          <a:p>
            <a:pPr lvl="1"/>
            <a:r>
              <a:rPr lang="en-US" b="1" dirty="0" err="1" smtClean="0"/>
              <a:t>OHTrac</a:t>
            </a:r>
            <a:endParaRPr lang="en-US" b="1" dirty="0" smtClean="0"/>
          </a:p>
          <a:p>
            <a:pPr lvl="1"/>
            <a:r>
              <a:rPr lang="en-US" b="1" dirty="0" smtClean="0"/>
              <a:t>Satellite phones</a:t>
            </a:r>
          </a:p>
          <a:p>
            <a:pPr lvl="1"/>
            <a:r>
              <a:rPr lang="en-US" b="1" u="sng" dirty="0" smtClean="0"/>
              <a:t>All</a:t>
            </a:r>
            <a:r>
              <a:rPr lang="en-US" b="1" dirty="0" smtClean="0"/>
              <a:t> internal communications (e.g. paging and notification systems)</a:t>
            </a:r>
            <a:endParaRPr lang="en-US" dirty="0"/>
          </a:p>
        </p:txBody>
      </p:sp>
      <p:pic>
        <p:nvPicPr>
          <p:cNvPr id="4" name="~PP255.WAV">
            <a:hlinkClick r:id="" action="ppaction://media"/>
          </p:cNvPr>
          <p:cNvPicPr>
            <a:picLocks noRot="1" noChangeAspect="1"/>
          </p:cNvPicPr>
          <p:nvPr>
            <a:wavAudioFile r:embed="rId1" name="~PP255.WAV"/>
          </p:nvPr>
        </p:nvPicPr>
        <p:blipFill>
          <a:blip r:embed="rId3" cstate="print"/>
          <a:stretch>
            <a:fillRect/>
          </a:stretch>
        </p:blipFill>
        <p:spPr>
          <a:xfrm>
            <a:off x="8724900" y="6438900"/>
            <a:ext cx="304800" cy="304800"/>
          </a:xfrm>
          <a:prstGeom prst="rect">
            <a:avLst/>
          </a:prstGeom>
        </p:spPr>
      </p:pic>
    </p:spTree>
  </p:cSld>
  <p:clrMapOvr>
    <a:masterClrMapping/>
  </p:clrMapOvr>
  <p:transition advTm="3394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4"/>
                </p:tgtEl>
              </p:cMediaNode>
            </p:audio>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942975" y="762000"/>
            <a:ext cx="8229600" cy="819150"/>
          </a:xfrm>
        </p:spPr>
        <p:txBody>
          <a:bodyPr>
            <a:normAutofit/>
          </a:bodyPr>
          <a:lstStyle/>
          <a:p>
            <a:pPr eaLnBrk="1" fontAlgn="auto" hangingPunct="1">
              <a:spcAft>
                <a:spcPts val="0"/>
              </a:spcAft>
              <a:defRPr/>
            </a:pPr>
            <a:r>
              <a:rPr lang="en-US" sz="4400" b="1" dirty="0" smtClean="0">
                <a:solidFill>
                  <a:schemeClr val="tx2"/>
                </a:solidFill>
              </a:rPr>
              <a:t>Exercise Assumptions</a:t>
            </a:r>
            <a:endParaRPr sz="4400" b="1" dirty="0" smtClean="0">
              <a:solidFill>
                <a:schemeClr val="tx2"/>
              </a:solidFill>
            </a:endParaRPr>
          </a:p>
        </p:txBody>
      </p:sp>
      <p:sp>
        <p:nvSpPr>
          <p:cNvPr id="6" name="Content Placeholder 2"/>
          <p:cNvSpPr>
            <a:spLocks noGrp="1"/>
          </p:cNvSpPr>
          <p:nvPr>
            <p:ph idx="1"/>
          </p:nvPr>
        </p:nvSpPr>
        <p:spPr>
          <a:xfrm>
            <a:off x="914400" y="1744662"/>
            <a:ext cx="8229600" cy="5113338"/>
          </a:xfrm>
        </p:spPr>
        <p:txBody>
          <a:bodyPr>
            <a:normAutofit/>
          </a:bodyPr>
          <a:lstStyle/>
          <a:p>
            <a:pPr marL="274320" indent="-274320">
              <a:defRPr/>
            </a:pPr>
            <a:r>
              <a:rPr lang="en-US" b="1" dirty="0" smtClean="0">
                <a:solidFill>
                  <a:schemeClr val="accent6"/>
                </a:solidFill>
              </a:rPr>
              <a:t>All systems </a:t>
            </a:r>
            <a:r>
              <a:rPr lang="en-US" b="1" dirty="0">
                <a:solidFill>
                  <a:schemeClr val="accent6"/>
                </a:solidFill>
              </a:rPr>
              <a:t>such </a:t>
            </a:r>
            <a:r>
              <a:rPr lang="en-US" b="1" dirty="0" smtClean="0">
                <a:solidFill>
                  <a:schemeClr val="accent6"/>
                </a:solidFill>
              </a:rPr>
              <a:t>as </a:t>
            </a:r>
            <a:r>
              <a:rPr lang="en-US" b="1" dirty="0" err="1">
                <a:solidFill>
                  <a:schemeClr val="accent6"/>
                </a:solidFill>
              </a:rPr>
              <a:t>OHTrac</a:t>
            </a:r>
            <a:r>
              <a:rPr lang="en-US" b="1" dirty="0">
                <a:solidFill>
                  <a:schemeClr val="accent6"/>
                </a:solidFill>
              </a:rPr>
              <a:t>, </a:t>
            </a:r>
            <a:r>
              <a:rPr lang="en-US" b="1" dirty="0" smtClean="0">
                <a:solidFill>
                  <a:schemeClr val="accent6"/>
                </a:solidFill>
              </a:rPr>
              <a:t>the Communicator, GDAHA </a:t>
            </a:r>
            <a:r>
              <a:rPr lang="en-US" b="1" dirty="0" err="1">
                <a:solidFill>
                  <a:schemeClr val="accent6"/>
                </a:solidFill>
              </a:rPr>
              <a:t>Surgenet</a:t>
            </a:r>
            <a:r>
              <a:rPr lang="en-US" b="1" dirty="0">
                <a:solidFill>
                  <a:schemeClr val="accent6"/>
                </a:solidFill>
              </a:rPr>
              <a:t>, </a:t>
            </a:r>
            <a:r>
              <a:rPr lang="en-US" b="1" dirty="0" smtClean="0">
                <a:solidFill>
                  <a:schemeClr val="accent6"/>
                </a:solidFill>
              </a:rPr>
              <a:t>the </a:t>
            </a:r>
            <a:r>
              <a:rPr lang="en-US" b="1" dirty="0">
                <a:solidFill>
                  <a:schemeClr val="accent6"/>
                </a:solidFill>
              </a:rPr>
              <a:t>Regional Hospital Notification </a:t>
            </a:r>
            <a:r>
              <a:rPr lang="en-US" b="1" dirty="0" smtClean="0">
                <a:solidFill>
                  <a:schemeClr val="accent6"/>
                </a:solidFill>
              </a:rPr>
              <a:t>System, and any and all hospital communications systems </a:t>
            </a:r>
            <a:r>
              <a:rPr lang="en-US" b="1" u="sng" dirty="0">
                <a:solidFill>
                  <a:schemeClr val="accent3"/>
                </a:solidFill>
              </a:rPr>
              <a:t>are available for use during the exercise</a:t>
            </a:r>
            <a:endParaRPr lang="en-US" b="1" dirty="0">
              <a:solidFill>
                <a:schemeClr val="accent3"/>
              </a:solidFill>
            </a:endParaRPr>
          </a:p>
        </p:txBody>
      </p:sp>
      <p:pic>
        <p:nvPicPr>
          <p:cNvPr id="4" name="~PP345.WAV">
            <a:hlinkClick r:id="" action="ppaction://media"/>
          </p:cNvPr>
          <p:cNvPicPr>
            <a:picLocks noRot="1" noChangeAspect="1"/>
          </p:cNvPicPr>
          <p:nvPr>
            <a:wavAudioFile r:embed="rId1" name="~PP345.WAV"/>
          </p:nvPr>
        </p:nvPicPr>
        <p:blipFill>
          <a:blip r:embed="rId3" cstate="print"/>
          <a:stretch>
            <a:fillRect/>
          </a:stretch>
        </p:blipFill>
        <p:spPr>
          <a:xfrm>
            <a:off x="8724900" y="6438900"/>
            <a:ext cx="304800" cy="304800"/>
          </a:xfrm>
          <a:prstGeom prst="rect">
            <a:avLst/>
          </a:prstGeom>
        </p:spPr>
      </p:pic>
    </p:spTree>
    <p:extLst>
      <p:ext uri="{BB962C8B-B14F-4D97-AF65-F5344CB8AC3E}">
        <p14:creationId xmlns:p14="http://schemas.microsoft.com/office/powerpoint/2010/main" val="2167075659"/>
      </p:ext>
    </p:extLst>
  </p:cSld>
  <p:clrMapOvr>
    <a:masterClrMapping/>
  </p:clrMapOvr>
  <p:transition advTm="1619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4"/>
                </p:tgtEl>
              </p:cMediaNode>
            </p:audio>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All Communications: </a:t>
            </a:r>
            <a:endParaRPr lang="en-US" b="1" dirty="0"/>
          </a:p>
        </p:txBody>
      </p:sp>
      <p:sp>
        <p:nvSpPr>
          <p:cNvPr id="3" name="Content Placeholder 2"/>
          <p:cNvSpPr>
            <a:spLocks noGrp="1"/>
          </p:cNvSpPr>
          <p:nvPr>
            <p:ph idx="1"/>
          </p:nvPr>
        </p:nvSpPr>
        <p:spPr/>
        <p:txBody>
          <a:bodyPr>
            <a:normAutofit/>
          </a:bodyPr>
          <a:lstStyle/>
          <a:p>
            <a:r>
              <a:rPr lang="en-US" b="1" dirty="0" smtClean="0"/>
              <a:t>Begin with </a:t>
            </a:r>
            <a:r>
              <a:rPr lang="en-US" b="1" dirty="0" smtClean="0">
                <a:solidFill>
                  <a:schemeClr val="accent5">
                    <a:lumMod val="60000"/>
                    <a:lumOff val="40000"/>
                  </a:schemeClr>
                </a:solidFill>
              </a:rPr>
              <a:t>“This is an Exercise Message”</a:t>
            </a:r>
          </a:p>
          <a:p>
            <a:r>
              <a:rPr lang="en-US" b="1" dirty="0" smtClean="0"/>
              <a:t>To include:</a:t>
            </a:r>
          </a:p>
          <a:p>
            <a:pPr lvl="1"/>
            <a:r>
              <a:rPr lang="en-US" b="1" dirty="0" smtClean="0"/>
              <a:t>Phones (landline and cellphones)</a:t>
            </a:r>
          </a:p>
          <a:p>
            <a:pPr lvl="1"/>
            <a:r>
              <a:rPr lang="en-US" b="1" dirty="0" smtClean="0"/>
              <a:t>Radios</a:t>
            </a:r>
          </a:p>
          <a:p>
            <a:pPr lvl="1"/>
            <a:r>
              <a:rPr lang="en-US" b="1" dirty="0" smtClean="0"/>
              <a:t>E-mail</a:t>
            </a:r>
          </a:p>
          <a:p>
            <a:pPr lvl="1"/>
            <a:r>
              <a:rPr lang="en-US" b="1" dirty="0" smtClean="0"/>
              <a:t>Faxes</a:t>
            </a:r>
          </a:p>
          <a:p>
            <a:pPr lvl="1"/>
            <a:r>
              <a:rPr lang="en-US" b="1" dirty="0" smtClean="0"/>
              <a:t>Even in person when within the hospital!</a:t>
            </a:r>
          </a:p>
          <a:p>
            <a:pPr lvl="1"/>
            <a:endParaRPr lang="en-US" dirty="0"/>
          </a:p>
        </p:txBody>
      </p:sp>
      <p:pic>
        <p:nvPicPr>
          <p:cNvPr id="5" name="~PP749.WAV">
            <a:hlinkClick r:id="" action="ppaction://media"/>
          </p:cNvPr>
          <p:cNvPicPr>
            <a:picLocks noRot="1" noChangeAspect="1"/>
          </p:cNvPicPr>
          <p:nvPr>
            <a:wavAudioFile r:embed="rId1" name="~PP749.WAV"/>
          </p:nvPr>
        </p:nvPicPr>
        <p:blipFill>
          <a:blip r:embed="rId3" cstate="print"/>
          <a:stretch>
            <a:fillRect/>
          </a:stretch>
        </p:blipFill>
        <p:spPr>
          <a:xfrm>
            <a:off x="8724900" y="6438900"/>
            <a:ext cx="304800" cy="304800"/>
          </a:xfrm>
          <a:prstGeom prst="rect">
            <a:avLst/>
          </a:prstGeom>
        </p:spPr>
      </p:pic>
    </p:spTree>
    <p:extLst>
      <p:ext uri="{BB962C8B-B14F-4D97-AF65-F5344CB8AC3E}">
        <p14:creationId xmlns:p14="http://schemas.microsoft.com/office/powerpoint/2010/main" val="2072885401"/>
      </p:ext>
    </p:extLst>
  </p:cSld>
  <p:clrMapOvr>
    <a:masterClrMapping/>
  </p:clrMapOvr>
  <p:transition spd="slow" advTm="3699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All Communications</a:t>
            </a:r>
            <a:endParaRPr lang="en-US" dirty="0"/>
          </a:p>
        </p:txBody>
      </p:sp>
      <p:sp>
        <p:nvSpPr>
          <p:cNvPr id="3" name="Content Placeholder 2"/>
          <p:cNvSpPr>
            <a:spLocks noGrp="1"/>
          </p:cNvSpPr>
          <p:nvPr>
            <p:ph idx="1"/>
          </p:nvPr>
        </p:nvSpPr>
        <p:spPr/>
        <p:txBody>
          <a:bodyPr/>
          <a:lstStyle/>
          <a:p>
            <a:r>
              <a:rPr lang="en-US" b="1" dirty="0" smtClean="0"/>
              <a:t>As practical, Players and Controllers should say out loud “This is an exercise message.”</a:t>
            </a:r>
          </a:p>
          <a:p>
            <a:endParaRPr lang="en-US" dirty="0"/>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2030550162"/>
      </p:ext>
    </p:extLst>
  </p:cSld>
  <p:clrMapOvr>
    <a:masterClrMapping/>
  </p:clrMapOvr>
  <p:transition advTm="20465"/>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
            </a:r>
            <a:br>
              <a:rPr lang="en-US" b="1" dirty="0" smtClean="0"/>
            </a:br>
            <a:r>
              <a:rPr lang="en-US" b="1" dirty="0" smtClean="0"/>
              <a:t/>
            </a:r>
            <a:br>
              <a:rPr lang="en-US" b="1" dirty="0" smtClean="0"/>
            </a:br>
            <a:endParaRPr lang="en-US" b="1" dirty="0"/>
          </a:p>
        </p:txBody>
      </p:sp>
      <p:sp>
        <p:nvSpPr>
          <p:cNvPr id="3" name="Content Placeholder 2"/>
          <p:cNvSpPr>
            <a:spLocks noGrp="1"/>
          </p:cNvSpPr>
          <p:nvPr>
            <p:ph idx="1"/>
          </p:nvPr>
        </p:nvSpPr>
        <p:spPr/>
        <p:txBody>
          <a:bodyPr>
            <a:normAutofit/>
          </a:bodyPr>
          <a:lstStyle/>
          <a:p>
            <a:pPr>
              <a:buNone/>
            </a:pPr>
            <a:r>
              <a:rPr lang="en-US" sz="5400" b="1" dirty="0" smtClean="0">
                <a:solidFill>
                  <a:schemeClr val="tx2">
                    <a:satMod val="130000"/>
                  </a:schemeClr>
                </a:solidFill>
                <a:effectLst>
                  <a:outerShdw blurRad="50000" dist="30000" dir="5400000" algn="tl" rotWithShape="0">
                    <a:srgbClr val="000000">
                      <a:alpha val="30000"/>
                    </a:srgbClr>
                  </a:outerShdw>
                </a:effectLst>
                <a:latin typeface="+mj-lt"/>
                <a:ea typeface="+mj-ea"/>
                <a:cs typeface="+mj-cs"/>
              </a:rPr>
              <a:t>Communications &amp;</a:t>
            </a:r>
          </a:p>
          <a:p>
            <a:pPr lvl="1"/>
            <a:r>
              <a:rPr lang="en-US" sz="4000" b="1" dirty="0" smtClean="0"/>
              <a:t>Visitors </a:t>
            </a:r>
          </a:p>
          <a:p>
            <a:pPr lvl="1"/>
            <a:r>
              <a:rPr lang="en-US" sz="4000" b="1" dirty="0" smtClean="0"/>
              <a:t>Staff </a:t>
            </a:r>
          </a:p>
          <a:p>
            <a:pPr lvl="1"/>
            <a:r>
              <a:rPr lang="en-US" sz="4000" b="1" dirty="0" smtClean="0"/>
              <a:t>Patients! </a:t>
            </a:r>
            <a:endParaRPr lang="en-US" b="1" dirty="0"/>
          </a:p>
        </p:txBody>
      </p:sp>
      <p:pic>
        <p:nvPicPr>
          <p:cNvPr id="6" name="~PP374.WAV">
            <a:hlinkClick r:id="" action="ppaction://media"/>
          </p:cNvPr>
          <p:cNvPicPr>
            <a:picLocks noRot="1" noChangeAspect="1"/>
          </p:cNvPicPr>
          <p:nvPr>
            <a:wavAudioFile r:embed="rId1" name="~PP374.WAV"/>
          </p:nvPr>
        </p:nvPicPr>
        <p:blipFill>
          <a:blip r:embed="rId3" cstate="print"/>
          <a:stretch>
            <a:fillRect/>
          </a:stretch>
        </p:blipFill>
        <p:spPr>
          <a:xfrm>
            <a:off x="8737600" y="6451600"/>
            <a:ext cx="304800" cy="304800"/>
          </a:xfrm>
          <a:prstGeom prst="rect">
            <a:avLst/>
          </a:prstGeom>
        </p:spPr>
      </p:pic>
    </p:spTree>
    <p:extLst>
      <p:ext uri="{BB962C8B-B14F-4D97-AF65-F5344CB8AC3E}">
        <p14:creationId xmlns:p14="http://schemas.microsoft.com/office/powerpoint/2010/main" val="830098637"/>
      </p:ext>
    </p:extLst>
  </p:cSld>
  <p:clrMapOvr>
    <a:masterClrMapping/>
  </p:clrMapOvr>
  <p:transition spd="slow" advTm="1175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6"/>
                </p:tgtEl>
              </p:cMediaNode>
            </p:audio>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Communications: </a:t>
            </a:r>
            <a:endParaRPr lang="en-US" b="1" dirty="0"/>
          </a:p>
        </p:txBody>
      </p:sp>
      <p:sp>
        <p:nvSpPr>
          <p:cNvPr id="3" name="Content Placeholder 2"/>
          <p:cNvSpPr>
            <a:spLocks noGrp="1"/>
          </p:cNvSpPr>
          <p:nvPr>
            <p:ph idx="1"/>
          </p:nvPr>
        </p:nvSpPr>
        <p:spPr/>
        <p:txBody>
          <a:bodyPr>
            <a:normAutofit/>
          </a:bodyPr>
          <a:lstStyle/>
          <a:p>
            <a:r>
              <a:rPr lang="en-US" sz="4400" b="1" dirty="0" smtClean="0"/>
              <a:t>Signage</a:t>
            </a:r>
          </a:p>
          <a:p>
            <a:r>
              <a:rPr lang="en-US" sz="4400" b="1" dirty="0" smtClean="0"/>
              <a:t>Announcements</a:t>
            </a:r>
          </a:p>
          <a:p>
            <a:r>
              <a:rPr lang="en-US" sz="4400" b="1" dirty="0" smtClean="0"/>
              <a:t>Explanations</a:t>
            </a:r>
          </a:p>
          <a:p>
            <a:pPr lvl="1"/>
            <a:r>
              <a:rPr lang="en-US" sz="4000" b="1" dirty="0" smtClean="0"/>
              <a:t>Explain sights and sounds and reassure that it’s just a training exercise</a:t>
            </a:r>
          </a:p>
          <a:p>
            <a:endParaRPr lang="en-US" sz="4400" b="1" dirty="0" smtClean="0"/>
          </a:p>
          <a:p>
            <a:pPr lvl="1"/>
            <a:endParaRPr lang="en-US" dirty="0"/>
          </a:p>
        </p:txBody>
      </p:sp>
      <p:pic>
        <p:nvPicPr>
          <p:cNvPr id="4" name="Picture 3"/>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6914" t="22326" r="10118" b="10167"/>
          <a:stretch/>
        </p:blipFill>
        <p:spPr bwMode="auto">
          <a:xfrm>
            <a:off x="0" y="3352800"/>
            <a:ext cx="5355771" cy="3505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4"/>
          <p:cNvPicPr/>
          <p:nvPr/>
        </p:nvPicPr>
        <p:blipFill>
          <a:blip r:embed="rId5" cstate="print"/>
          <a:srcRect l="28534" r="15408"/>
          <a:stretch>
            <a:fillRect/>
          </a:stretch>
        </p:blipFill>
        <p:spPr bwMode="auto">
          <a:xfrm>
            <a:off x="6248400" y="3124200"/>
            <a:ext cx="2895600" cy="3733800"/>
          </a:xfrm>
          <a:prstGeom prst="rect">
            <a:avLst/>
          </a:prstGeom>
          <a:noFill/>
          <a:ln w="9525">
            <a:noFill/>
            <a:miter lim="800000"/>
            <a:headEnd/>
            <a:tailEnd/>
          </a:ln>
        </p:spPr>
      </p:pic>
      <p:pic>
        <p:nvPicPr>
          <p:cNvPr id="8" name="~PP655.WAV">
            <a:hlinkClick r:id="" action="ppaction://media"/>
          </p:cNvPr>
          <p:cNvPicPr>
            <a:picLocks noRot="1" noChangeAspect="1"/>
          </p:cNvPicPr>
          <p:nvPr>
            <a:wavAudioFile r:embed="rId2" name="~PP655.WAV"/>
          </p:nvPr>
        </p:nvPicPr>
        <p:blipFill>
          <a:blip r:embed="rId6" cstate="print"/>
          <a:stretch>
            <a:fillRect/>
          </a:stretch>
        </p:blipFill>
        <p:spPr>
          <a:xfrm>
            <a:off x="8737600" y="6451600"/>
            <a:ext cx="304800" cy="304800"/>
          </a:xfrm>
          <a:prstGeom prst="rect">
            <a:avLst/>
          </a:prstGeom>
        </p:spPr>
      </p:pic>
    </p:spTree>
    <p:custDataLst>
      <p:tags r:id="rId1"/>
    </p:custDataLst>
    <p:extLst>
      <p:ext uri="{BB962C8B-B14F-4D97-AF65-F5344CB8AC3E}">
        <p14:creationId xmlns:p14="http://schemas.microsoft.com/office/powerpoint/2010/main" val="3037432538"/>
      </p:ext>
    </p:extLst>
  </p:cSld>
  <p:clrMapOvr>
    <a:masterClrMapping/>
  </p:clrMapOvr>
  <p:transition spd="slow" advTm="5752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3" presetClass="exit" presetSubtype="10" fill="hold" nodeType="clickEffect">
                                  <p:stCondLst>
                                    <p:cond delay="0"/>
                                  </p:stCondLst>
                                  <p:childTnLst>
                                    <p:animEffect transition="out" filter="blinds(horizontal)">
                                      <p:cBhvr>
                                        <p:cTn id="18" dur="500"/>
                                        <p:tgtEl>
                                          <p:spTgt spid="5"/>
                                        </p:tgtEl>
                                      </p:cBhvr>
                                    </p:animEffect>
                                    <p:set>
                                      <p:cBhvr>
                                        <p:cTn id="19" dur="1" fill="hold">
                                          <p:stCondLst>
                                            <p:cond delay="499"/>
                                          </p:stCondLst>
                                        </p:cTn>
                                        <p:tgtEl>
                                          <p:spTgt spid="5"/>
                                        </p:tgtEl>
                                        <p:attrNameLst>
                                          <p:attrName>style.visibility</p:attrName>
                                        </p:attrNameLst>
                                      </p:cBhvr>
                                      <p:to>
                                        <p:strVal val="hidden"/>
                                      </p:to>
                                    </p:set>
                                  </p:childTnLst>
                                </p:cTn>
                              </p:par>
                            </p:childTnLst>
                          </p:cTn>
                        </p:par>
                      </p:childTnLst>
                    </p:cTn>
                  </p:par>
                  <p:par>
                    <p:cTn id="20" fill="hold">
                      <p:stCondLst>
                        <p:cond delay="indefinite"/>
                      </p:stCondLst>
                      <p:childTnLst>
                        <p:par>
                          <p:cTn id="21" fill="hold">
                            <p:stCondLst>
                              <p:cond delay="0"/>
                            </p:stCondLst>
                            <p:childTnLst>
                              <p:par>
                                <p:cTn id="22" presetID="2" presetClass="exit" presetSubtype="4" fill="hold" nodeType="clickEffect">
                                  <p:stCondLst>
                                    <p:cond delay="0"/>
                                  </p:stCondLst>
                                  <p:childTnLst>
                                    <p:anim calcmode="lin" valueType="num">
                                      <p:cBhvr additive="base">
                                        <p:cTn id="23" dur="500"/>
                                        <p:tgtEl>
                                          <p:spTgt spid="4"/>
                                        </p:tgtEl>
                                        <p:attrNameLst>
                                          <p:attrName>ppt_x</p:attrName>
                                        </p:attrNameLst>
                                      </p:cBhvr>
                                      <p:tavLst>
                                        <p:tav tm="0">
                                          <p:val>
                                            <p:strVal val="ppt_x"/>
                                          </p:val>
                                        </p:tav>
                                        <p:tav tm="100000">
                                          <p:val>
                                            <p:strVal val="ppt_x"/>
                                          </p:val>
                                        </p:tav>
                                      </p:tavLst>
                                    </p:anim>
                                    <p:anim calcmode="lin" valueType="num">
                                      <p:cBhvr additive="base">
                                        <p:cTn id="24" dur="500"/>
                                        <p:tgtEl>
                                          <p:spTgt spid="4"/>
                                        </p:tgtEl>
                                        <p:attrNameLst>
                                          <p:attrName>ppt_y</p:attrName>
                                        </p:attrNameLst>
                                      </p:cBhvr>
                                      <p:tavLst>
                                        <p:tav tm="0">
                                          <p:val>
                                            <p:strVal val="ppt_y"/>
                                          </p:val>
                                        </p:tav>
                                        <p:tav tm="100000">
                                          <p:val>
                                            <p:strVal val="1+ppt_h/2"/>
                                          </p:val>
                                        </p:tav>
                                      </p:tavLst>
                                    </p:anim>
                                    <p:set>
                                      <p:cBhvr>
                                        <p:cTn id="25" dur="1" fill="hold">
                                          <p:stCondLst>
                                            <p:cond delay="4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26" fill="hold" display="0">
                  <p:stCondLst>
                    <p:cond delay="indefinite"/>
                  </p:stCondLst>
                  <p:endCondLst>
                    <p:cond evt="onPrev" delay="0">
                      <p:tgtEl>
                        <p:sldTgt/>
                      </p:tgtEl>
                    </p:cond>
                    <p:cond evt="onStopAudio" delay="0">
                      <p:tgtEl>
                        <p:sldTgt/>
                      </p:tgtEl>
                    </p:cond>
                  </p:endCondLst>
                </p:cTn>
                <p:tgtEl>
                  <p:spTgt spid="8"/>
                </p:tgtEl>
              </p:cMediaNode>
            </p:audio>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Communications</a:t>
            </a:r>
            <a:endParaRPr lang="en-US" b="1" dirty="0"/>
          </a:p>
        </p:txBody>
      </p:sp>
      <p:sp>
        <p:nvSpPr>
          <p:cNvPr id="3" name="Content Placeholder 2"/>
          <p:cNvSpPr>
            <a:spLocks noGrp="1"/>
          </p:cNvSpPr>
          <p:nvPr>
            <p:ph idx="1"/>
          </p:nvPr>
        </p:nvSpPr>
        <p:spPr/>
        <p:txBody>
          <a:bodyPr/>
          <a:lstStyle/>
          <a:p>
            <a:r>
              <a:rPr lang="en-US" b="1" dirty="0" smtClean="0"/>
              <a:t>Wilson Hospital Media Liaison</a:t>
            </a:r>
            <a:endParaRPr lang="en-US" b="1"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2746621416"/>
      </p:ext>
    </p:extLst>
  </p:cSld>
  <p:clrMapOvr>
    <a:masterClrMapping/>
  </p:clrMapOvr>
  <p:transition spd="slow" advTm="2694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a:xfrm>
            <a:off x="933450" y="2857500"/>
            <a:ext cx="8229600" cy="1143000"/>
          </a:xfrm>
        </p:spPr>
        <p:txBody>
          <a:bodyPr>
            <a:normAutofit fontScale="90000"/>
          </a:bodyPr>
          <a:lstStyle/>
          <a:p>
            <a:pPr algn="ctr" eaLnBrk="1" fontAlgn="auto" hangingPunct="1">
              <a:spcAft>
                <a:spcPts val="0"/>
              </a:spcAft>
              <a:defRPr/>
            </a:pPr>
            <a:r>
              <a:rPr sz="9600" b="1" dirty="0" smtClean="0">
                <a:solidFill>
                  <a:schemeClr val="tx2">
                    <a:lumMod val="75000"/>
                  </a:schemeClr>
                </a:solidFill>
              </a:rPr>
              <a:t>Suspending or Terminating Exercise</a:t>
            </a:r>
          </a:p>
        </p:txBody>
      </p:sp>
      <p:pic>
        <p:nvPicPr>
          <p:cNvPr id="4" name="~PP2666.WAV">
            <a:hlinkClick r:id="" action="ppaction://media"/>
          </p:cNvPr>
          <p:cNvPicPr>
            <a:picLocks noRot="1" noChangeAspect="1"/>
          </p:cNvPicPr>
          <p:nvPr>
            <a:wavAudioFile r:embed="rId1" name="~PP2666.WAV"/>
          </p:nvPr>
        </p:nvPicPr>
        <p:blipFill>
          <a:blip r:embed="rId3" cstate="print"/>
          <a:stretch>
            <a:fillRect/>
          </a:stretch>
        </p:blipFill>
        <p:spPr>
          <a:xfrm>
            <a:off x="8724900" y="6438900"/>
            <a:ext cx="304800" cy="304800"/>
          </a:xfrm>
          <a:prstGeom prst="rect">
            <a:avLst/>
          </a:prstGeom>
        </p:spPr>
      </p:pic>
    </p:spTree>
  </p:cSld>
  <p:clrMapOvr>
    <a:masterClrMapping/>
  </p:clrMapOvr>
  <p:transition spd="slow" advTm="558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4"/>
                </p:tgtEl>
              </p:cMediaNode>
            </p:audio>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Suspending or Terminating Exercise</a:t>
            </a:r>
            <a:endParaRPr lang="en-US" b="1" dirty="0"/>
          </a:p>
        </p:txBody>
      </p:sp>
      <p:sp>
        <p:nvSpPr>
          <p:cNvPr id="3" name="Content Placeholder 2"/>
          <p:cNvSpPr>
            <a:spLocks noGrp="1"/>
          </p:cNvSpPr>
          <p:nvPr>
            <p:ph idx="1"/>
          </p:nvPr>
        </p:nvSpPr>
        <p:spPr>
          <a:xfrm>
            <a:off x="990600" y="1447800"/>
            <a:ext cx="7943088" cy="4800600"/>
          </a:xfrm>
        </p:spPr>
        <p:txBody>
          <a:bodyPr/>
          <a:lstStyle/>
          <a:p>
            <a:r>
              <a:rPr lang="en-US" b="1" dirty="0"/>
              <a:t>In the event of a real emergency the player will inform the controller/evaluator with the phrase  </a:t>
            </a:r>
          </a:p>
          <a:p>
            <a:pPr marL="82296" indent="0">
              <a:buNone/>
            </a:pPr>
            <a:r>
              <a:rPr lang="en-US" sz="3600" b="1" dirty="0"/>
              <a:t>    “REAL WORLD EMERGENCY” </a:t>
            </a:r>
          </a:p>
          <a:p>
            <a:r>
              <a:rPr lang="en-US" b="1" dirty="0"/>
              <a:t>The controller/evaluator will forward the information to the </a:t>
            </a:r>
            <a:r>
              <a:rPr lang="en-US" b="1" dirty="0" smtClean="0"/>
              <a:t>Senior Controller and the </a:t>
            </a:r>
            <a:r>
              <a:rPr lang="en-US" b="1" dirty="0"/>
              <a:t>SIMCELL</a:t>
            </a:r>
          </a:p>
          <a:p>
            <a:endParaRPr lang="en-US" dirty="0"/>
          </a:p>
        </p:txBody>
      </p:sp>
      <p:pic>
        <p:nvPicPr>
          <p:cNvPr id="5" name="~PP3769.WAV">
            <a:hlinkClick r:id="" action="ppaction://media"/>
          </p:cNvPr>
          <p:cNvPicPr>
            <a:picLocks noRot="1" noChangeAspect="1"/>
          </p:cNvPicPr>
          <p:nvPr>
            <a:wavAudioFile r:embed="rId1" name="~PP3769.WAV"/>
          </p:nvPr>
        </p:nvPicPr>
        <p:blipFill>
          <a:blip r:embed="rId3" cstate="print"/>
          <a:stretch>
            <a:fillRect/>
          </a:stretch>
        </p:blipFill>
        <p:spPr>
          <a:xfrm>
            <a:off x="8724900" y="6438900"/>
            <a:ext cx="304800" cy="304800"/>
          </a:xfrm>
          <a:prstGeom prst="rect">
            <a:avLst/>
          </a:prstGeom>
        </p:spPr>
      </p:pic>
    </p:spTree>
    <p:extLst>
      <p:ext uri="{BB962C8B-B14F-4D97-AF65-F5344CB8AC3E}">
        <p14:creationId xmlns:p14="http://schemas.microsoft.com/office/powerpoint/2010/main" val="1147472527"/>
      </p:ext>
    </p:extLst>
  </p:cSld>
  <p:clrMapOvr>
    <a:masterClrMapping/>
  </p:clrMapOvr>
  <p:transition spd="slow" advTm="5408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b="1" dirty="0" smtClean="0"/>
              <a:t>OVERVIEW</a:t>
            </a:r>
            <a:r>
              <a:rPr lang="en-US" sz="4000" dirty="0" smtClean="0"/>
              <a:t>:</a:t>
            </a:r>
            <a:endParaRPr lang="en-US" sz="4000" dirty="0"/>
          </a:p>
        </p:txBody>
      </p:sp>
      <p:sp>
        <p:nvSpPr>
          <p:cNvPr id="3" name="Content Placeholder 2"/>
          <p:cNvSpPr>
            <a:spLocks noGrp="1"/>
          </p:cNvSpPr>
          <p:nvPr>
            <p:ph idx="1"/>
          </p:nvPr>
        </p:nvSpPr>
        <p:spPr/>
        <p:txBody>
          <a:bodyPr>
            <a:normAutofit lnSpcReduction="10000"/>
          </a:bodyPr>
          <a:lstStyle/>
          <a:p>
            <a:r>
              <a:rPr lang="en-US" sz="2800" b="1" dirty="0" smtClean="0"/>
              <a:t>Exercise Parameters</a:t>
            </a:r>
          </a:p>
          <a:p>
            <a:r>
              <a:rPr lang="en-US" sz="2800" b="1" dirty="0" smtClean="0"/>
              <a:t>Exercise Objectives</a:t>
            </a:r>
          </a:p>
          <a:p>
            <a:r>
              <a:rPr lang="en-US" sz="2800" b="1" dirty="0" smtClean="0"/>
              <a:t>Participants</a:t>
            </a:r>
          </a:p>
          <a:p>
            <a:r>
              <a:rPr lang="en-US" sz="2800" b="1" dirty="0" smtClean="0"/>
              <a:t>Rules of Conduct</a:t>
            </a:r>
          </a:p>
          <a:p>
            <a:r>
              <a:rPr lang="en-US" sz="2800" b="1" dirty="0" smtClean="0"/>
              <a:t>Full-scale vs. Functional</a:t>
            </a:r>
          </a:p>
          <a:p>
            <a:r>
              <a:rPr lang="en-US" sz="2800" b="1" dirty="0" smtClean="0"/>
              <a:t>Communications (Who and How)</a:t>
            </a:r>
            <a:endParaRPr lang="en-US" sz="2400" b="1" dirty="0" smtClean="0"/>
          </a:p>
          <a:p>
            <a:r>
              <a:rPr lang="en-US" sz="2800" b="1" dirty="0" smtClean="0"/>
              <a:t>Suspending or Terminating Exercise</a:t>
            </a:r>
          </a:p>
          <a:p>
            <a:r>
              <a:rPr lang="en-US" sz="2800" b="1" dirty="0" smtClean="0"/>
              <a:t>Player Hot-wash/Debrief</a:t>
            </a:r>
          </a:p>
          <a:p>
            <a:endParaRPr lang="en-US" sz="2800" b="1" dirty="0" smtClean="0"/>
          </a:p>
          <a:p>
            <a:pPr>
              <a:buNone/>
            </a:pPr>
            <a:r>
              <a:rPr lang="en-US" sz="2000" b="1" dirty="0" smtClean="0"/>
              <a:t>This is a non-funded exercise.</a:t>
            </a:r>
          </a:p>
          <a:p>
            <a:endParaRPr lang="en-US" sz="2800" dirty="0"/>
          </a:p>
        </p:txBody>
      </p:sp>
      <p:pic>
        <p:nvPicPr>
          <p:cNvPr id="5" name="~PP758.WAV">
            <a:hlinkClick r:id="" action="ppaction://media"/>
          </p:cNvPr>
          <p:cNvPicPr>
            <a:picLocks noRot="1" noChangeAspect="1"/>
          </p:cNvPicPr>
          <p:nvPr>
            <a:wavAudioFile r:embed="rId1" name="~PP758.WAV"/>
          </p:nvPr>
        </p:nvPicPr>
        <p:blipFill>
          <a:blip r:embed="rId3" cstate="print"/>
          <a:stretch>
            <a:fillRect/>
          </a:stretch>
        </p:blipFill>
        <p:spPr>
          <a:xfrm>
            <a:off x="8724900" y="6438900"/>
            <a:ext cx="304800" cy="304800"/>
          </a:xfrm>
          <a:prstGeom prst="rect">
            <a:avLst/>
          </a:prstGeom>
        </p:spPr>
      </p:pic>
    </p:spTree>
    <p:extLst>
      <p:ext uri="{BB962C8B-B14F-4D97-AF65-F5344CB8AC3E}">
        <p14:creationId xmlns:p14="http://schemas.microsoft.com/office/powerpoint/2010/main" val="1563308672"/>
      </p:ext>
    </p:extLst>
  </p:cSld>
  <p:clrMapOvr>
    <a:masterClrMapping/>
  </p:clrMapOvr>
  <p:transition spd="slow" advTm="4202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a:xfrm>
            <a:off x="914400" y="1828800"/>
            <a:ext cx="8229600" cy="1143000"/>
          </a:xfrm>
        </p:spPr>
        <p:txBody>
          <a:bodyPr>
            <a:normAutofit fontScale="90000"/>
          </a:bodyPr>
          <a:lstStyle/>
          <a:p>
            <a:pPr algn="ctr" eaLnBrk="1" fontAlgn="auto" hangingPunct="1">
              <a:spcAft>
                <a:spcPts val="0"/>
              </a:spcAft>
              <a:defRPr/>
            </a:pPr>
            <a:r>
              <a:rPr sz="9600" b="1" dirty="0" smtClean="0">
                <a:solidFill>
                  <a:schemeClr val="tx2">
                    <a:lumMod val="75000"/>
                  </a:schemeClr>
                </a:solidFill>
              </a:rPr>
              <a:t>Player </a:t>
            </a:r>
            <a:br>
              <a:rPr sz="9600" b="1" dirty="0" smtClean="0">
                <a:solidFill>
                  <a:schemeClr val="tx2">
                    <a:lumMod val="75000"/>
                  </a:schemeClr>
                </a:solidFill>
              </a:rPr>
            </a:br>
            <a:r>
              <a:rPr sz="9600" b="1" dirty="0" smtClean="0">
                <a:solidFill>
                  <a:schemeClr val="tx2">
                    <a:lumMod val="75000"/>
                  </a:schemeClr>
                </a:solidFill>
              </a:rPr>
              <a:t>Hot</a:t>
            </a:r>
            <a:r>
              <a:rPr lang="en-US" sz="9600" b="1" dirty="0" smtClean="0">
                <a:solidFill>
                  <a:schemeClr val="tx2">
                    <a:lumMod val="75000"/>
                  </a:schemeClr>
                </a:solidFill>
              </a:rPr>
              <a:t> W</a:t>
            </a:r>
            <a:r>
              <a:rPr sz="9600" b="1" dirty="0" smtClean="0">
                <a:solidFill>
                  <a:schemeClr val="tx2">
                    <a:lumMod val="75000"/>
                  </a:schemeClr>
                </a:solidFill>
              </a:rPr>
              <a:t>ash</a:t>
            </a:r>
            <a:br>
              <a:rPr sz="9600" b="1" dirty="0" smtClean="0">
                <a:solidFill>
                  <a:schemeClr val="tx2">
                    <a:lumMod val="75000"/>
                  </a:schemeClr>
                </a:solidFill>
              </a:rPr>
            </a:br>
            <a:r>
              <a:rPr sz="9600" dirty="0" smtClean="0">
                <a:solidFill>
                  <a:schemeClr val="tx2">
                    <a:lumMod val="75000"/>
                  </a:schemeClr>
                </a:solidFill>
              </a:rPr>
              <a:t>Debrief</a:t>
            </a:r>
          </a:p>
        </p:txBody>
      </p:sp>
      <p:pic>
        <p:nvPicPr>
          <p:cNvPr id="6146" name="Picture 2" descr="http://ts2.mm.bing.net/th?id=HN.608031884477401466&amp;w=298&amp;h=188&amp;c=7&amp;rs=1&amp;url=http%3a%2f%2fwww.superstock.com%2fstock-photos-images%2f442-161A&amp;pid=1.7"/>
          <p:cNvPicPr>
            <a:picLocks noChangeAspect="1" noChangeArrowheads="1"/>
          </p:cNvPicPr>
          <p:nvPr/>
        </p:nvPicPr>
        <p:blipFill>
          <a:blip r:embed="rId4" cstate="print"/>
          <a:srcRect/>
          <a:stretch>
            <a:fillRect/>
          </a:stretch>
        </p:blipFill>
        <p:spPr bwMode="auto">
          <a:xfrm>
            <a:off x="2945658" y="3276600"/>
            <a:ext cx="4167085" cy="2628901"/>
          </a:xfrm>
          <a:prstGeom prst="rect">
            <a:avLst/>
          </a:prstGeom>
          <a:noFill/>
        </p:spPr>
      </p:pic>
      <p:pic>
        <p:nvPicPr>
          <p:cNvPr id="5" name="~PP1474.WAV">
            <a:hlinkClick r:id="" action="ppaction://media"/>
          </p:cNvPr>
          <p:cNvPicPr>
            <a:picLocks noRot="1" noChangeAspect="1"/>
          </p:cNvPicPr>
          <p:nvPr>
            <a:wavAudioFile r:embed="rId1" name="~PP1474.WAV"/>
          </p:nvPr>
        </p:nvPicPr>
        <p:blipFill>
          <a:blip r:embed="rId5" cstate="print"/>
          <a:stretch>
            <a:fillRect/>
          </a:stretch>
        </p:blipFill>
        <p:spPr>
          <a:xfrm>
            <a:off x="8724900" y="6438900"/>
            <a:ext cx="304800" cy="304800"/>
          </a:xfrm>
          <a:prstGeom prst="rect">
            <a:avLst/>
          </a:prstGeom>
        </p:spPr>
      </p:pic>
    </p:spTree>
  </p:cSld>
  <p:clrMapOvr>
    <a:masterClrMapping/>
  </p:clrMapOvr>
  <p:transition spd="slow" advTm="562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a:xfrm>
            <a:off x="990600" y="685800"/>
            <a:ext cx="8153400" cy="819150"/>
          </a:xfrm>
        </p:spPr>
        <p:txBody>
          <a:bodyPr/>
          <a:lstStyle/>
          <a:p>
            <a:pPr eaLnBrk="1" fontAlgn="auto" hangingPunct="1">
              <a:spcAft>
                <a:spcPts val="0"/>
              </a:spcAft>
              <a:defRPr/>
            </a:pPr>
            <a:r>
              <a:rPr sz="4400" b="1" dirty="0" smtClean="0">
                <a:solidFill>
                  <a:schemeClr val="tx2">
                    <a:lumMod val="75000"/>
                  </a:schemeClr>
                </a:solidFill>
              </a:rPr>
              <a:t>Player Hot Wash</a:t>
            </a:r>
          </a:p>
        </p:txBody>
      </p:sp>
      <p:sp>
        <p:nvSpPr>
          <p:cNvPr id="31747" name="Content Placeholder 2"/>
          <p:cNvSpPr>
            <a:spLocks noGrp="1"/>
          </p:cNvSpPr>
          <p:nvPr>
            <p:ph idx="1"/>
          </p:nvPr>
        </p:nvSpPr>
        <p:spPr>
          <a:xfrm>
            <a:off x="1435608" y="1447800"/>
            <a:ext cx="7498080" cy="5410200"/>
          </a:xfrm>
        </p:spPr>
        <p:txBody>
          <a:bodyPr>
            <a:normAutofit/>
          </a:bodyPr>
          <a:lstStyle/>
          <a:p>
            <a:pPr marL="274320" indent="-274320" eaLnBrk="1" fontAlgn="auto" hangingPunct="1">
              <a:spcAft>
                <a:spcPts val="0"/>
              </a:spcAft>
              <a:buFont typeface="Wingdings 2" pitchFamily="18" charset="2"/>
              <a:buNone/>
              <a:defRPr/>
            </a:pPr>
            <a:r>
              <a:rPr lang="en-US" b="1" dirty="0" smtClean="0"/>
              <a:t>Immediately following end of play (ENDEX):</a:t>
            </a:r>
          </a:p>
          <a:p>
            <a:pPr marL="274320" indent="-274320" eaLnBrk="1" fontAlgn="auto" hangingPunct="1">
              <a:spcAft>
                <a:spcPts val="0"/>
              </a:spcAft>
              <a:buFont typeface="Wingdings" pitchFamily="2" charset="2"/>
              <a:buChar char="q"/>
              <a:defRPr/>
            </a:pPr>
            <a:r>
              <a:rPr lang="en-US" b="1" dirty="0" smtClean="0"/>
              <a:t>Complete a player hot wash</a:t>
            </a:r>
          </a:p>
          <a:p>
            <a:pPr marL="274320" indent="-274320" eaLnBrk="1" fontAlgn="auto" hangingPunct="1">
              <a:spcAft>
                <a:spcPts val="0"/>
              </a:spcAft>
              <a:buFont typeface="Wingdings" pitchFamily="2" charset="2"/>
              <a:buChar char="q"/>
              <a:defRPr/>
            </a:pPr>
            <a:r>
              <a:rPr lang="en-US" b="1" dirty="0" smtClean="0"/>
              <a:t>Controller/Evaluator will facilitate group discussion</a:t>
            </a:r>
          </a:p>
          <a:p>
            <a:pPr marL="274320" indent="-274320" eaLnBrk="1" fontAlgn="auto" hangingPunct="1">
              <a:spcAft>
                <a:spcPts val="0"/>
              </a:spcAft>
              <a:buFont typeface="Wingdings" pitchFamily="2" charset="2"/>
              <a:buChar char="q"/>
              <a:defRPr/>
            </a:pPr>
            <a:r>
              <a:rPr lang="en-US" b="1" dirty="0" smtClean="0"/>
              <a:t>What went well/needs improvement</a:t>
            </a:r>
          </a:p>
          <a:p>
            <a:pPr marL="274320" indent="-274320" eaLnBrk="1" fontAlgn="auto" hangingPunct="1">
              <a:spcAft>
                <a:spcPts val="0"/>
              </a:spcAft>
              <a:buFont typeface="Wingdings" pitchFamily="2" charset="2"/>
              <a:buChar char="q"/>
              <a:defRPr/>
            </a:pPr>
            <a:r>
              <a:rPr lang="en-US" b="1" dirty="0" smtClean="0"/>
              <a:t>Controller/Evaluator will document discussion on group feedback form</a:t>
            </a:r>
          </a:p>
          <a:p>
            <a:pPr marL="274320" indent="-274320" eaLnBrk="1" fontAlgn="auto" hangingPunct="1">
              <a:spcAft>
                <a:spcPts val="0"/>
              </a:spcAft>
              <a:buFont typeface="Wingdings" pitchFamily="2" charset="2"/>
              <a:buChar char="q"/>
              <a:defRPr/>
            </a:pPr>
            <a:r>
              <a:rPr lang="en-US" b="1" dirty="0" smtClean="0"/>
              <a:t>Participant Feedback forms will be circulated and collected</a:t>
            </a:r>
          </a:p>
          <a:p>
            <a:pPr marL="274320" indent="-274320" eaLnBrk="1" fontAlgn="auto" hangingPunct="1">
              <a:spcAft>
                <a:spcPts val="0"/>
              </a:spcAft>
              <a:buFont typeface="Wingdings" pitchFamily="2" charset="2"/>
              <a:buChar char="v"/>
              <a:defRPr/>
            </a:pPr>
            <a:endParaRPr lang="en-US" dirty="0" smtClean="0"/>
          </a:p>
          <a:p>
            <a:pPr marL="274320" indent="-274320" eaLnBrk="1" fontAlgn="auto" hangingPunct="1">
              <a:spcAft>
                <a:spcPts val="0"/>
              </a:spcAft>
              <a:buFont typeface="Wingdings" pitchFamily="2" charset="2"/>
              <a:buChar char="v"/>
              <a:defRPr/>
            </a:pPr>
            <a:endParaRPr lang="en-US" dirty="0" smtClean="0"/>
          </a:p>
        </p:txBody>
      </p:sp>
      <p:pic>
        <p:nvPicPr>
          <p:cNvPr id="5" name="~PP1830.WAV">
            <a:hlinkClick r:id="" action="ppaction://media"/>
          </p:cNvPr>
          <p:cNvPicPr>
            <a:picLocks noRot="1" noChangeAspect="1"/>
          </p:cNvPicPr>
          <p:nvPr>
            <a:wavAudioFile r:embed="rId1" name="~PP1830.WAV"/>
          </p:nvPr>
        </p:nvPicPr>
        <p:blipFill>
          <a:blip r:embed="rId3" cstate="print"/>
          <a:stretch>
            <a:fillRect/>
          </a:stretch>
        </p:blipFill>
        <p:spPr>
          <a:xfrm>
            <a:off x="8724900" y="6438900"/>
            <a:ext cx="304800" cy="304800"/>
          </a:xfrm>
          <a:prstGeom prst="rect">
            <a:avLst/>
          </a:prstGeom>
        </p:spPr>
      </p:pic>
    </p:spTree>
  </p:cSld>
  <p:clrMapOvr>
    <a:masterClrMapping/>
  </p:clrMapOvr>
  <p:transition spd="slow" advTm="4513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hangingPunct="1">
              <a:defRPr/>
            </a:pPr>
            <a:r>
              <a:rPr lang="en-US" b="1" dirty="0" smtClean="0">
                <a:solidFill>
                  <a:schemeClr val="tx2">
                    <a:lumMod val="75000"/>
                  </a:schemeClr>
                </a:solidFill>
              </a:rPr>
              <a:t>Important Wrap Up</a:t>
            </a:r>
            <a:endParaRPr lang="en-US" b="1" dirty="0">
              <a:solidFill>
                <a:schemeClr val="tx2">
                  <a:lumMod val="75000"/>
                </a:schemeClr>
              </a:solidFill>
            </a:endParaRPr>
          </a:p>
        </p:txBody>
      </p:sp>
      <p:sp>
        <p:nvSpPr>
          <p:cNvPr id="8195" name="Content Placeholder 2"/>
          <p:cNvSpPr>
            <a:spLocks noGrp="1"/>
          </p:cNvSpPr>
          <p:nvPr>
            <p:ph idx="1"/>
          </p:nvPr>
        </p:nvSpPr>
        <p:spPr>
          <a:xfrm>
            <a:off x="838200" y="1447800"/>
            <a:ext cx="8095488" cy="5105400"/>
          </a:xfrm>
        </p:spPr>
        <p:txBody>
          <a:bodyPr>
            <a:normAutofit fontScale="77500" lnSpcReduction="20000"/>
          </a:bodyPr>
          <a:lstStyle/>
          <a:p>
            <a:pPr>
              <a:buFont typeface="Wingdings" pitchFamily="2" charset="2"/>
              <a:buChar char="q"/>
            </a:pPr>
            <a:r>
              <a:rPr lang="en-US" altLang="en-US" b="1" dirty="0" smtClean="0"/>
              <a:t>Inject messages from Controllers, victims, by phone, radio, or other means</a:t>
            </a:r>
          </a:p>
          <a:p>
            <a:pPr>
              <a:buFont typeface="Wingdings" pitchFamily="2" charset="2"/>
              <a:buChar char="q"/>
            </a:pPr>
            <a:r>
              <a:rPr lang="en-US" altLang="en-US" b="1" dirty="0" smtClean="0"/>
              <a:t>Respond to exercise events and information as if the emergency were real</a:t>
            </a:r>
          </a:p>
          <a:p>
            <a:pPr>
              <a:buFont typeface="Wingdings" pitchFamily="2" charset="2"/>
              <a:buChar char="q"/>
            </a:pPr>
            <a:r>
              <a:rPr lang="en-US" altLang="en-US" b="1" dirty="0" smtClean="0"/>
              <a:t>Send patients to playing areas!  Use all communications tools!</a:t>
            </a:r>
          </a:p>
          <a:p>
            <a:pPr eaLnBrk="1" hangingPunct="1">
              <a:buFont typeface="Wingdings" pitchFamily="2" charset="2"/>
              <a:buChar char="q"/>
            </a:pPr>
            <a:r>
              <a:rPr lang="en-US" altLang="en-US" b="1" dirty="0" smtClean="0"/>
              <a:t>Make all the phone calls!  DO NOT simulate phone calls!</a:t>
            </a:r>
          </a:p>
          <a:p>
            <a:pPr>
              <a:buFont typeface="Wingdings" pitchFamily="2" charset="2"/>
              <a:buChar char="q"/>
            </a:pPr>
            <a:r>
              <a:rPr lang="en-US" altLang="en-US" b="1" dirty="0"/>
              <a:t>Use Player Directory for participating organizations and SIMCELL for ANYONE else!</a:t>
            </a:r>
          </a:p>
          <a:p>
            <a:pPr>
              <a:buFont typeface="Wingdings" pitchFamily="2" charset="2"/>
              <a:buChar char="q"/>
            </a:pPr>
            <a:r>
              <a:rPr lang="en-US" altLang="en-US" b="1" dirty="0" smtClean="0"/>
              <a:t>If </a:t>
            </a:r>
            <a:r>
              <a:rPr lang="en-US" altLang="en-US" b="1" dirty="0"/>
              <a:t>you need something make the call!</a:t>
            </a:r>
          </a:p>
          <a:p>
            <a:pPr>
              <a:buFont typeface="Wingdings" pitchFamily="2" charset="2"/>
              <a:buChar char="q"/>
            </a:pPr>
            <a:r>
              <a:rPr lang="en-US" altLang="en-US" b="1" dirty="0" smtClean="0"/>
              <a:t>“</a:t>
            </a:r>
            <a:r>
              <a:rPr lang="en-US" altLang="en-US" b="1" dirty="0"/>
              <a:t>This is an Exercise Message” vs. “Real World”</a:t>
            </a:r>
          </a:p>
          <a:p>
            <a:pPr>
              <a:buFont typeface="Wingdings" pitchFamily="2" charset="2"/>
              <a:buChar char="q"/>
            </a:pPr>
            <a:r>
              <a:rPr lang="en-US" altLang="en-US" b="1" dirty="0"/>
              <a:t>If uncertain about something, ask your supervisor, a Controller, or the </a:t>
            </a:r>
            <a:r>
              <a:rPr lang="en-US" altLang="en-US" b="1" dirty="0" err="1"/>
              <a:t>SimCell</a:t>
            </a:r>
            <a:endParaRPr lang="en-US" altLang="en-US" b="1" dirty="0"/>
          </a:p>
          <a:p>
            <a:pPr eaLnBrk="1" hangingPunct="1">
              <a:buFont typeface="Wingdings" pitchFamily="2" charset="2"/>
              <a:buChar char="q"/>
            </a:pPr>
            <a:endParaRPr lang="en-US" altLang="en-US" b="1" dirty="0" smtClean="0"/>
          </a:p>
        </p:txBody>
      </p:sp>
      <p:pic>
        <p:nvPicPr>
          <p:cNvPr id="5" name="~PP2051.WAV">
            <a:hlinkClick r:id="" action="ppaction://media"/>
          </p:cNvPr>
          <p:cNvPicPr>
            <a:picLocks noRot="1" noChangeAspect="1"/>
          </p:cNvPicPr>
          <p:nvPr>
            <a:wavAudioFile r:embed="rId1" name="~PP2051.WAV"/>
          </p:nvPr>
        </p:nvPicPr>
        <p:blipFill>
          <a:blip r:embed="rId3" cstate="print"/>
          <a:stretch>
            <a:fillRect/>
          </a:stretch>
        </p:blipFill>
        <p:spPr>
          <a:xfrm>
            <a:off x="8724900" y="6438900"/>
            <a:ext cx="304800" cy="304800"/>
          </a:xfrm>
          <a:prstGeom prst="rect">
            <a:avLst/>
          </a:prstGeom>
        </p:spPr>
      </p:pic>
    </p:spTree>
  </p:cSld>
  <p:clrMapOvr>
    <a:masterClrMapping/>
  </p:clrMapOvr>
  <p:transition spd="slow" advTm="8595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990600" y="685800"/>
            <a:ext cx="8153400" cy="819150"/>
          </a:xfrm>
        </p:spPr>
        <p:txBody>
          <a:bodyPr/>
          <a:lstStyle/>
          <a:p>
            <a:pPr eaLnBrk="1" fontAlgn="auto" hangingPunct="1">
              <a:spcAft>
                <a:spcPts val="0"/>
              </a:spcAft>
              <a:defRPr/>
            </a:pPr>
            <a:r>
              <a:rPr sz="4400" b="1" dirty="0" smtClean="0">
                <a:solidFill>
                  <a:schemeClr val="tx2">
                    <a:lumMod val="75000"/>
                  </a:schemeClr>
                </a:solidFill>
              </a:rPr>
              <a:t>Player  Reference Items</a:t>
            </a:r>
          </a:p>
        </p:txBody>
      </p:sp>
      <p:sp>
        <p:nvSpPr>
          <p:cNvPr id="27651" name="Content Placeholder 2"/>
          <p:cNvSpPr>
            <a:spLocks noGrp="1"/>
          </p:cNvSpPr>
          <p:nvPr>
            <p:ph idx="1"/>
          </p:nvPr>
        </p:nvSpPr>
        <p:spPr>
          <a:xfrm>
            <a:off x="1435608" y="1828800"/>
            <a:ext cx="7498080" cy="4419600"/>
          </a:xfrm>
        </p:spPr>
        <p:txBody>
          <a:bodyPr>
            <a:normAutofit/>
          </a:bodyPr>
          <a:lstStyle/>
          <a:p>
            <a:pPr marL="274320" indent="-274320" eaLnBrk="1" fontAlgn="auto" hangingPunct="1">
              <a:lnSpc>
                <a:spcPct val="80000"/>
              </a:lnSpc>
              <a:spcAft>
                <a:spcPts val="0"/>
              </a:spcAft>
              <a:buFont typeface="Wingdings" pitchFamily="2" charset="2"/>
              <a:buChar char="q"/>
              <a:defRPr/>
            </a:pPr>
            <a:r>
              <a:rPr lang="en-US" b="1" dirty="0" smtClean="0"/>
              <a:t>EXPLAN</a:t>
            </a:r>
          </a:p>
          <a:p>
            <a:pPr marL="274320" indent="-274320" eaLnBrk="1" fontAlgn="auto" hangingPunct="1">
              <a:lnSpc>
                <a:spcPct val="80000"/>
              </a:lnSpc>
              <a:spcAft>
                <a:spcPts val="0"/>
              </a:spcAft>
              <a:buFont typeface="Wingdings" pitchFamily="2" charset="2"/>
              <a:buChar char="q"/>
              <a:defRPr/>
            </a:pPr>
            <a:r>
              <a:rPr lang="en-US" b="1" dirty="0" smtClean="0"/>
              <a:t>Player Guide</a:t>
            </a:r>
          </a:p>
          <a:p>
            <a:pPr marL="274320" indent="-274320" eaLnBrk="1" fontAlgn="auto" hangingPunct="1">
              <a:lnSpc>
                <a:spcPct val="80000"/>
              </a:lnSpc>
              <a:spcAft>
                <a:spcPts val="0"/>
              </a:spcAft>
              <a:buFont typeface="Wingdings" pitchFamily="2" charset="2"/>
              <a:buChar char="q"/>
              <a:defRPr/>
            </a:pPr>
            <a:r>
              <a:rPr lang="en-US" b="1" dirty="0" smtClean="0"/>
              <a:t>Player “Phone Book” with Communications Plan</a:t>
            </a:r>
          </a:p>
        </p:txBody>
      </p:sp>
      <p:pic>
        <p:nvPicPr>
          <p:cNvPr id="5" name="~PP1553.WAV">
            <a:hlinkClick r:id="" action="ppaction://media"/>
          </p:cNvPr>
          <p:cNvPicPr>
            <a:picLocks noRot="1" noChangeAspect="1"/>
          </p:cNvPicPr>
          <p:nvPr>
            <a:wavAudioFile r:embed="rId1" name="~PP1553.WAV"/>
          </p:nvPr>
        </p:nvPicPr>
        <p:blipFill>
          <a:blip r:embed="rId3" cstate="print"/>
          <a:stretch>
            <a:fillRect/>
          </a:stretch>
        </p:blipFill>
        <p:spPr>
          <a:xfrm>
            <a:off x="8724900" y="6438900"/>
            <a:ext cx="304800" cy="304800"/>
          </a:xfrm>
          <a:prstGeom prst="rect">
            <a:avLst/>
          </a:prstGeom>
        </p:spPr>
      </p:pic>
    </p:spTree>
  </p:cSld>
  <p:clrMapOvr>
    <a:masterClrMapping/>
  </p:clrMapOvr>
  <p:transition spd="slow" advTm="2785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ctrTitle"/>
          </p:nvPr>
        </p:nvSpPr>
        <p:spPr>
          <a:xfrm>
            <a:off x="1066800" y="0"/>
            <a:ext cx="8077200" cy="6858000"/>
          </a:xfrm>
        </p:spPr>
        <p:txBody>
          <a:bodyPr anchor="ctr">
            <a:normAutofit/>
          </a:bodyPr>
          <a:lstStyle/>
          <a:p>
            <a:pPr algn="ctr" eaLnBrk="1" fontAlgn="auto" hangingPunct="1">
              <a:spcAft>
                <a:spcPts val="0"/>
              </a:spcAft>
              <a:defRPr/>
            </a:pPr>
            <a:r>
              <a:rPr sz="8800" b="1" dirty="0" smtClean="0">
                <a:solidFill>
                  <a:schemeClr val="accent2"/>
                </a:solidFill>
              </a:rPr>
              <a:t>QUESTIONS?</a:t>
            </a:r>
            <a:r>
              <a:rPr lang="en-US" sz="8800" b="1" dirty="0" smtClean="0">
                <a:solidFill>
                  <a:schemeClr val="accent2"/>
                </a:solidFill>
              </a:rPr>
              <a:t/>
            </a:r>
            <a:br>
              <a:rPr lang="en-US" sz="8800" b="1" dirty="0" smtClean="0">
                <a:solidFill>
                  <a:schemeClr val="accent2"/>
                </a:solidFill>
              </a:rPr>
            </a:br>
            <a:r>
              <a:rPr lang="en-US" sz="8000" b="1" dirty="0" smtClean="0">
                <a:solidFill>
                  <a:schemeClr val="accent2"/>
                </a:solidFill>
              </a:rPr>
              <a:t>Email to david.gerstner@daytonohio.gov</a:t>
            </a:r>
            <a:endParaRPr sz="8000" b="1" dirty="0" smtClean="0">
              <a:solidFill>
                <a:schemeClr val="accent2"/>
              </a:solidFill>
            </a:endParaRPr>
          </a:p>
        </p:txBody>
      </p:sp>
      <p:pic>
        <p:nvPicPr>
          <p:cNvPr id="4" name="~PP2965.WAV">
            <a:hlinkClick r:id="" action="ppaction://media"/>
          </p:cNvPr>
          <p:cNvPicPr>
            <a:picLocks noRot="1" noChangeAspect="1"/>
          </p:cNvPicPr>
          <p:nvPr>
            <a:wavAudioFile r:embed="rId1" name="~PP2965.WAV"/>
          </p:nvPr>
        </p:nvPicPr>
        <p:blipFill>
          <a:blip r:embed="rId3" cstate="print"/>
          <a:stretch>
            <a:fillRect/>
          </a:stretch>
        </p:blipFill>
        <p:spPr>
          <a:xfrm>
            <a:off x="8724900" y="6438900"/>
            <a:ext cx="304800" cy="304800"/>
          </a:xfrm>
          <a:prstGeom prst="rect">
            <a:avLst/>
          </a:prstGeom>
        </p:spPr>
      </p:pic>
    </p:spTree>
  </p:cSld>
  <p:clrMapOvr>
    <a:masterClrMapping/>
  </p:clrMapOvr>
  <p:transition spd="slow" advTm="3386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4"/>
                </p:tgtEl>
              </p:cMediaNode>
            </p:audio>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2975" y="1828800"/>
            <a:ext cx="8229600" cy="4038600"/>
          </a:xfrm>
        </p:spPr>
        <p:txBody>
          <a:bodyPr/>
          <a:lstStyle/>
          <a:p>
            <a:r>
              <a:rPr lang="en-US" b="1" dirty="0" smtClean="0">
                <a:solidFill>
                  <a:schemeClr val="tx2"/>
                </a:solidFill>
              </a:rPr>
              <a:t>THANK YOU FOR PARTICIPATING!</a:t>
            </a:r>
            <a:r>
              <a:rPr lang="en-US" b="1" dirty="0" smtClean="0"/>
              <a:t/>
            </a:r>
            <a:br>
              <a:rPr lang="en-US" b="1" dirty="0" smtClean="0"/>
            </a:br>
            <a:r>
              <a:rPr lang="en-US" b="1" dirty="0"/>
              <a:t/>
            </a:r>
            <a:br>
              <a:rPr lang="en-US" b="1" dirty="0"/>
            </a:br>
            <a:r>
              <a:rPr lang="en-US" b="1" dirty="0" smtClean="0">
                <a:solidFill>
                  <a:schemeClr val="accent3"/>
                </a:solidFill>
              </a:rPr>
              <a:t>PLEASE COMPLETE THE EVALUATION FORMS AFTER THE EXERCISE!</a:t>
            </a:r>
            <a:endParaRPr lang="en-US" b="1" dirty="0">
              <a:solidFill>
                <a:schemeClr val="accent3"/>
              </a:solidFill>
            </a:endParaRP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3049389189"/>
      </p:ext>
    </p:extLst>
  </p:cSld>
  <p:clrMapOvr>
    <a:masterClrMapping/>
  </p:clrMapOvr>
  <p:transition spd="slow" advTm="59639"/>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t>Orlando Response</a:t>
            </a:r>
            <a:endParaRPr lang="en-US" sz="4000" b="1" dirty="0"/>
          </a:p>
        </p:txBody>
      </p:sp>
      <p:pic>
        <p:nvPicPr>
          <p:cNvPr id="614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3323" y="4336472"/>
            <a:ext cx="4070961" cy="22860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69699"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16438" y="3276600"/>
            <a:ext cx="4627562" cy="25979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69698"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52400" y="1600200"/>
            <a:ext cx="4565650" cy="2573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096000" y="838200"/>
            <a:ext cx="2819400" cy="1879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P3593.WAV">
            <a:hlinkClick r:id="" action="ppaction://media"/>
          </p:cNvPr>
          <p:cNvPicPr>
            <a:picLocks noRot="1" noChangeAspect="1"/>
          </p:cNvPicPr>
          <p:nvPr>
            <a:wavAudioFile r:embed="rId1" name="~PP3593.WAV"/>
          </p:nvPr>
        </p:nvPicPr>
        <p:blipFill>
          <a:blip r:embed="rId7" cstate="print"/>
          <a:stretch>
            <a:fillRect/>
          </a:stretch>
        </p:blipFill>
        <p:spPr>
          <a:xfrm>
            <a:off x="8724900" y="6438900"/>
            <a:ext cx="304800" cy="304800"/>
          </a:xfrm>
          <a:prstGeom prst="rect">
            <a:avLst/>
          </a:prstGeom>
        </p:spPr>
      </p:pic>
    </p:spTree>
    <p:extLst>
      <p:ext uri="{BB962C8B-B14F-4D97-AF65-F5344CB8AC3E}">
        <p14:creationId xmlns:p14="http://schemas.microsoft.com/office/powerpoint/2010/main" val="3521962696"/>
      </p:ext>
    </p:extLst>
  </p:cSld>
  <p:clrMapOvr>
    <a:masterClrMapping/>
  </p:clrMapOvr>
  <p:transition spd="slow" advTm="1893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8"/>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6485"/>
          <a:stretch/>
        </p:blipFill>
        <p:spPr bwMode="auto">
          <a:xfrm>
            <a:off x="5104614" y="4629150"/>
            <a:ext cx="4037814" cy="2228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Grp="1" noChangeAspect="1" noChangeArrowheads="1"/>
          </p:cNvPicPr>
          <p:nvPr>
            <p:ph idx="1"/>
          </p:nvPr>
        </p:nvPicPr>
        <p:blipFill>
          <a:blip r:embed="rId4" cstate="print">
            <a:extLst>
              <a:ext uri="{28A0092B-C50C-407E-A947-70E740481C1C}">
                <a14:useLocalDpi xmlns:a14="http://schemas.microsoft.com/office/drawing/2010/main" val="0"/>
              </a:ext>
            </a:extLst>
          </a:blip>
          <a:srcRect/>
          <a:stretch>
            <a:fillRect/>
          </a:stretch>
        </p:blipFill>
        <p:spPr bwMode="auto">
          <a:xfrm>
            <a:off x="6056328" y="0"/>
            <a:ext cx="3086100" cy="20568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3125" t="45833" r="3473"/>
          <a:stretch/>
        </p:blipFill>
        <p:spPr bwMode="auto">
          <a:xfrm>
            <a:off x="2743200" y="2219325"/>
            <a:ext cx="5124450" cy="2228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1008864" y="685800"/>
            <a:ext cx="5181600" cy="707886"/>
          </a:xfrm>
          <a:prstGeom prst="rect">
            <a:avLst/>
          </a:prstGeom>
          <a:noFill/>
        </p:spPr>
        <p:txBody>
          <a:bodyPr wrap="square" rtlCol="0">
            <a:spAutoFit/>
          </a:bodyPr>
          <a:lstStyle/>
          <a:p>
            <a:r>
              <a:rPr lang="en-US" sz="4000" b="1" dirty="0" smtClean="0">
                <a:solidFill>
                  <a:schemeClr val="tx2"/>
                </a:solidFill>
                <a:effectLst>
                  <a:outerShdw blurRad="38100" dist="38100" dir="2700000" algn="tl">
                    <a:srgbClr val="000000">
                      <a:alpha val="43137"/>
                    </a:srgbClr>
                  </a:outerShdw>
                </a:effectLst>
                <a:latin typeface="+mj-lt"/>
              </a:rPr>
              <a:t>Las Vegas Response</a:t>
            </a:r>
            <a:endParaRPr lang="en-US" sz="4000" b="1" dirty="0">
              <a:solidFill>
                <a:schemeClr val="tx2"/>
              </a:solidFill>
              <a:effectLst>
                <a:outerShdw blurRad="38100" dist="38100" dir="2700000" algn="tl">
                  <a:srgbClr val="000000">
                    <a:alpha val="43137"/>
                  </a:srgbClr>
                </a:outerShdw>
              </a:effectLst>
              <a:latin typeface="+mj-lt"/>
            </a:endParaRPr>
          </a:p>
        </p:txBody>
      </p:sp>
      <p:pic>
        <p:nvPicPr>
          <p:cNvPr id="7" name="Picture 6"/>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90600" y="4584333"/>
            <a:ext cx="4037814" cy="22736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P3939.WAV">
            <a:hlinkClick r:id="" action="ppaction://media"/>
          </p:cNvPr>
          <p:cNvPicPr>
            <a:picLocks noRot="1" noChangeAspect="1"/>
          </p:cNvPicPr>
          <p:nvPr>
            <a:wavAudioFile r:embed="rId1" name="~PP3939.WAV"/>
          </p:nvPr>
        </p:nvPicPr>
        <p:blipFill>
          <a:blip r:embed="rId7" cstate="print"/>
          <a:stretch>
            <a:fillRect/>
          </a:stretch>
        </p:blipFill>
        <p:spPr>
          <a:xfrm>
            <a:off x="8724900" y="6438900"/>
            <a:ext cx="304800" cy="304800"/>
          </a:xfrm>
          <a:prstGeom prst="rect">
            <a:avLst/>
          </a:prstGeom>
        </p:spPr>
      </p:pic>
    </p:spTree>
    <p:extLst>
      <p:ext uri="{BB962C8B-B14F-4D97-AF65-F5344CB8AC3E}">
        <p14:creationId xmlns:p14="http://schemas.microsoft.com/office/powerpoint/2010/main" val="681854750"/>
      </p:ext>
    </p:extLst>
  </p:cSld>
  <p:clrMapOvr>
    <a:masterClrMapping/>
  </p:clrMapOvr>
  <p:transition advTm="2054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8"/>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hangingPunct="1">
              <a:defRPr/>
            </a:pPr>
            <a:r>
              <a:rPr lang="en-US" b="1" dirty="0"/>
              <a:t>Exercise Scope</a:t>
            </a:r>
          </a:p>
        </p:txBody>
      </p:sp>
      <p:sp>
        <p:nvSpPr>
          <p:cNvPr id="7171" name="Content Placeholder 2"/>
          <p:cNvSpPr>
            <a:spLocks noGrp="1"/>
          </p:cNvSpPr>
          <p:nvPr>
            <p:ph idx="1"/>
          </p:nvPr>
        </p:nvSpPr>
        <p:spPr/>
        <p:txBody>
          <a:bodyPr/>
          <a:lstStyle/>
          <a:p>
            <a:pPr>
              <a:buFont typeface="Wingdings" pitchFamily="2" charset="2"/>
              <a:buChar char="q"/>
            </a:pPr>
            <a:r>
              <a:rPr lang="en-US" altLang="en-US" sz="2800" b="1" dirty="0" smtClean="0"/>
              <a:t>Exercise type – </a:t>
            </a:r>
            <a:r>
              <a:rPr lang="en-US" altLang="en-US" sz="2800" b="1" dirty="0"/>
              <a:t>Full Scale and Functional </a:t>
            </a:r>
            <a:endParaRPr lang="en-US" altLang="en-US" sz="2800" b="1" dirty="0" smtClean="0"/>
          </a:p>
          <a:p>
            <a:pPr eaLnBrk="1" hangingPunct="1">
              <a:buFont typeface="Wingdings" pitchFamily="2" charset="2"/>
              <a:buChar char="q"/>
            </a:pPr>
            <a:r>
              <a:rPr lang="en-US" altLang="en-US" sz="2800" b="1" dirty="0" smtClean="0"/>
              <a:t>Participation level – State, County, and Local</a:t>
            </a:r>
          </a:p>
          <a:p>
            <a:pPr eaLnBrk="1" hangingPunct="1">
              <a:buFont typeface="Wingdings" pitchFamily="2" charset="2"/>
              <a:buChar char="q"/>
            </a:pPr>
            <a:r>
              <a:rPr lang="en-US" altLang="en-US" sz="2800" b="1" dirty="0" smtClean="0"/>
              <a:t>Exercise duration – Approximately three hours</a:t>
            </a:r>
          </a:p>
          <a:p>
            <a:pPr eaLnBrk="1" hangingPunct="1">
              <a:buFont typeface="Wingdings" pitchFamily="2" charset="2"/>
              <a:buChar char="q"/>
            </a:pPr>
            <a:r>
              <a:rPr lang="en-US" altLang="en-US" sz="2800" b="1" dirty="0" smtClean="0"/>
              <a:t>Exercise locations – </a:t>
            </a:r>
          </a:p>
          <a:p>
            <a:pPr lvl="1">
              <a:buFont typeface="Wingdings" pitchFamily="2" charset="2"/>
              <a:buChar char="q"/>
            </a:pPr>
            <a:r>
              <a:rPr lang="en-US" sz="2400" b="1" dirty="0" smtClean="0"/>
              <a:t>Sidney-Shelby County Health Department</a:t>
            </a:r>
          </a:p>
          <a:p>
            <a:pPr lvl="1">
              <a:buFont typeface="Wingdings" pitchFamily="2" charset="2"/>
              <a:buChar char="q"/>
            </a:pPr>
            <a:r>
              <a:rPr lang="en-US" altLang="en-US" sz="2400" b="1" dirty="0" smtClean="0"/>
              <a:t>Wilson Memorial Hospital</a:t>
            </a: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spTree>
  </p:cSld>
  <p:clrMapOvr>
    <a:masterClrMapping/>
  </p:clrMapOvr>
  <p:transition spd="slow" advTm="48493"/>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11.6|2.5|1.5"/>
</p:tagLst>
</file>

<file path=ppt/tags/tag2.xml><?xml version="1.0" encoding="utf-8"?>
<p:tagLst xmlns:a="http://schemas.openxmlformats.org/drawingml/2006/main" xmlns:r="http://schemas.openxmlformats.org/officeDocument/2006/relationships" xmlns:p="http://schemas.openxmlformats.org/presentationml/2006/main">
  <p:tag name="TIMING" val="|35.8|20"/>
</p:tagLst>
</file>

<file path=ppt/tags/tag3.xml><?xml version="1.0" encoding="utf-8"?>
<p:tagLst xmlns:a="http://schemas.openxmlformats.org/drawingml/2006/main" xmlns:r="http://schemas.openxmlformats.org/officeDocument/2006/relationships" xmlns:p="http://schemas.openxmlformats.org/presentationml/2006/main">
  <p:tag name="TIMING" val="|47|12.8|11.6|8.5|3.1"/>
</p:tagLst>
</file>

<file path=ppt/tags/tag4.xml><?xml version="1.0" encoding="utf-8"?>
<p:tagLst xmlns:a="http://schemas.openxmlformats.org/drawingml/2006/main" xmlns:r="http://schemas.openxmlformats.org/officeDocument/2006/relationships" xmlns:p="http://schemas.openxmlformats.org/presentationml/2006/main">
  <p:tag name="TIMING" val="|20.3|8.1|6.6|1.4"/>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10718</TotalTime>
  <Words>2641</Words>
  <Application>Microsoft Office PowerPoint</Application>
  <PresentationFormat>On-screen Show (4:3)</PresentationFormat>
  <Paragraphs>376</Paragraphs>
  <Slides>65</Slides>
  <Notes>5</Notes>
  <HiddenSlides>0</HiddenSlides>
  <MMClips>65</MMClips>
  <ScaleCrop>false</ScaleCrop>
  <HeadingPairs>
    <vt:vector size="4" baseType="variant">
      <vt:variant>
        <vt:lpstr>Theme</vt:lpstr>
      </vt:variant>
      <vt:variant>
        <vt:i4>1</vt:i4>
      </vt:variant>
      <vt:variant>
        <vt:lpstr>Slide Titles</vt:lpstr>
      </vt:variant>
      <vt:variant>
        <vt:i4>65</vt:i4>
      </vt:variant>
    </vt:vector>
  </HeadingPairs>
  <TitlesOfParts>
    <vt:vector size="66" baseType="lpstr">
      <vt:lpstr>Solstice</vt:lpstr>
      <vt:lpstr>Marjory Stoneman Douglas High School  Parkland, FL – February 14, 2018</vt:lpstr>
      <vt:lpstr>Santa Fe  High School  Santa Fe, TX May 18, 2018</vt:lpstr>
      <vt:lpstr>PowerPoint Presentation</vt:lpstr>
      <vt:lpstr>PowerPoint Presentation</vt:lpstr>
      <vt:lpstr>Dawn of a New Day Player Pre-brief</vt:lpstr>
      <vt:lpstr>OVERVIEW:</vt:lpstr>
      <vt:lpstr>Orlando Response</vt:lpstr>
      <vt:lpstr>PowerPoint Presentation</vt:lpstr>
      <vt:lpstr>Exercise Scope</vt:lpstr>
      <vt:lpstr>Important Concerns</vt:lpstr>
      <vt:lpstr>Exercise Capabilities &amp;Objectives</vt:lpstr>
      <vt:lpstr>Capabilities and Objectives </vt:lpstr>
      <vt:lpstr>Exercise Parameters</vt:lpstr>
      <vt:lpstr>THIS IS AN EXERCISE MESSAGE:  Simulated Joint Intelligence Bulletin</vt:lpstr>
      <vt:lpstr>Exercise Parameters </vt:lpstr>
      <vt:lpstr>Exercise Parameters (continued)</vt:lpstr>
      <vt:lpstr>Player Rules of Conduct</vt:lpstr>
      <vt:lpstr>SAFETY!</vt:lpstr>
      <vt:lpstr>Exercise Assumptions</vt:lpstr>
      <vt:lpstr>Full-scale versus Functional</vt:lpstr>
      <vt:lpstr>Surge Forms</vt:lpstr>
      <vt:lpstr>What is a Functional Exercise?</vt:lpstr>
      <vt:lpstr>PowerPoint Presentation</vt:lpstr>
      <vt:lpstr>Exercise Assumptions</vt:lpstr>
      <vt:lpstr>PowerPoint Presentation</vt:lpstr>
      <vt:lpstr>Exercise Assumptions</vt:lpstr>
      <vt:lpstr>Exercise Assumptions</vt:lpstr>
      <vt:lpstr>Scenario </vt:lpstr>
      <vt:lpstr>Scenario </vt:lpstr>
      <vt:lpstr>Law Enforcement Agency Activities:</vt:lpstr>
      <vt:lpstr>Law Enforcement Agency Activities:</vt:lpstr>
      <vt:lpstr>Fire and EMS Agency Activities:</vt:lpstr>
      <vt:lpstr>Fire and EMS Agency Activities:</vt:lpstr>
      <vt:lpstr>Fire and EMS Agency Activities:</vt:lpstr>
      <vt:lpstr>Wilson Hospital Activities:</vt:lpstr>
      <vt:lpstr>Areas of Play &amp; Command Issues</vt:lpstr>
      <vt:lpstr>PowerPoint Presentation</vt:lpstr>
      <vt:lpstr>Dayton MMRS Triage Ribbon Kit</vt:lpstr>
      <vt:lpstr>Dayton MMRS Triage Materials</vt:lpstr>
      <vt:lpstr>PowerPoint Presentation</vt:lpstr>
      <vt:lpstr>PowerPoint Presentation</vt:lpstr>
      <vt:lpstr>Victim Envelopes</vt:lpstr>
      <vt:lpstr>Victim Envelopes</vt:lpstr>
      <vt:lpstr>Labs and Imaging</vt:lpstr>
      <vt:lpstr>Labelling</vt:lpstr>
      <vt:lpstr>OR Cards</vt:lpstr>
      <vt:lpstr>Participants</vt:lpstr>
      <vt:lpstr>Participants</vt:lpstr>
      <vt:lpstr>Participating Organizations</vt:lpstr>
      <vt:lpstr>Communications Plan</vt:lpstr>
      <vt:lpstr>Communications Plan</vt:lpstr>
      <vt:lpstr>Exercise Assumptions</vt:lpstr>
      <vt:lpstr>All Communications: </vt:lpstr>
      <vt:lpstr>All Communications</vt:lpstr>
      <vt:lpstr>  </vt:lpstr>
      <vt:lpstr>Communications: </vt:lpstr>
      <vt:lpstr>Communications</vt:lpstr>
      <vt:lpstr>Suspending or Terminating Exercise</vt:lpstr>
      <vt:lpstr>Suspending or Terminating Exercise</vt:lpstr>
      <vt:lpstr>Player  Hot Wash Debrief</vt:lpstr>
      <vt:lpstr>Player Hot Wash</vt:lpstr>
      <vt:lpstr>Important Wrap Up</vt:lpstr>
      <vt:lpstr>Player  Reference Items</vt:lpstr>
      <vt:lpstr>QUESTIONS? Email to david.gerstner@daytonohio.gov</vt:lpstr>
      <vt:lpstr>THANK YOU FOR PARTICIPATING!  PLEASE COMPLETE THE EVALUATION FORMS AFTER THE EXERCISE!</vt:lpstr>
    </vt:vector>
  </TitlesOfParts>
  <Company>PHDMC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Blowing in the Wind Player Pre-brief</dc:title>
  <dc:creator>PHDMC</dc:creator>
  <cp:lastModifiedBy>dgerstne</cp:lastModifiedBy>
  <cp:revision>363</cp:revision>
  <cp:lastPrinted>2017-12-11T15:31:04Z</cp:lastPrinted>
  <dcterms:created xsi:type="dcterms:W3CDTF">2015-04-08T12:34:16Z</dcterms:created>
  <dcterms:modified xsi:type="dcterms:W3CDTF">2019-06-04T21:33:39Z</dcterms:modified>
</cp:coreProperties>
</file>