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8" r:id="rId2"/>
    <p:sldId id="264" r:id="rId3"/>
    <p:sldId id="268" r:id="rId4"/>
    <p:sldId id="269" r:id="rId5"/>
    <p:sldId id="267" r:id="rId6"/>
    <p:sldId id="266" r:id="rId7"/>
    <p:sldId id="271" r:id="rId8"/>
  </p:sldIdLst>
  <p:sldSz cx="9144000" cy="6858000" type="screen4x3"/>
  <p:notesSz cx="6985000" cy="9283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55" autoAdjust="0"/>
    <p:restoredTop sz="94707" autoAdjust="0"/>
  </p:normalViewPr>
  <p:slideViewPr>
    <p:cSldViewPr snapToGrid="0" snapToObjects="1">
      <p:cViewPr varScale="1">
        <p:scale>
          <a:sx n="109" d="100"/>
          <a:sy n="109" d="100"/>
        </p:scale>
        <p:origin x="189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430439026104296E-2"/>
          <c:y val="0.15050024606299212"/>
          <c:w val="0.70534250065074633"/>
          <c:h val="0.60328001968503941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Confirmed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Sheet1!$A$2:$A$54</c:f>
              <c:numCache>
                <c:formatCode>d\-mmm</c:formatCode>
                <c:ptCount val="53"/>
                <c:pt idx="0">
                  <c:v>43851</c:v>
                </c:pt>
                <c:pt idx="1">
                  <c:v>43852</c:v>
                </c:pt>
                <c:pt idx="2">
                  <c:v>43853</c:v>
                </c:pt>
                <c:pt idx="3">
                  <c:v>43854</c:v>
                </c:pt>
                <c:pt idx="4">
                  <c:v>43855</c:v>
                </c:pt>
                <c:pt idx="5">
                  <c:v>43856</c:v>
                </c:pt>
                <c:pt idx="6">
                  <c:v>43857</c:v>
                </c:pt>
                <c:pt idx="7">
                  <c:v>43858</c:v>
                </c:pt>
                <c:pt idx="8">
                  <c:v>43859</c:v>
                </c:pt>
                <c:pt idx="9">
                  <c:v>43860</c:v>
                </c:pt>
                <c:pt idx="10">
                  <c:v>43861</c:v>
                </c:pt>
                <c:pt idx="11">
                  <c:v>43862</c:v>
                </c:pt>
                <c:pt idx="12">
                  <c:v>43863</c:v>
                </c:pt>
                <c:pt idx="13">
                  <c:v>43864</c:v>
                </c:pt>
                <c:pt idx="14">
                  <c:v>43865</c:v>
                </c:pt>
                <c:pt idx="15">
                  <c:v>43866</c:v>
                </c:pt>
                <c:pt idx="16">
                  <c:v>43867</c:v>
                </c:pt>
                <c:pt idx="17">
                  <c:v>43868</c:v>
                </c:pt>
                <c:pt idx="18">
                  <c:v>43869</c:v>
                </c:pt>
                <c:pt idx="19">
                  <c:v>43870</c:v>
                </c:pt>
                <c:pt idx="20">
                  <c:v>43871</c:v>
                </c:pt>
                <c:pt idx="21">
                  <c:v>43872</c:v>
                </c:pt>
                <c:pt idx="22">
                  <c:v>43873</c:v>
                </c:pt>
                <c:pt idx="23">
                  <c:v>43874</c:v>
                </c:pt>
                <c:pt idx="24">
                  <c:v>43875</c:v>
                </c:pt>
                <c:pt idx="25">
                  <c:v>43876</c:v>
                </c:pt>
                <c:pt idx="26">
                  <c:v>43877</c:v>
                </c:pt>
                <c:pt idx="27">
                  <c:v>43878</c:v>
                </c:pt>
                <c:pt idx="28">
                  <c:v>43879</c:v>
                </c:pt>
                <c:pt idx="29">
                  <c:v>43880</c:v>
                </c:pt>
                <c:pt idx="30">
                  <c:v>43881</c:v>
                </c:pt>
                <c:pt idx="31">
                  <c:v>43882</c:v>
                </c:pt>
                <c:pt idx="32">
                  <c:v>43883</c:v>
                </c:pt>
                <c:pt idx="33">
                  <c:v>43884</c:v>
                </c:pt>
                <c:pt idx="34">
                  <c:v>43885</c:v>
                </c:pt>
                <c:pt idx="35">
                  <c:v>43886</c:v>
                </c:pt>
                <c:pt idx="36">
                  <c:v>43887</c:v>
                </c:pt>
                <c:pt idx="37">
                  <c:v>43888</c:v>
                </c:pt>
                <c:pt idx="38">
                  <c:v>43889</c:v>
                </c:pt>
                <c:pt idx="39">
                  <c:v>43890</c:v>
                </c:pt>
                <c:pt idx="40">
                  <c:v>43891</c:v>
                </c:pt>
                <c:pt idx="41">
                  <c:v>43892</c:v>
                </c:pt>
                <c:pt idx="42">
                  <c:v>43893</c:v>
                </c:pt>
                <c:pt idx="43">
                  <c:v>43894</c:v>
                </c:pt>
                <c:pt idx="44">
                  <c:v>43895</c:v>
                </c:pt>
                <c:pt idx="45">
                  <c:v>43896</c:v>
                </c:pt>
                <c:pt idx="46">
                  <c:v>43897</c:v>
                </c:pt>
                <c:pt idx="47">
                  <c:v>43898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</c:numCache>
            </c:numRef>
          </c:cat>
          <c:val>
            <c:numRef>
              <c:f>Sheet1!$B$2:$B$54</c:f>
              <c:numCache>
                <c:formatCode>General</c:formatCode>
                <c:ptCount val="5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3</c:v>
                </c:pt>
                <c:pt idx="49">
                  <c:v>3</c:v>
                </c:pt>
                <c:pt idx="50">
                  <c:v>4</c:v>
                </c:pt>
                <c:pt idx="51">
                  <c:v>5</c:v>
                </c:pt>
                <c:pt idx="5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Deaths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Sheet1!$A$2:$A$54</c:f>
              <c:numCache>
                <c:formatCode>d\-mmm</c:formatCode>
                <c:ptCount val="53"/>
                <c:pt idx="0">
                  <c:v>43851</c:v>
                </c:pt>
                <c:pt idx="1">
                  <c:v>43852</c:v>
                </c:pt>
                <c:pt idx="2">
                  <c:v>43853</c:v>
                </c:pt>
                <c:pt idx="3">
                  <c:v>43854</c:v>
                </c:pt>
                <c:pt idx="4">
                  <c:v>43855</c:v>
                </c:pt>
                <c:pt idx="5">
                  <c:v>43856</c:v>
                </c:pt>
                <c:pt idx="6">
                  <c:v>43857</c:v>
                </c:pt>
                <c:pt idx="7">
                  <c:v>43858</c:v>
                </c:pt>
                <c:pt idx="8">
                  <c:v>43859</c:v>
                </c:pt>
                <c:pt idx="9">
                  <c:v>43860</c:v>
                </c:pt>
                <c:pt idx="10">
                  <c:v>43861</c:v>
                </c:pt>
                <c:pt idx="11">
                  <c:v>43862</c:v>
                </c:pt>
                <c:pt idx="12">
                  <c:v>43863</c:v>
                </c:pt>
                <c:pt idx="13">
                  <c:v>43864</c:v>
                </c:pt>
                <c:pt idx="14">
                  <c:v>43865</c:v>
                </c:pt>
                <c:pt idx="15">
                  <c:v>43866</c:v>
                </c:pt>
                <c:pt idx="16">
                  <c:v>43867</c:v>
                </c:pt>
                <c:pt idx="17">
                  <c:v>43868</c:v>
                </c:pt>
                <c:pt idx="18">
                  <c:v>43869</c:v>
                </c:pt>
                <c:pt idx="19">
                  <c:v>43870</c:v>
                </c:pt>
                <c:pt idx="20">
                  <c:v>43871</c:v>
                </c:pt>
                <c:pt idx="21">
                  <c:v>43872</c:v>
                </c:pt>
                <c:pt idx="22">
                  <c:v>43873</c:v>
                </c:pt>
                <c:pt idx="23">
                  <c:v>43874</c:v>
                </c:pt>
                <c:pt idx="24">
                  <c:v>43875</c:v>
                </c:pt>
                <c:pt idx="25">
                  <c:v>43876</c:v>
                </c:pt>
                <c:pt idx="26">
                  <c:v>43877</c:v>
                </c:pt>
                <c:pt idx="27">
                  <c:v>43878</c:v>
                </c:pt>
                <c:pt idx="28">
                  <c:v>43879</c:v>
                </c:pt>
                <c:pt idx="29">
                  <c:v>43880</c:v>
                </c:pt>
                <c:pt idx="30">
                  <c:v>43881</c:v>
                </c:pt>
                <c:pt idx="31">
                  <c:v>43882</c:v>
                </c:pt>
                <c:pt idx="32">
                  <c:v>43883</c:v>
                </c:pt>
                <c:pt idx="33">
                  <c:v>43884</c:v>
                </c:pt>
                <c:pt idx="34">
                  <c:v>43885</c:v>
                </c:pt>
                <c:pt idx="35">
                  <c:v>43886</c:v>
                </c:pt>
                <c:pt idx="36">
                  <c:v>43887</c:v>
                </c:pt>
                <c:pt idx="37">
                  <c:v>43888</c:v>
                </c:pt>
                <c:pt idx="38">
                  <c:v>43889</c:v>
                </c:pt>
                <c:pt idx="39">
                  <c:v>43890</c:v>
                </c:pt>
                <c:pt idx="40">
                  <c:v>43891</c:v>
                </c:pt>
                <c:pt idx="41">
                  <c:v>43892</c:v>
                </c:pt>
                <c:pt idx="42">
                  <c:v>43893</c:v>
                </c:pt>
                <c:pt idx="43">
                  <c:v>43894</c:v>
                </c:pt>
                <c:pt idx="44">
                  <c:v>43895</c:v>
                </c:pt>
                <c:pt idx="45">
                  <c:v>43896</c:v>
                </c:pt>
                <c:pt idx="46">
                  <c:v>43897</c:v>
                </c:pt>
                <c:pt idx="47">
                  <c:v>43898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</c:numCache>
            </c:numRef>
          </c:cat>
          <c:val>
            <c:numRef>
              <c:f>Sheet1!$C$2:$C$54</c:f>
              <c:numCache>
                <c:formatCode>General</c:formatCode>
                <c:ptCount val="5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F-4E2D-8CF2-6945C0131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430439026104296E-2"/>
          <c:y val="0.15050024606299212"/>
          <c:w val="0.70534250065074633"/>
          <c:h val="0.60328001968503941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Confirmed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Sheet1!$A$2:$A$54</c:f>
              <c:numCache>
                <c:formatCode>d\-mmm</c:formatCode>
                <c:ptCount val="53"/>
                <c:pt idx="0">
                  <c:v>43851</c:v>
                </c:pt>
                <c:pt idx="1">
                  <c:v>43852</c:v>
                </c:pt>
                <c:pt idx="2">
                  <c:v>43853</c:v>
                </c:pt>
                <c:pt idx="3">
                  <c:v>43854</c:v>
                </c:pt>
                <c:pt idx="4">
                  <c:v>43855</c:v>
                </c:pt>
                <c:pt idx="5">
                  <c:v>43856</c:v>
                </c:pt>
                <c:pt idx="6">
                  <c:v>43857</c:v>
                </c:pt>
                <c:pt idx="7">
                  <c:v>43858</c:v>
                </c:pt>
                <c:pt idx="8">
                  <c:v>43859</c:v>
                </c:pt>
                <c:pt idx="9">
                  <c:v>43860</c:v>
                </c:pt>
                <c:pt idx="10">
                  <c:v>43861</c:v>
                </c:pt>
                <c:pt idx="11">
                  <c:v>43862</c:v>
                </c:pt>
                <c:pt idx="12">
                  <c:v>43863</c:v>
                </c:pt>
                <c:pt idx="13">
                  <c:v>43864</c:v>
                </c:pt>
                <c:pt idx="14">
                  <c:v>43865</c:v>
                </c:pt>
                <c:pt idx="15">
                  <c:v>43866</c:v>
                </c:pt>
                <c:pt idx="16">
                  <c:v>43867</c:v>
                </c:pt>
                <c:pt idx="17">
                  <c:v>43868</c:v>
                </c:pt>
                <c:pt idx="18">
                  <c:v>43869</c:v>
                </c:pt>
                <c:pt idx="19">
                  <c:v>43870</c:v>
                </c:pt>
                <c:pt idx="20">
                  <c:v>43871</c:v>
                </c:pt>
                <c:pt idx="21">
                  <c:v>43872</c:v>
                </c:pt>
                <c:pt idx="22">
                  <c:v>43873</c:v>
                </c:pt>
                <c:pt idx="23">
                  <c:v>43874</c:v>
                </c:pt>
                <c:pt idx="24">
                  <c:v>43875</c:v>
                </c:pt>
                <c:pt idx="25">
                  <c:v>43876</c:v>
                </c:pt>
                <c:pt idx="26">
                  <c:v>43877</c:v>
                </c:pt>
                <c:pt idx="27">
                  <c:v>43878</c:v>
                </c:pt>
                <c:pt idx="28">
                  <c:v>43879</c:v>
                </c:pt>
                <c:pt idx="29">
                  <c:v>43880</c:v>
                </c:pt>
                <c:pt idx="30">
                  <c:v>43881</c:v>
                </c:pt>
                <c:pt idx="31">
                  <c:v>43882</c:v>
                </c:pt>
                <c:pt idx="32">
                  <c:v>43883</c:v>
                </c:pt>
                <c:pt idx="33">
                  <c:v>43884</c:v>
                </c:pt>
                <c:pt idx="34">
                  <c:v>43885</c:v>
                </c:pt>
                <c:pt idx="35">
                  <c:v>43886</c:v>
                </c:pt>
                <c:pt idx="36">
                  <c:v>43887</c:v>
                </c:pt>
                <c:pt idx="37">
                  <c:v>43888</c:v>
                </c:pt>
                <c:pt idx="38">
                  <c:v>43889</c:v>
                </c:pt>
                <c:pt idx="39">
                  <c:v>43890</c:v>
                </c:pt>
                <c:pt idx="40">
                  <c:v>43891</c:v>
                </c:pt>
                <c:pt idx="41">
                  <c:v>43892</c:v>
                </c:pt>
                <c:pt idx="42">
                  <c:v>43893</c:v>
                </c:pt>
                <c:pt idx="43">
                  <c:v>43894</c:v>
                </c:pt>
                <c:pt idx="44">
                  <c:v>43895</c:v>
                </c:pt>
                <c:pt idx="45">
                  <c:v>43896</c:v>
                </c:pt>
                <c:pt idx="46">
                  <c:v>43897</c:v>
                </c:pt>
                <c:pt idx="47">
                  <c:v>43898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</c:numCache>
            </c:numRef>
          </c:cat>
          <c:val>
            <c:numRef>
              <c:f>Sheet1!$B$2:$B$54</c:f>
              <c:numCache>
                <c:formatCode>General</c:formatCode>
                <c:ptCount val="53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6</c:v>
                </c:pt>
                <c:pt idx="11">
                  <c:v>7</c:v>
                </c:pt>
                <c:pt idx="12">
                  <c:v>8</c:v>
                </c:pt>
                <c:pt idx="13">
                  <c:v>11</c:v>
                </c:pt>
                <c:pt idx="14">
                  <c:v>11</c:v>
                </c:pt>
                <c:pt idx="15">
                  <c:v>11</c:v>
                </c:pt>
                <c:pt idx="16">
                  <c:v>12</c:v>
                </c:pt>
                <c:pt idx="17">
                  <c:v>12</c:v>
                </c:pt>
                <c:pt idx="18">
                  <c:v>12</c:v>
                </c:pt>
                <c:pt idx="19">
                  <c:v>12</c:v>
                </c:pt>
                <c:pt idx="20">
                  <c:v>12</c:v>
                </c:pt>
                <c:pt idx="21">
                  <c:v>13</c:v>
                </c:pt>
                <c:pt idx="22">
                  <c:v>13</c:v>
                </c:pt>
                <c:pt idx="23">
                  <c:v>14</c:v>
                </c:pt>
                <c:pt idx="24">
                  <c:v>15</c:v>
                </c:pt>
                <c:pt idx="25">
                  <c:v>15</c:v>
                </c:pt>
                <c:pt idx="26">
                  <c:v>15</c:v>
                </c:pt>
                <c:pt idx="27">
                  <c:v>15</c:v>
                </c:pt>
                <c:pt idx="28">
                  <c:v>15</c:v>
                </c:pt>
                <c:pt idx="29">
                  <c:v>15</c:v>
                </c:pt>
                <c:pt idx="30">
                  <c:v>15</c:v>
                </c:pt>
                <c:pt idx="31">
                  <c:v>15</c:v>
                </c:pt>
                <c:pt idx="32">
                  <c:v>35</c:v>
                </c:pt>
                <c:pt idx="33">
                  <c:v>35</c:v>
                </c:pt>
                <c:pt idx="34">
                  <c:v>35</c:v>
                </c:pt>
                <c:pt idx="35">
                  <c:v>53</c:v>
                </c:pt>
                <c:pt idx="36">
                  <c:v>53</c:v>
                </c:pt>
                <c:pt idx="37">
                  <c:v>59</c:v>
                </c:pt>
                <c:pt idx="38">
                  <c:v>59</c:v>
                </c:pt>
                <c:pt idx="39">
                  <c:v>62</c:v>
                </c:pt>
                <c:pt idx="40">
                  <c:v>62</c:v>
                </c:pt>
                <c:pt idx="41">
                  <c:v>62</c:v>
                </c:pt>
                <c:pt idx="42">
                  <c:v>64</c:v>
                </c:pt>
                <c:pt idx="43">
                  <c:v>108</c:v>
                </c:pt>
                <c:pt idx="44">
                  <c:v>129</c:v>
                </c:pt>
                <c:pt idx="45">
                  <c:v>148</c:v>
                </c:pt>
                <c:pt idx="46">
                  <c:v>213</c:v>
                </c:pt>
                <c:pt idx="47">
                  <c:v>213</c:v>
                </c:pt>
                <c:pt idx="48">
                  <c:v>213</c:v>
                </c:pt>
                <c:pt idx="49">
                  <c:v>472</c:v>
                </c:pt>
                <c:pt idx="50">
                  <c:v>938</c:v>
                </c:pt>
                <c:pt idx="51">
                  <c:v>1215</c:v>
                </c:pt>
                <c:pt idx="52">
                  <c:v>1629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Deaths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Sheet1!$A$2:$A$54</c:f>
              <c:numCache>
                <c:formatCode>d\-mmm</c:formatCode>
                <c:ptCount val="53"/>
                <c:pt idx="0">
                  <c:v>43851</c:v>
                </c:pt>
                <c:pt idx="1">
                  <c:v>43852</c:v>
                </c:pt>
                <c:pt idx="2">
                  <c:v>43853</c:v>
                </c:pt>
                <c:pt idx="3">
                  <c:v>43854</c:v>
                </c:pt>
                <c:pt idx="4">
                  <c:v>43855</c:v>
                </c:pt>
                <c:pt idx="5">
                  <c:v>43856</c:v>
                </c:pt>
                <c:pt idx="6">
                  <c:v>43857</c:v>
                </c:pt>
                <c:pt idx="7">
                  <c:v>43858</c:v>
                </c:pt>
                <c:pt idx="8">
                  <c:v>43859</c:v>
                </c:pt>
                <c:pt idx="9">
                  <c:v>43860</c:v>
                </c:pt>
                <c:pt idx="10">
                  <c:v>43861</c:v>
                </c:pt>
                <c:pt idx="11">
                  <c:v>43862</c:v>
                </c:pt>
                <c:pt idx="12">
                  <c:v>43863</c:v>
                </c:pt>
                <c:pt idx="13">
                  <c:v>43864</c:v>
                </c:pt>
                <c:pt idx="14">
                  <c:v>43865</c:v>
                </c:pt>
                <c:pt idx="15">
                  <c:v>43866</c:v>
                </c:pt>
                <c:pt idx="16">
                  <c:v>43867</c:v>
                </c:pt>
                <c:pt idx="17">
                  <c:v>43868</c:v>
                </c:pt>
                <c:pt idx="18">
                  <c:v>43869</c:v>
                </c:pt>
                <c:pt idx="19">
                  <c:v>43870</c:v>
                </c:pt>
                <c:pt idx="20">
                  <c:v>43871</c:v>
                </c:pt>
                <c:pt idx="21">
                  <c:v>43872</c:v>
                </c:pt>
                <c:pt idx="22">
                  <c:v>43873</c:v>
                </c:pt>
                <c:pt idx="23">
                  <c:v>43874</c:v>
                </c:pt>
                <c:pt idx="24">
                  <c:v>43875</c:v>
                </c:pt>
                <c:pt idx="25">
                  <c:v>43876</c:v>
                </c:pt>
                <c:pt idx="26">
                  <c:v>43877</c:v>
                </c:pt>
                <c:pt idx="27">
                  <c:v>43878</c:v>
                </c:pt>
                <c:pt idx="28">
                  <c:v>43879</c:v>
                </c:pt>
                <c:pt idx="29">
                  <c:v>43880</c:v>
                </c:pt>
                <c:pt idx="30">
                  <c:v>43881</c:v>
                </c:pt>
                <c:pt idx="31">
                  <c:v>43882</c:v>
                </c:pt>
                <c:pt idx="32">
                  <c:v>43883</c:v>
                </c:pt>
                <c:pt idx="33">
                  <c:v>43884</c:v>
                </c:pt>
                <c:pt idx="34">
                  <c:v>43885</c:v>
                </c:pt>
                <c:pt idx="35">
                  <c:v>43886</c:v>
                </c:pt>
                <c:pt idx="36">
                  <c:v>43887</c:v>
                </c:pt>
                <c:pt idx="37">
                  <c:v>43888</c:v>
                </c:pt>
                <c:pt idx="38">
                  <c:v>43889</c:v>
                </c:pt>
                <c:pt idx="39">
                  <c:v>43890</c:v>
                </c:pt>
                <c:pt idx="40">
                  <c:v>43891</c:v>
                </c:pt>
                <c:pt idx="41">
                  <c:v>43892</c:v>
                </c:pt>
                <c:pt idx="42">
                  <c:v>43893</c:v>
                </c:pt>
                <c:pt idx="43">
                  <c:v>43894</c:v>
                </c:pt>
                <c:pt idx="44">
                  <c:v>43895</c:v>
                </c:pt>
                <c:pt idx="45">
                  <c:v>43896</c:v>
                </c:pt>
                <c:pt idx="46">
                  <c:v>43897</c:v>
                </c:pt>
                <c:pt idx="47">
                  <c:v>43898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</c:numCache>
            </c:numRef>
          </c:cat>
          <c:val>
            <c:numRef>
              <c:f>Sheet1!$C$2:$C$54</c:f>
              <c:numCache>
                <c:formatCode>General</c:formatCode>
                <c:ptCount val="5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2</c:v>
                </c:pt>
                <c:pt idx="43">
                  <c:v>6</c:v>
                </c:pt>
                <c:pt idx="44">
                  <c:v>9</c:v>
                </c:pt>
                <c:pt idx="45">
                  <c:v>10</c:v>
                </c:pt>
                <c:pt idx="46">
                  <c:v>11</c:v>
                </c:pt>
                <c:pt idx="47">
                  <c:v>11</c:v>
                </c:pt>
                <c:pt idx="48">
                  <c:v>11</c:v>
                </c:pt>
                <c:pt idx="49">
                  <c:v>19</c:v>
                </c:pt>
                <c:pt idx="50">
                  <c:v>29</c:v>
                </c:pt>
                <c:pt idx="51">
                  <c:v>36</c:v>
                </c:pt>
                <c:pt idx="52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F-4E2D-8CF2-6945C0131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5876373836075451E-2"/>
          <c:y val="3.8453001968503937E-2"/>
          <c:w val="0.67581655846092603"/>
          <c:h val="0.71873252952755906"/>
        </c:manualLayout>
      </c:layout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China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cat>
            <c:numRef>
              <c:f>Sheet1!$A$2:$A$12</c:f>
              <c:numCache>
                <c:formatCode>d\-mmm</c:formatCode>
                <c:ptCount val="11"/>
                <c:pt idx="0">
                  <c:v>43851</c:v>
                </c:pt>
                <c:pt idx="1">
                  <c:v>43858</c:v>
                </c:pt>
                <c:pt idx="2">
                  <c:v>43865</c:v>
                </c:pt>
                <c:pt idx="3">
                  <c:v>43872</c:v>
                </c:pt>
                <c:pt idx="4">
                  <c:v>43879</c:v>
                </c:pt>
                <c:pt idx="5">
                  <c:v>43886</c:v>
                </c:pt>
                <c:pt idx="6">
                  <c:v>43893</c:v>
                </c:pt>
                <c:pt idx="7">
                  <c:v>43900</c:v>
                </c:pt>
                <c:pt idx="8">
                  <c:v>43901</c:v>
                </c:pt>
                <c:pt idx="9">
                  <c:v>43902</c:v>
                </c:pt>
                <c:pt idx="10">
                  <c:v>43903</c:v>
                </c:pt>
              </c:numCache>
            </c:numRef>
          </c:cat>
          <c:val>
            <c:numRef>
              <c:f>Sheet1!$B$2:$B$12</c:f>
              <c:numCache>
                <c:formatCode>#,##0</c:formatCode>
                <c:ptCount val="11"/>
                <c:pt idx="0">
                  <c:v>278</c:v>
                </c:pt>
                <c:pt idx="1">
                  <c:v>4537</c:v>
                </c:pt>
                <c:pt idx="2">
                  <c:v>20471</c:v>
                </c:pt>
                <c:pt idx="3">
                  <c:v>42708</c:v>
                </c:pt>
                <c:pt idx="4">
                  <c:v>72528</c:v>
                </c:pt>
                <c:pt idx="5">
                  <c:v>77780</c:v>
                </c:pt>
                <c:pt idx="6">
                  <c:v>80304</c:v>
                </c:pt>
                <c:pt idx="7">
                  <c:v>80924</c:v>
                </c:pt>
                <c:pt idx="8">
                  <c:v>80955</c:v>
                </c:pt>
                <c:pt idx="9">
                  <c:v>80981</c:v>
                </c:pt>
                <c:pt idx="10">
                  <c:v>80991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Rest of the World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50000"/>
                    <a:satMod val="300000"/>
                  </a:schemeClr>
                </a:gs>
                <a:gs pos="35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cat>
            <c:numRef>
              <c:f>Sheet1!$A$2:$A$12</c:f>
              <c:numCache>
                <c:formatCode>d\-mmm</c:formatCode>
                <c:ptCount val="11"/>
                <c:pt idx="0">
                  <c:v>43851</c:v>
                </c:pt>
                <c:pt idx="1">
                  <c:v>43858</c:v>
                </c:pt>
                <c:pt idx="2">
                  <c:v>43865</c:v>
                </c:pt>
                <c:pt idx="3">
                  <c:v>43872</c:v>
                </c:pt>
                <c:pt idx="4">
                  <c:v>43879</c:v>
                </c:pt>
                <c:pt idx="5">
                  <c:v>43886</c:v>
                </c:pt>
                <c:pt idx="6">
                  <c:v>43893</c:v>
                </c:pt>
                <c:pt idx="7">
                  <c:v>43900</c:v>
                </c:pt>
                <c:pt idx="8">
                  <c:v>43901</c:v>
                </c:pt>
                <c:pt idx="9">
                  <c:v>43902</c:v>
                </c:pt>
                <c:pt idx="10">
                  <c:v>43903</c:v>
                </c:pt>
              </c:numCache>
            </c:numRef>
          </c:cat>
          <c:val>
            <c:numRef>
              <c:f>Sheet1!$C$2:$C$12</c:f>
              <c:numCache>
                <c:formatCode>#,##0</c:formatCode>
                <c:ptCount val="11"/>
                <c:pt idx="0">
                  <c:v>4</c:v>
                </c:pt>
                <c:pt idx="1">
                  <c:v>56</c:v>
                </c:pt>
                <c:pt idx="2">
                  <c:v>159</c:v>
                </c:pt>
                <c:pt idx="3">
                  <c:v>395</c:v>
                </c:pt>
                <c:pt idx="4">
                  <c:v>804</c:v>
                </c:pt>
                <c:pt idx="5">
                  <c:v>2459</c:v>
                </c:pt>
                <c:pt idx="6">
                  <c:v>10565</c:v>
                </c:pt>
                <c:pt idx="7">
                  <c:v>32778</c:v>
                </c:pt>
                <c:pt idx="8">
                  <c:v>37367</c:v>
                </c:pt>
                <c:pt idx="9">
                  <c:v>44067</c:v>
                </c:pt>
                <c:pt idx="10">
                  <c:v>51767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89-4E2E-86FD-642C160F02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Incidents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Sheet1!$A$2:$A$31</c:f>
              <c:numCache>
                <c:formatCode>m/d/yyyy</c:formatCode>
                <c:ptCount val="30"/>
                <c:pt idx="0">
                  <c:v>43873</c:v>
                </c:pt>
                <c:pt idx="1">
                  <c:v>43874</c:v>
                </c:pt>
                <c:pt idx="2">
                  <c:v>43875</c:v>
                </c:pt>
                <c:pt idx="3">
                  <c:v>43876</c:v>
                </c:pt>
                <c:pt idx="4">
                  <c:v>43877</c:v>
                </c:pt>
                <c:pt idx="5">
                  <c:v>43878</c:v>
                </c:pt>
                <c:pt idx="6">
                  <c:v>43879</c:v>
                </c:pt>
                <c:pt idx="7">
                  <c:v>43880</c:v>
                </c:pt>
                <c:pt idx="8">
                  <c:v>43881</c:v>
                </c:pt>
                <c:pt idx="9">
                  <c:v>43882</c:v>
                </c:pt>
                <c:pt idx="10">
                  <c:v>43883</c:v>
                </c:pt>
                <c:pt idx="11">
                  <c:v>43884</c:v>
                </c:pt>
                <c:pt idx="12">
                  <c:v>43885</c:v>
                </c:pt>
                <c:pt idx="13">
                  <c:v>43886</c:v>
                </c:pt>
                <c:pt idx="14">
                  <c:v>43887</c:v>
                </c:pt>
                <c:pt idx="15">
                  <c:v>43888</c:v>
                </c:pt>
                <c:pt idx="16">
                  <c:v>43889</c:v>
                </c:pt>
                <c:pt idx="17">
                  <c:v>43890</c:v>
                </c:pt>
                <c:pt idx="18">
                  <c:v>43891</c:v>
                </c:pt>
                <c:pt idx="19">
                  <c:v>43892</c:v>
                </c:pt>
                <c:pt idx="20">
                  <c:v>43893</c:v>
                </c:pt>
                <c:pt idx="21">
                  <c:v>43894</c:v>
                </c:pt>
                <c:pt idx="22">
                  <c:v>43895</c:v>
                </c:pt>
                <c:pt idx="23">
                  <c:v>43896</c:v>
                </c:pt>
                <c:pt idx="24">
                  <c:v>43897</c:v>
                </c:pt>
                <c:pt idx="25">
                  <c:v>43898</c:v>
                </c:pt>
                <c:pt idx="26">
                  <c:v>43899</c:v>
                </c:pt>
                <c:pt idx="27">
                  <c:v>43900</c:v>
                </c:pt>
                <c:pt idx="28">
                  <c:v>43901</c:v>
                </c:pt>
                <c:pt idx="29">
                  <c:v>43902</c:v>
                </c:pt>
              </c:numCache>
            </c:numRef>
          </c:cat>
          <c:val>
            <c:numRef>
              <c:f>Sheet1!$B$2:$B$31</c:f>
              <c:numCache>
                <c:formatCode>General</c:formatCode>
                <c:ptCount val="30"/>
                <c:pt idx="0">
                  <c:v>88</c:v>
                </c:pt>
                <c:pt idx="1">
                  <c:v>81</c:v>
                </c:pt>
                <c:pt idx="2">
                  <c:v>98</c:v>
                </c:pt>
                <c:pt idx="3">
                  <c:v>53</c:v>
                </c:pt>
                <c:pt idx="4">
                  <c:v>69</c:v>
                </c:pt>
                <c:pt idx="5">
                  <c:v>83</c:v>
                </c:pt>
                <c:pt idx="6">
                  <c:v>90</c:v>
                </c:pt>
                <c:pt idx="7">
                  <c:v>72</c:v>
                </c:pt>
                <c:pt idx="8">
                  <c:v>73</c:v>
                </c:pt>
                <c:pt idx="9">
                  <c:v>69</c:v>
                </c:pt>
                <c:pt idx="10">
                  <c:v>94</c:v>
                </c:pt>
                <c:pt idx="11">
                  <c:v>86</c:v>
                </c:pt>
                <c:pt idx="12">
                  <c:v>74</c:v>
                </c:pt>
                <c:pt idx="13">
                  <c:v>88</c:v>
                </c:pt>
                <c:pt idx="14">
                  <c:v>79</c:v>
                </c:pt>
                <c:pt idx="15">
                  <c:v>87</c:v>
                </c:pt>
                <c:pt idx="16">
                  <c:v>83</c:v>
                </c:pt>
                <c:pt idx="17">
                  <c:v>76</c:v>
                </c:pt>
                <c:pt idx="18">
                  <c:v>75</c:v>
                </c:pt>
                <c:pt idx="19">
                  <c:v>83</c:v>
                </c:pt>
                <c:pt idx="20">
                  <c:v>82</c:v>
                </c:pt>
                <c:pt idx="21">
                  <c:v>71</c:v>
                </c:pt>
                <c:pt idx="22">
                  <c:v>82</c:v>
                </c:pt>
                <c:pt idx="23">
                  <c:v>67</c:v>
                </c:pt>
                <c:pt idx="24">
                  <c:v>70</c:v>
                </c:pt>
                <c:pt idx="25">
                  <c:v>64</c:v>
                </c:pt>
                <c:pt idx="26">
                  <c:v>84</c:v>
                </c:pt>
                <c:pt idx="27">
                  <c:v>85</c:v>
                </c:pt>
                <c:pt idx="28">
                  <c:v>74</c:v>
                </c:pt>
                <c:pt idx="29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FB-4143-A2AD-D4C3296C50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87079840"/>
        <c:axId val="1887079424"/>
      </c:barChart>
      <c:dateAx>
        <c:axId val="1887079840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887079424"/>
        <c:crosses val="autoZero"/>
        <c:auto val="1"/>
        <c:lblOffset val="100"/>
        <c:baseTimeUnit val="days"/>
      </c:dateAx>
      <c:valAx>
        <c:axId val="188707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887079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9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79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0.81627</cdr:x>
      <cdr:y>0.28776</cdr:y>
    </cdr:from>
    <cdr:to>
      <cdr:x>0.95732</cdr:x>
      <cdr:y>0.71224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062045" y="1169457"/>
          <a:ext cx="1220282" cy="17250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u="sng" dirty="0" smtClean="0">
              <a:latin typeface="Century Gothic" panose="020B0502020202020204" pitchFamily="34" charset="0"/>
            </a:rPr>
            <a:t>Total Cases</a:t>
          </a:r>
        </a:p>
        <a:p xmlns:a="http://schemas.openxmlformats.org/drawingml/2006/main">
          <a:r>
            <a:rPr lang="en-US" dirty="0" smtClean="0">
              <a:latin typeface="Century Gothic" panose="020B0502020202020204" pitchFamily="34" charset="0"/>
            </a:rPr>
            <a:t>13</a:t>
          </a:r>
          <a:endParaRPr lang="en-US" dirty="0" smtClean="0">
            <a:latin typeface="Century Gothic" panose="020B0502020202020204" pitchFamily="34" charset="0"/>
          </a:endParaRPr>
        </a:p>
        <a:p xmlns:a="http://schemas.openxmlformats.org/drawingml/2006/main">
          <a:endParaRPr lang="en-US" sz="1100" dirty="0">
            <a:latin typeface="Century Gothic" panose="020B0502020202020204" pitchFamily="34" charset="0"/>
          </a:endParaRPr>
        </a:p>
        <a:p xmlns:a="http://schemas.openxmlformats.org/drawingml/2006/main">
          <a:r>
            <a:rPr lang="en-US" b="1" u="sng" dirty="0" smtClean="0">
              <a:latin typeface="Century Gothic" panose="020B0502020202020204" pitchFamily="34" charset="0"/>
            </a:rPr>
            <a:t>Deaths</a:t>
          </a:r>
        </a:p>
        <a:p xmlns:a="http://schemas.openxmlformats.org/drawingml/2006/main">
          <a:r>
            <a:rPr lang="en-US" sz="1100" dirty="0" smtClean="0">
              <a:latin typeface="Century Gothic" panose="020B0502020202020204" pitchFamily="34" charset="0"/>
            </a:rPr>
            <a:t>0</a:t>
          </a:r>
        </a:p>
        <a:p xmlns:a="http://schemas.openxmlformats.org/drawingml/2006/main">
          <a:endParaRPr lang="en-US" dirty="0">
            <a:latin typeface="Century Gothic" panose="020B0502020202020204" pitchFamily="34" charset="0"/>
          </a:endParaRPr>
        </a:p>
        <a:p xmlns:a="http://schemas.openxmlformats.org/drawingml/2006/main">
          <a:r>
            <a:rPr lang="en-US" sz="1100" b="1" u="sng" dirty="0" smtClean="0">
              <a:latin typeface="Century Gothic" panose="020B0502020202020204" pitchFamily="34" charset="0"/>
            </a:rPr>
            <a:t>Ohio Mortality</a:t>
          </a:r>
          <a:endParaRPr lang="en-US" sz="1100" b="1" u="sng" dirty="0" smtClean="0">
            <a:latin typeface="Century Gothic" panose="020B0502020202020204" pitchFamily="34" charset="0"/>
          </a:endParaRPr>
        </a:p>
        <a:p xmlns:a="http://schemas.openxmlformats.org/drawingml/2006/main">
          <a:r>
            <a:rPr lang="en-US" dirty="0" smtClean="0">
              <a:latin typeface="Century Gothic" panose="020B0502020202020204" pitchFamily="34" charset="0"/>
            </a:rPr>
            <a:t>0.00%</a:t>
          </a:r>
          <a:endParaRPr lang="en-US" sz="1100" dirty="0">
            <a:latin typeface="Century Gothic" panose="020B0502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0.81627</cdr:x>
      <cdr:y>0.28776</cdr:y>
    </cdr:from>
    <cdr:to>
      <cdr:x>0.94593</cdr:x>
      <cdr:y>0.71224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062009" y="1169447"/>
          <a:ext cx="1121789" cy="17251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u="sng" dirty="0" smtClean="0">
              <a:latin typeface="Century Gothic" panose="020B0502020202020204" pitchFamily="34" charset="0"/>
            </a:rPr>
            <a:t>Total Cases</a:t>
          </a:r>
        </a:p>
        <a:p xmlns:a="http://schemas.openxmlformats.org/drawingml/2006/main">
          <a:r>
            <a:rPr lang="en-US" dirty="0" smtClean="0">
              <a:latin typeface="Century Gothic" panose="020B0502020202020204" pitchFamily="34" charset="0"/>
            </a:rPr>
            <a:t>1,629</a:t>
          </a:r>
        </a:p>
        <a:p xmlns:a="http://schemas.openxmlformats.org/drawingml/2006/main">
          <a:endParaRPr lang="en-US" sz="1100" dirty="0">
            <a:latin typeface="Century Gothic" panose="020B0502020202020204" pitchFamily="34" charset="0"/>
          </a:endParaRPr>
        </a:p>
        <a:p xmlns:a="http://schemas.openxmlformats.org/drawingml/2006/main">
          <a:r>
            <a:rPr lang="en-US" b="1" u="sng" dirty="0" smtClean="0">
              <a:latin typeface="Century Gothic" panose="020B0502020202020204" pitchFamily="34" charset="0"/>
            </a:rPr>
            <a:t>Deaths</a:t>
          </a:r>
        </a:p>
        <a:p xmlns:a="http://schemas.openxmlformats.org/drawingml/2006/main">
          <a:r>
            <a:rPr lang="en-US" sz="1100" dirty="0" smtClean="0">
              <a:latin typeface="Century Gothic" panose="020B0502020202020204" pitchFamily="34" charset="0"/>
            </a:rPr>
            <a:t>41</a:t>
          </a:r>
        </a:p>
        <a:p xmlns:a="http://schemas.openxmlformats.org/drawingml/2006/main">
          <a:endParaRPr lang="en-US" dirty="0">
            <a:latin typeface="Century Gothic" panose="020B0502020202020204" pitchFamily="34" charset="0"/>
          </a:endParaRPr>
        </a:p>
        <a:p xmlns:a="http://schemas.openxmlformats.org/drawingml/2006/main">
          <a:r>
            <a:rPr lang="en-US" sz="1100" b="1" u="sng" dirty="0" smtClean="0">
              <a:latin typeface="Century Gothic" panose="020B0502020202020204" pitchFamily="34" charset="0"/>
            </a:rPr>
            <a:t>U.S. Mortality</a:t>
          </a:r>
        </a:p>
        <a:p xmlns:a="http://schemas.openxmlformats.org/drawingml/2006/main">
          <a:r>
            <a:rPr lang="en-US" dirty="0" smtClean="0">
              <a:latin typeface="Century Gothic" panose="020B0502020202020204" pitchFamily="34" charset="0"/>
            </a:rPr>
            <a:t>2.52%</a:t>
          </a:r>
          <a:endParaRPr lang="en-US" sz="1100" dirty="0">
            <a:latin typeface="Century Gothic" panose="020B0502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F18B9513-A5E4-497C-8DE5-7B33E2FCEAE8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03350" y="1160463"/>
            <a:ext cx="4178300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1"/>
            <a:ext cx="5588000" cy="3655457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0C0B6448-5DA3-47D2-858E-72714C620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9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2B562-136D-9A46-955C-A93CF317556A}" type="datetimeFigureOut">
              <a:rPr lang="en-US"/>
              <a:pPr/>
              <a:t>3/13/2020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7432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latin typeface="Century Gothic" panose="020B0502020202020204" pitchFamily="34" charset="0"/>
              </a:rPr>
              <a:t>COVID-19</a:t>
            </a:r>
            <a:r>
              <a:rPr lang="en-US" dirty="0" smtClean="0">
                <a:latin typeface="Century Gothic" panose="020B0502020202020204" pitchFamily="34" charset="0"/>
              </a:rPr>
              <a:t/>
            </a:r>
            <a:br>
              <a:rPr lang="en-US" dirty="0" smtClean="0">
                <a:latin typeface="Century Gothic" panose="020B0502020202020204" pitchFamily="34" charset="0"/>
              </a:rPr>
            </a:br>
            <a:r>
              <a:rPr lang="en-US" dirty="0" smtClean="0">
                <a:latin typeface="Century Gothic" panose="020B0502020202020204" pitchFamily="34" charset="0"/>
              </a:rPr>
              <a:t/>
            </a:r>
            <a:br>
              <a:rPr lang="en-US" dirty="0" smtClean="0">
                <a:latin typeface="Century Gothic" panose="020B0502020202020204" pitchFamily="34" charset="0"/>
              </a:rPr>
            </a:br>
            <a:r>
              <a:rPr lang="en-US" dirty="0" smtClean="0">
                <a:latin typeface="Century Gothic" panose="020B0502020202020204" pitchFamily="34" charset="0"/>
              </a:rPr>
              <a:t>Running Statistics</a:t>
            </a:r>
            <a:br>
              <a:rPr lang="en-US" dirty="0" smtClean="0">
                <a:latin typeface="Century Gothic" panose="020B0502020202020204" pitchFamily="34" charset="0"/>
              </a:rPr>
            </a:br>
            <a:r>
              <a:rPr lang="en-US" dirty="0" smtClean="0">
                <a:latin typeface="Century Gothic" panose="020B0502020202020204" pitchFamily="34" charset="0"/>
              </a:rPr>
              <a:t>Thru</a:t>
            </a:r>
            <a:r>
              <a:rPr lang="en-US" dirty="0">
                <a:latin typeface="Century Gothic" panose="020B0502020202020204" pitchFamily="34" charset="0"/>
              </a:rPr>
              <a:t/>
            </a:r>
            <a:br>
              <a:rPr lang="en-US" dirty="0">
                <a:latin typeface="Century Gothic" panose="020B0502020202020204" pitchFamily="34" charset="0"/>
              </a:rPr>
            </a:br>
            <a:r>
              <a:rPr lang="en-US" dirty="0" smtClean="0">
                <a:latin typeface="Century Gothic" panose="020B0502020202020204" pitchFamily="34" charset="0"/>
              </a:rPr>
              <a:t>13-Mar-2020</a:t>
            </a:r>
            <a:br>
              <a:rPr lang="en-US" dirty="0" smtClean="0">
                <a:latin typeface="Century Gothic" panose="020B0502020202020204" pitchFamily="34" charset="0"/>
              </a:rPr>
            </a:b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267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Ohio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456188297"/>
              </p:ext>
            </p:extLst>
          </p:nvPr>
        </p:nvGraphicFramePr>
        <p:xfrm>
          <a:off x="263796" y="1690688"/>
          <a:ext cx="8651604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9470" y="6122466"/>
            <a:ext cx="5545875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>
                <a:latin typeface="Century Gothic" panose="020B0502020202020204" pitchFamily="34" charset="0"/>
              </a:rPr>
              <a:t>** Sources – Ohio Department of Health **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421" y="192331"/>
            <a:ext cx="2227979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43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the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United States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775806208"/>
              </p:ext>
            </p:extLst>
          </p:nvPr>
        </p:nvGraphicFramePr>
        <p:xfrm>
          <a:off x="263796" y="1690688"/>
          <a:ext cx="8651604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Picture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82880"/>
            <a:ext cx="20574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9470" y="6122466"/>
            <a:ext cx="5545875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>
                <a:latin typeface="Century Gothic" panose="020B0502020202020204" pitchFamily="34" charset="0"/>
              </a:rPr>
              <a:t>** Sources – WHO Situation Report (1/21-3/10) **</a:t>
            </a:r>
          </a:p>
          <a:p>
            <a:pPr algn="ctr"/>
            <a:r>
              <a:rPr lang="en-US" sz="1600" b="1" u="sng" dirty="0" smtClean="0">
                <a:latin typeface="Century Gothic" panose="020B0502020202020204" pitchFamily="34" charset="0"/>
              </a:rPr>
              <a:t>CDC Situation Report (3/11 and Onward)</a:t>
            </a:r>
            <a:endParaRPr lang="en-US" sz="1600" b="1" u="sng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601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the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World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045514805"/>
              </p:ext>
            </p:extLst>
          </p:nvPr>
        </p:nvGraphicFramePr>
        <p:xfrm>
          <a:off x="282803" y="1690688"/>
          <a:ext cx="863339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82880"/>
            <a:ext cx="2058203" cy="1371600"/>
          </a:xfrm>
          <a:prstGeom prst="rect">
            <a:avLst/>
          </a:prstGeom>
        </p:spPr>
      </p:pic>
      <p:sp>
        <p:nvSpPr>
          <p:cNvPr id="7" name="TextBox 1"/>
          <p:cNvSpPr txBox="1"/>
          <p:nvPr/>
        </p:nvSpPr>
        <p:spPr>
          <a:xfrm>
            <a:off x="7040255" y="2390702"/>
            <a:ext cx="1693692" cy="266397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1" u="sng" dirty="0" smtClean="0">
                <a:latin typeface="Century Gothic" panose="020B0502020202020204" pitchFamily="34" charset="0"/>
              </a:rPr>
              <a:t>China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80,991</a:t>
            </a:r>
            <a:endParaRPr lang="en-US" dirty="0" smtClean="0">
              <a:latin typeface="Century Gothic" panose="020B0502020202020204" pitchFamily="34" charset="0"/>
            </a:endParaRPr>
          </a:p>
          <a:p>
            <a:endParaRPr lang="en-US" sz="1100" dirty="0">
              <a:latin typeface="Century Gothic" panose="020B0502020202020204" pitchFamily="34" charset="0"/>
            </a:endParaRPr>
          </a:p>
          <a:p>
            <a:r>
              <a:rPr lang="en-US" b="1" u="sng" dirty="0" smtClean="0">
                <a:latin typeface="Century Gothic" panose="020B0502020202020204" pitchFamily="34" charset="0"/>
              </a:rPr>
              <a:t>Rest of the World</a:t>
            </a:r>
          </a:p>
          <a:p>
            <a:r>
              <a:rPr lang="en-US" sz="1100" dirty="0" smtClean="0">
                <a:latin typeface="Century Gothic" panose="020B0502020202020204" pitchFamily="34" charset="0"/>
              </a:rPr>
              <a:t>51,767</a:t>
            </a:r>
            <a:endParaRPr lang="en-US" sz="1100" dirty="0" smtClean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sz="1100" b="1" u="sng" dirty="0" smtClean="0">
                <a:latin typeface="Century Gothic" panose="020B0502020202020204" pitchFamily="34" charset="0"/>
              </a:rPr>
              <a:t>Total Cases</a:t>
            </a:r>
          </a:p>
          <a:p>
            <a:r>
              <a:rPr lang="en-US" sz="1100" dirty="0" smtClean="0">
                <a:latin typeface="Century Gothic" panose="020B0502020202020204" pitchFamily="34" charset="0"/>
              </a:rPr>
              <a:t>132,758</a:t>
            </a:r>
            <a:endParaRPr lang="en-US" sz="1100" dirty="0" smtClean="0">
              <a:latin typeface="Century Gothic" panose="020B0502020202020204" pitchFamily="34" charset="0"/>
            </a:endParaRPr>
          </a:p>
          <a:p>
            <a:endParaRPr lang="en-US" b="1" u="sng" dirty="0">
              <a:latin typeface="Century Gothic" panose="020B0502020202020204" pitchFamily="34" charset="0"/>
            </a:endParaRPr>
          </a:p>
          <a:p>
            <a:r>
              <a:rPr lang="en-US" sz="1100" b="1" u="sng" dirty="0" smtClean="0">
                <a:latin typeface="Century Gothic" panose="020B0502020202020204" pitchFamily="34" charset="0"/>
              </a:rPr>
              <a:t>Total Deaths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4,955</a:t>
            </a:r>
            <a:endParaRPr lang="en-US" dirty="0" smtClean="0">
              <a:latin typeface="Century Gothic" panose="020B0502020202020204" pitchFamily="34" charset="0"/>
            </a:endParaRPr>
          </a:p>
          <a:p>
            <a:endParaRPr lang="en-US" sz="1100" dirty="0">
              <a:latin typeface="Century Gothic" panose="020B0502020202020204" pitchFamily="34" charset="0"/>
            </a:endParaRPr>
          </a:p>
          <a:p>
            <a:r>
              <a:rPr lang="en-US" b="1" u="sng" dirty="0" smtClean="0">
                <a:latin typeface="Century Gothic" panose="020B0502020202020204" pitchFamily="34" charset="0"/>
              </a:rPr>
              <a:t>International Mortality</a:t>
            </a:r>
          </a:p>
          <a:p>
            <a:r>
              <a:rPr lang="en-US" sz="1100" dirty="0" smtClean="0">
                <a:latin typeface="Century Gothic" panose="020B0502020202020204" pitchFamily="34" charset="0"/>
              </a:rPr>
              <a:t>3.73%</a:t>
            </a:r>
            <a:endParaRPr lang="en-US" sz="1100" dirty="0">
              <a:latin typeface="Century Gothic" panose="020B0502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1190" y="6122466"/>
            <a:ext cx="5545875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>
                <a:latin typeface="Century Gothic" panose="020B0502020202020204" pitchFamily="34" charset="0"/>
              </a:rPr>
              <a:t>** Source – WHO Situation Report **</a:t>
            </a:r>
          </a:p>
          <a:p>
            <a:pPr algn="ctr"/>
            <a:r>
              <a:rPr lang="en-US" sz="1600" b="1" u="sng" dirty="0" smtClean="0">
                <a:latin typeface="Century Gothic" panose="020B0502020202020204" pitchFamily="34" charset="0"/>
              </a:rPr>
              <a:t>(NOTE:  Cases Lag One Day from Local Reports)</a:t>
            </a:r>
            <a:endParaRPr lang="en-US" sz="1600" b="1" u="sng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532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u="sng" dirty="0" smtClean="0">
                <a:latin typeface="Century Gothic" panose="020B0502020202020204" pitchFamily="34" charset="0"/>
              </a:rPr>
              <a:t>Current Disease Prevalence and Estimated Mortality – Countries Over 500 Cases</a:t>
            </a:r>
            <a:endParaRPr lang="en-US" sz="1200" b="1" u="sng" dirty="0">
              <a:latin typeface="Century Gothic" panose="020B0502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1190" y="6122466"/>
            <a:ext cx="5545875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>
                <a:latin typeface="Century Gothic" panose="020B0502020202020204" pitchFamily="34" charset="0"/>
              </a:rPr>
              <a:t>** Source – WHO Situation Report **</a:t>
            </a:r>
          </a:p>
          <a:p>
            <a:pPr algn="ctr"/>
            <a:r>
              <a:rPr lang="en-US" sz="1600" b="1" u="sng" dirty="0" smtClean="0">
                <a:latin typeface="Century Gothic" panose="020B0502020202020204" pitchFamily="34" charset="0"/>
              </a:rPr>
              <a:t>(NOTE:  Other than USA, Cases my Lag one day)</a:t>
            </a:r>
            <a:endParaRPr lang="en-US" sz="16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217895"/>
              </p:ext>
            </p:extLst>
          </p:nvPr>
        </p:nvGraphicFramePr>
        <p:xfrm>
          <a:off x="428625" y="1978110"/>
          <a:ext cx="8229600" cy="3154680"/>
        </p:xfrm>
        <a:graphic>
          <a:graphicData uri="http://schemas.openxmlformats.org/drawingml/2006/table">
            <a:tbl>
              <a:tblPr/>
              <a:tblGrid>
                <a:gridCol w="1619137">
                  <a:extLst>
                    <a:ext uri="{9D8B030D-6E8A-4147-A177-3AD203B41FA5}">
                      <a16:colId xmlns:a16="http://schemas.microsoft.com/office/drawing/2014/main" val="3225825318"/>
                    </a:ext>
                  </a:extLst>
                </a:gridCol>
                <a:gridCol w="1013483">
                  <a:extLst>
                    <a:ext uri="{9D8B030D-6E8A-4147-A177-3AD203B41FA5}">
                      <a16:colId xmlns:a16="http://schemas.microsoft.com/office/drawing/2014/main" val="369335294"/>
                    </a:ext>
                  </a:extLst>
                </a:gridCol>
                <a:gridCol w="1305658">
                  <a:extLst>
                    <a:ext uri="{9D8B030D-6E8A-4147-A177-3AD203B41FA5}">
                      <a16:colId xmlns:a16="http://schemas.microsoft.com/office/drawing/2014/main" val="549722081"/>
                    </a:ext>
                  </a:extLst>
                </a:gridCol>
                <a:gridCol w="1305658">
                  <a:extLst>
                    <a:ext uri="{9D8B030D-6E8A-4147-A177-3AD203B41FA5}">
                      <a16:colId xmlns:a16="http://schemas.microsoft.com/office/drawing/2014/main" val="2167637494"/>
                    </a:ext>
                  </a:extLst>
                </a:gridCol>
                <a:gridCol w="1606963">
                  <a:extLst>
                    <a:ext uri="{9D8B030D-6E8A-4147-A177-3AD203B41FA5}">
                      <a16:colId xmlns:a16="http://schemas.microsoft.com/office/drawing/2014/main" val="1173092554"/>
                    </a:ext>
                  </a:extLst>
                </a:gridCol>
                <a:gridCol w="1378701">
                  <a:extLst>
                    <a:ext uri="{9D8B030D-6E8A-4147-A177-3AD203B41FA5}">
                      <a16:colId xmlns:a16="http://schemas.microsoft.com/office/drawing/2014/main" val="2107976283"/>
                    </a:ext>
                  </a:extLst>
                </a:gridCol>
              </a:tblGrid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Country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Population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Confirmed Cases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Deaths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Contact Percentage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Mortality Estimate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062207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China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1,439,323,776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80,991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3,180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0.005627%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3.9264%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2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6281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Italy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60,461,826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15,113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1,016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0.024996%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6.7227%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725146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Iran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83,992,949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10,075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429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0.011995%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4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4.2581%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A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5286909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South Korea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51,269,185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7,979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66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0.015563%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B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0.8272%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D3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583739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Spain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46,754,778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2,965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84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0.006342%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2.8331%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875164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France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65,273,511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2,860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61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0.004382%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DB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2.1329%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165749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Germany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83,783,942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2,369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0.002828%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CF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0.2533%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C4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428952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USA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331,002,651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1,629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41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0.000492%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2.5169%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7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191708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Switzerland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8,654,622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858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0.009914%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0.6993%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D0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62688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Japan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126,476,461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675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19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0.000534%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2.8148%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76211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Denmark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5,792,202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674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0.011636%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0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0.0000%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42976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Sweden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10,099,265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620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0.006139%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D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0.0000%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48738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Netherlands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17,134,872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614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0.003583%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0.0000%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9111585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United Kingdom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67,886,011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594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0.000875%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1.3468%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0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204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301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Century Gothic" panose="020B0502020202020204" pitchFamily="34" charset="0"/>
              </a:rPr>
              <a:t>EMS Unit Utilization – Last 30 Days – DFD Units Only</a:t>
            </a:r>
            <a:endParaRPr lang="en-US" sz="14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116039304"/>
              </p:ext>
            </p:extLst>
          </p:nvPr>
        </p:nvGraphicFramePr>
        <p:xfrm>
          <a:off x="211014" y="1906954"/>
          <a:ext cx="852853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7744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1875</TotalTime>
  <Words>270</Words>
  <Application>Microsoft Office PowerPoint</Application>
  <PresentationFormat>On-screen Show (4:3)</PresentationFormat>
  <Paragraphs>136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Century Gothic</vt:lpstr>
      <vt:lpstr>Office Theme</vt:lpstr>
      <vt:lpstr>PowerPoint Presentation</vt:lpstr>
      <vt:lpstr>COVID-19  Running Statistics Thru 13-Mar-2020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Penny|Ohlmann|Neiman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Andrew Kittles</dc:creator>
  <cp:lastModifiedBy>Lotz, Robert</cp:lastModifiedBy>
  <cp:revision>72</cp:revision>
  <cp:lastPrinted>2020-03-13T11:28:59Z</cp:lastPrinted>
  <dcterms:created xsi:type="dcterms:W3CDTF">2016-07-25T16:07:48Z</dcterms:created>
  <dcterms:modified xsi:type="dcterms:W3CDTF">2020-03-13T19:51:32Z</dcterms:modified>
</cp:coreProperties>
</file>