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2"/>
  </p:notesMasterIdLst>
  <p:handoutMasterIdLst>
    <p:handoutMasterId r:id="rId43"/>
  </p:handoutMasterIdLst>
  <p:sldIdLst>
    <p:sldId id="403" r:id="rId2"/>
    <p:sldId id="404" r:id="rId3"/>
    <p:sldId id="408" r:id="rId4"/>
    <p:sldId id="421" r:id="rId5"/>
    <p:sldId id="422" r:id="rId6"/>
    <p:sldId id="423" r:id="rId7"/>
    <p:sldId id="424" r:id="rId8"/>
    <p:sldId id="425" r:id="rId9"/>
    <p:sldId id="426" r:id="rId10"/>
    <p:sldId id="427" r:id="rId11"/>
    <p:sldId id="428" r:id="rId12"/>
    <p:sldId id="429" r:id="rId13"/>
    <p:sldId id="430" r:id="rId14"/>
    <p:sldId id="431" r:id="rId15"/>
    <p:sldId id="432" r:id="rId16"/>
    <p:sldId id="433" r:id="rId17"/>
    <p:sldId id="356" r:id="rId18"/>
    <p:sldId id="434" r:id="rId19"/>
    <p:sldId id="435" r:id="rId20"/>
    <p:sldId id="304" r:id="rId21"/>
    <p:sldId id="436" r:id="rId22"/>
    <p:sldId id="437" r:id="rId23"/>
    <p:sldId id="438" r:id="rId24"/>
    <p:sldId id="439" r:id="rId25"/>
    <p:sldId id="440" r:id="rId26"/>
    <p:sldId id="441" r:id="rId27"/>
    <p:sldId id="442" r:id="rId28"/>
    <p:sldId id="397" r:id="rId29"/>
    <p:sldId id="443" r:id="rId30"/>
    <p:sldId id="444" r:id="rId31"/>
    <p:sldId id="445" r:id="rId32"/>
    <p:sldId id="446" r:id="rId33"/>
    <p:sldId id="447" r:id="rId34"/>
    <p:sldId id="448" r:id="rId35"/>
    <p:sldId id="449" r:id="rId36"/>
    <p:sldId id="450" r:id="rId37"/>
    <p:sldId id="451" r:id="rId38"/>
    <p:sldId id="452" r:id="rId39"/>
    <p:sldId id="453" r:id="rId40"/>
    <p:sldId id="454" r:id="rId4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24" d="100"/>
          <a:sy n="124" d="100"/>
        </p:scale>
        <p:origin x="-1254" y="-10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6/4/2019</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p14="http://schemas.microsoft.com/office/powerpoint/2010/main"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6/4/2019</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p14="http://schemas.microsoft.com/office/powerpoint/2010/main"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Sante</a:t>
            </a:r>
            <a:r>
              <a:rPr lang="en-US" dirty="0"/>
              <a:t> Fe </a:t>
            </a:r>
            <a:r>
              <a:rPr lang="en-US" baseline="0" dirty="0"/>
              <a:t>shooter</a:t>
            </a:r>
            <a:endParaRPr lang="en-US" dirty="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p14="http://schemas.microsoft.com/office/powerpoint/2010/main"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a:t>
            </a:fld>
            <a:endParaRPr lang="en-US"/>
          </a:p>
        </p:txBody>
      </p:sp>
    </p:spTree>
    <p:extLst>
      <p:ext uri="{BB962C8B-B14F-4D97-AF65-F5344CB8AC3E}">
        <p14:creationId xmlns:p14="http://schemas.microsoft.com/office/powerpoint/2010/main" val="1944626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205710-F290-4041-8C5E-A921AFB7E8CB}" type="slidenum">
              <a:rPr lang="en-US" smtClean="0"/>
              <a:pPr/>
              <a:t>4</a:t>
            </a:fld>
            <a:endParaRPr lang="en-US"/>
          </a:p>
        </p:txBody>
      </p:sp>
    </p:spTree>
    <p:extLst>
      <p:ext uri="{BB962C8B-B14F-4D97-AF65-F5344CB8AC3E}">
        <p14:creationId xmlns:p14="http://schemas.microsoft.com/office/powerpoint/2010/main" val="149153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36</a:t>
            </a:fld>
            <a:endParaRPr lang="en-US"/>
          </a:p>
        </p:txBody>
      </p:sp>
    </p:spTree>
    <p:extLst>
      <p:ext uri="{BB962C8B-B14F-4D97-AF65-F5344CB8AC3E}">
        <p14:creationId xmlns:p14="http://schemas.microsoft.com/office/powerpoint/2010/main"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A57F138-0688-4C49-A4E4-D330774FCBC6}" type="datetimeFigureOut">
              <a:rPr lang="en-US" smtClean="0"/>
              <a:pPr/>
              <a:t>6/4/2019</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A57F138-0688-4C49-A4E4-D330774FCBC6}" type="datetimeFigureOut">
              <a:rPr lang="en-US" smtClean="0"/>
              <a:pPr/>
              <a:t>6/4/2019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A57F138-0688-4C49-A4E4-D330774FCBC6}" type="datetimeFigureOut">
              <a:rPr lang="en-US" smtClean="0"/>
              <a:pPr/>
              <a:t>6/4/2019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A57F138-0688-4C49-A4E4-D330774FCBC6}" type="datetimeFigureOut">
              <a:rPr lang="en-US" smtClean="0"/>
              <a:pPr/>
              <a:t>6/4/2019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A57F138-0688-4C49-A4E4-D330774FCBC6}" type="datetimeFigureOut">
              <a:rPr lang="en-US" smtClean="0"/>
              <a:pPr/>
              <a:t>6/4/2019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5A57F138-0688-4C49-A4E4-D330774FCBC6}" type="datetimeFigureOut">
              <a:rPr lang="en-US" smtClean="0"/>
              <a:pPr/>
              <a:t>6/4/2019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6/4/2019</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44.pn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slideLayout" Target="../slideLayouts/slideLayout2.xml"/><Relationship Id="rId7" Type="http://schemas.openxmlformats.org/officeDocument/2006/relationships/image" Target="../media/image48.jpeg"/><Relationship Id="rId12" Type="http://schemas.openxmlformats.org/officeDocument/2006/relationships/image" Target="../media/image44.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26.png"/><Relationship Id="rId5" Type="http://schemas.openxmlformats.org/officeDocument/2006/relationships/image" Target="../media/image54.png"/><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44.png"/><Relationship Id="rId4" Type="http://schemas.openxmlformats.org/officeDocument/2006/relationships/image" Target="../media/image5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44.png"/><Relationship Id="rId5" Type="http://schemas.openxmlformats.org/officeDocument/2006/relationships/image" Target="../media/image57.jpeg"/><Relationship Id="rId4" Type="http://schemas.openxmlformats.org/officeDocument/2006/relationships/image" Target="../media/image5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audio" Target="../media/media19.wav"/><Relationship Id="rId2" Type="http://schemas.microsoft.com/office/2007/relationships/media" Target="../media/media19.wav"/><Relationship Id="rId1" Type="http://schemas.openxmlformats.org/officeDocument/2006/relationships/tags" Target="../tags/tag1.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44.png"/><Relationship Id="rId4" Type="http://schemas.openxmlformats.org/officeDocument/2006/relationships/image" Target="../media/image5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59.jpe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26.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audio" Target="../media/media27.wav"/><Relationship Id="rId7" Type="http://schemas.openxmlformats.org/officeDocument/2006/relationships/image" Target="../media/image64.png"/><Relationship Id="rId2" Type="http://schemas.microsoft.com/office/2007/relationships/media" Target="../media/media27.wav"/><Relationship Id="rId1" Type="http://schemas.openxmlformats.org/officeDocument/2006/relationships/tags" Target="../tags/tag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audio" Target="../media/media32.WAV"/><Relationship Id="rId7" Type="http://schemas.openxmlformats.org/officeDocument/2006/relationships/image" Target="../media/image44.png"/><Relationship Id="rId2" Type="http://schemas.microsoft.com/office/2007/relationships/media" Target="../media/media32.WAV"/><Relationship Id="rId1" Type="http://schemas.openxmlformats.org/officeDocument/2006/relationships/tags" Target="../tags/tag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image" Target="../media/image44.png"/><Relationship Id="rId5" Type="http://schemas.openxmlformats.org/officeDocument/2006/relationships/image" Target="../media/image67.jpeg"/><Relationship Id="rId4" Type="http://schemas.openxmlformats.org/officeDocument/2006/relationships/notesSlide" Target="../notesSlides/notesSlide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9.WAV"/><Relationship Id="rId1" Type="http://schemas.microsoft.com/office/2007/relationships/media" Target="../media/media39.WAV"/><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notesSlide" Target="../notesSlides/notesSlide3.xml"/><Relationship Id="rId9" Type="http://schemas.openxmlformats.org/officeDocument/2006/relationships/image" Target="../media/image20.png"/><Relationship Id="rId14" Type="http://schemas.openxmlformats.org/officeDocument/2006/relationships/image" Target="../media/image25.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xml"/><Relationship Id="rId7" Type="http://schemas.openxmlformats.org/officeDocument/2006/relationships/image" Target="../media/image29.png"/><Relationship Id="rId2" Type="http://schemas.openxmlformats.org/officeDocument/2006/relationships/audio" Target="../media/media5.wav"/><Relationship Id="rId1" Type="http://schemas.microsoft.com/office/2007/relationships/media" Target="../media/media5.wav"/><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27.wmf"/></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4.xml"/><Relationship Id="rId7" Type="http://schemas.openxmlformats.org/officeDocument/2006/relationships/image" Target="../media/image33.jpe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2.xml"/><Relationship Id="rId7" Type="http://schemas.openxmlformats.org/officeDocument/2006/relationships/image" Target="../media/image38.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a:t>Marjory </a:t>
            </a:r>
            <a:r>
              <a:rPr lang="en-US" sz="4000" b="1" dirty="0" err="1"/>
              <a:t>Stoneman</a:t>
            </a:r>
            <a:r>
              <a:rPr lang="en-US" sz="4000" b="1" dirty="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4"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5"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6"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7"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8"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8125" r="28698"/>
          <a:stretch/>
        </p:blipFill>
        <p:spPr bwMode="auto">
          <a:xfrm>
            <a:off x="3963969" y="5174474"/>
            <a:ext cx="1292262" cy="1683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P373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850137221"/>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5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a:solidFill>
                  <a:schemeClr val="tx2"/>
                </a:solidFill>
              </a:rPr>
              <a:t>Player Rules of Conduct</a:t>
            </a:r>
          </a:p>
        </p:txBody>
      </p:sp>
      <p:pic>
        <p:nvPicPr>
          <p:cNvPr id="5" name="~PP11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996101452"/>
      </p:ext>
    </p:extLst>
  </p:cSld>
  <p:clrMapOvr>
    <a:masterClrMapping/>
  </p:clrMapOvr>
  <p:transition spd="slow" advTm="60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SAFETY!</a:t>
            </a:r>
          </a:p>
        </p:txBody>
      </p:sp>
      <p:sp>
        <p:nvSpPr>
          <p:cNvPr id="3" name="Content Placeholder 2"/>
          <p:cNvSpPr>
            <a:spLocks noGrp="1"/>
          </p:cNvSpPr>
          <p:nvPr>
            <p:ph idx="1"/>
          </p:nvPr>
        </p:nvSpPr>
        <p:spPr>
          <a:xfrm>
            <a:off x="990600" y="1447800"/>
            <a:ext cx="7943088" cy="5105400"/>
          </a:xfrm>
          <a:noFill/>
        </p:spPr>
        <p:txBody>
          <a:bodyPr>
            <a:normAutofit fontScale="62500" lnSpcReduction="20000"/>
          </a:bodyPr>
          <a:lstStyle/>
          <a:p>
            <a:r>
              <a:rPr lang="en-US" sz="3800" b="1" dirty="0"/>
              <a:t>Most important concern</a:t>
            </a:r>
          </a:p>
          <a:p>
            <a:r>
              <a:rPr lang="en-US" sz="3800" b="1" dirty="0"/>
              <a:t>Safety Officer will conduct weapons check</a:t>
            </a:r>
          </a:p>
          <a:p>
            <a:r>
              <a:rPr lang="en-US" sz="3800" b="1" dirty="0"/>
              <a:t>Other than specific training weapons no weapons of any kind are allowed in Sidney-Shelby County Health Department exercise area</a:t>
            </a:r>
          </a:p>
          <a:p>
            <a:pPr lvl="1"/>
            <a:r>
              <a:rPr lang="en-US" sz="3400" b="1" dirty="0"/>
              <a:t>Includes firearms, ammunition, impact weapons, chemical spray, knives, and electrical weapons (Tasers)</a:t>
            </a:r>
          </a:p>
          <a:p>
            <a:r>
              <a:rPr lang="en-US" sz="3800" b="1" dirty="0"/>
              <a:t>Approved training weapons may include blanks, simulated firearms, guns rendered inoperable or inert blue guns</a:t>
            </a:r>
          </a:p>
          <a:p>
            <a:r>
              <a:rPr lang="en-US" sz="3800" b="1" dirty="0"/>
              <a:t>Every participant in Testing Center exercise area will be searched for unauthorized weapons</a:t>
            </a:r>
          </a:p>
          <a:p>
            <a:endParaRPr lang="en-US" dirty="0">
              <a:solidFill>
                <a:schemeClr val="tx2"/>
              </a:solidFill>
            </a:endParaRPr>
          </a:p>
        </p:txBody>
      </p:sp>
      <p:pic>
        <p:nvPicPr>
          <p:cNvPr id="5" name="~PP303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545445761"/>
      </p:ext>
    </p:extLst>
  </p:cSld>
  <p:clrMapOvr>
    <a:masterClrMapping/>
  </p:clrMapOvr>
  <p:transition spd="slow" advTm="589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93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fontScale="92500" lnSpcReduction="20000"/>
          </a:bodyPr>
          <a:lstStyle/>
          <a:p>
            <a:pPr marL="457200" indent="-457200" eaLnBrk="1" fontAlgn="auto" hangingPunct="1">
              <a:spcAft>
                <a:spcPts val="0"/>
              </a:spcAft>
              <a:buFont typeface="Arial" panose="020B0604020202020204" pitchFamily="34" charset="0"/>
              <a:buChar char="•"/>
              <a:defRPr/>
            </a:pPr>
            <a:r>
              <a:rPr lang="en-US" sz="2400" b="1" dirty="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real</a:t>
            </a:r>
          </a:p>
          <a:p>
            <a:pPr marL="457200" indent="-457200">
              <a:buFont typeface="Arial" panose="020B0604020202020204" pitchFamily="34" charset="0"/>
              <a:buChar char="•"/>
              <a:defRPr/>
            </a:pPr>
            <a:r>
              <a:rPr lang="en-US" sz="2800" b="1" dirty="0"/>
              <a:t>Only those agencies listed in the Player Directory (and their personnel) may be contacted during the exercise</a:t>
            </a:r>
          </a:p>
          <a:p>
            <a:pPr marL="457200" indent="-457200">
              <a:buFont typeface="Arial" panose="020B0604020202020204" pitchFamily="34" charset="0"/>
              <a:buChar char="•"/>
              <a:defRPr/>
            </a:pPr>
            <a:r>
              <a:rPr lang="en-US" sz="2800" b="1" u="sng" dirty="0"/>
              <a:t>All</a:t>
            </a:r>
            <a:r>
              <a:rPr lang="en-US" sz="2800" b="1" dirty="0"/>
              <a:t> departments and personnel at Wilson Hospital, including HICS, may be called at any time</a:t>
            </a:r>
          </a:p>
          <a:p>
            <a:pPr marL="457200" indent="-457200">
              <a:buFont typeface="Arial" panose="020B0604020202020204" pitchFamily="34" charset="0"/>
              <a:buChar char="•"/>
              <a:defRPr/>
            </a:pPr>
            <a:r>
              <a:rPr lang="en-US" sz="2800" b="1" dirty="0"/>
              <a:t>Use the </a:t>
            </a:r>
            <a:r>
              <a:rPr lang="en-US" sz="2800" b="1" dirty="0" err="1"/>
              <a:t>SimCell</a:t>
            </a:r>
            <a:r>
              <a:rPr lang="en-US" sz="2800" b="1" dirty="0"/>
              <a:t> for all others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27426853"/>
      </p:ext>
    </p:extLst>
  </p:cSld>
  <p:clrMapOvr>
    <a:masterClrMapping/>
  </p:clrMapOvr>
  <p:transition spd="slow" advTm="1414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a:t>Use your agency’s plans, policies, processes, and procedures as well as individual judgments in determining how to respond</a:t>
            </a:r>
          </a:p>
          <a:p>
            <a:r>
              <a:rPr lang="en-US" sz="2200" b="1" dirty="0"/>
              <a:t>To the greatest degree feasible, respond as you would during an actual event</a:t>
            </a:r>
          </a:p>
          <a:p>
            <a:r>
              <a:rPr lang="en-US" sz="2200" b="1" dirty="0"/>
              <a:t>Participating agencies may need to balance exercise play with real-world emergencies.  Real-world emergencies take priority</a:t>
            </a:r>
          </a:p>
          <a:p>
            <a:r>
              <a:rPr lang="en-US" sz="2200" b="1" dirty="0"/>
              <a:t>Simulation will be used at times during the exercise</a:t>
            </a:r>
          </a:p>
          <a:p>
            <a:r>
              <a:rPr lang="en-US" sz="2200" b="1" dirty="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a:solidFill>
                  <a:schemeClr val="tx2"/>
                </a:solidFill>
              </a:rPr>
              <a:t>Exercise Assumptions</a:t>
            </a:r>
            <a:endParaRPr sz="4400" b="1" dirty="0">
              <a:solidFill>
                <a:schemeClr val="tx2"/>
              </a:solidFill>
            </a:endParaRPr>
          </a:p>
        </p:txBody>
      </p:sp>
      <p:pic>
        <p:nvPicPr>
          <p:cNvPr id="5" name="Picture 4" descr="H:\New Dawn AAR\NewDawnPic007.JPG"/>
          <p:cNvPicPr/>
          <p:nvPr/>
        </p:nvPicPr>
        <p:blipFill>
          <a:blip r:embed="rId4" cstate="print">
            <a:extLst>
              <a:ext uri="{28A0092B-C50C-407E-A947-70E740481C1C}">
                <a14:useLocalDpi xmlns:a14="http://schemas.microsoft.com/office/drawing/2010/main" val="0"/>
              </a:ext>
            </a:extLst>
          </a:blip>
          <a:srcRect l="19788"/>
          <a:stretch>
            <a:fillRect/>
          </a:stretch>
        </p:blipFill>
        <p:spPr bwMode="auto">
          <a:xfrm rot="5400000">
            <a:off x="7079933" y="98106"/>
            <a:ext cx="2162173" cy="1965960"/>
          </a:xfrm>
          <a:prstGeom prst="rect">
            <a:avLst/>
          </a:prstGeom>
          <a:noFill/>
          <a:ln>
            <a:noFill/>
          </a:ln>
        </p:spPr>
      </p:pic>
      <p:pic>
        <p:nvPicPr>
          <p:cNvPr id="7" name="~PP3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832086095"/>
      </p:ext>
    </p:extLst>
  </p:cSld>
  <p:clrMapOvr>
    <a:masterClrMapping/>
  </p:clrMapOvr>
  <p:transition spd="slow" advTm="466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6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
            <a:ext cx="3965839" cy="2286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4800" y="-1"/>
            <a:ext cx="5041214" cy="28308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9691"/>
          <a:stretch/>
        </p:blipFill>
        <p:spPr bwMode="auto">
          <a:xfrm>
            <a:off x="0" y="2279348"/>
            <a:ext cx="2438400" cy="188442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SC_0181"/>
          <p:cNvPicPr>
            <a:picLocks noGrp="1" noChangeAspect="1" noChangeArrowheads="1"/>
          </p:cNvPicPr>
          <p:nvPr>
            <p:ph idx="1"/>
          </p:nvPr>
        </p:nvPicPr>
        <p:blipFill>
          <a:blip r:embed="rId7"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4191000"/>
            <a:ext cx="4459869"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19600" y="2514600"/>
            <a:ext cx="2610951" cy="146615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27227" t="2061" r="22577"/>
          <a:stretch/>
        </p:blipFill>
        <p:spPr bwMode="auto">
          <a:xfrm>
            <a:off x="2514600" y="2133600"/>
            <a:ext cx="1927738" cy="2112084"/>
          </a:xfrm>
          <a:prstGeom prst="rect">
            <a:avLst/>
          </a:prstGeom>
          <a:noFill/>
          <a:extLst>
            <a:ext uri="{909E8E84-426E-40DD-AFC4-6F175D3DCCD1}">
              <a14:hiddenFill xmlns:a14="http://schemas.microsoft.com/office/drawing/2010/main">
                <a:solidFill>
                  <a:srgbClr val="FFFFFF"/>
                </a:solidFill>
              </a14:hiddenFill>
            </a:ext>
          </a:extLst>
        </p:spPr>
      </p:pic>
      <p:pic>
        <p:nvPicPr>
          <p:cNvPr id="13" name="~PP201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239989317"/>
      </p:ext>
    </p:extLst>
  </p:cSld>
  <p:clrMapOvr>
    <a:masterClrMapping/>
  </p:clrMapOvr>
  <p:transition spd="slow" advTm="30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8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Scenario</a:t>
            </a:r>
            <a:r>
              <a:rPr lang="en-US" dirty="0"/>
              <a:t>	</a:t>
            </a:r>
          </a:p>
        </p:txBody>
      </p:sp>
      <p:sp>
        <p:nvSpPr>
          <p:cNvPr id="3" name="Content Placeholder 2"/>
          <p:cNvSpPr>
            <a:spLocks noGrp="1"/>
          </p:cNvSpPr>
          <p:nvPr>
            <p:ph idx="1"/>
          </p:nvPr>
        </p:nvSpPr>
        <p:spPr/>
        <p:txBody>
          <a:bodyPr/>
          <a:lstStyle/>
          <a:p>
            <a:r>
              <a:rPr lang="en-US" b="1" dirty="0"/>
              <a:t>Man enters a building and begins shooting visitors and faculty </a:t>
            </a:r>
          </a:p>
          <a:p>
            <a:r>
              <a:rPr lang="en-US" b="1" dirty="0"/>
              <a:t>An IED explodes</a:t>
            </a:r>
          </a:p>
          <a:p>
            <a:r>
              <a:rPr lang="en-US" b="1" dirty="0"/>
              <a:t>Numerous victims with some fatalities</a:t>
            </a:r>
          </a:p>
        </p:txBody>
      </p:sp>
      <p:pic>
        <p:nvPicPr>
          <p:cNvPr id="4" name="Picture 2" descr="http://a.abcnews.com/images/GMA/abc_gma_schriffen_130609_wg.jpg"/>
          <p:cNvPicPr>
            <a:picLocks noChangeAspect="1" noChangeArrowheads="1"/>
          </p:cNvPicPr>
          <p:nvPr/>
        </p:nvPicPr>
        <p:blipFill>
          <a:blip r:embed="rId4"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092830530"/>
      </p:ext>
    </p:extLst>
  </p:cSld>
  <p:clrMapOvr>
    <a:masterClrMapping/>
  </p:clrMapOvr>
  <p:transition spd="slow" advTm="325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This attack is part of a Complex Coordinated Terrorist Attack (CCTA)</a:t>
            </a:r>
          </a:p>
          <a:p>
            <a:pPr lvl="1"/>
            <a:r>
              <a:rPr lang="en-US" b="1" dirty="0"/>
              <a:t>Opportunities to transfer patients to other hospitals may be limited</a:t>
            </a:r>
          </a:p>
        </p:txBody>
      </p:sp>
      <p:sp>
        <p:nvSpPr>
          <p:cNvPr id="5" name="Title 1"/>
          <p:cNvSpPr>
            <a:spLocks noGrp="1"/>
          </p:cNvSpPr>
          <p:nvPr>
            <p:ph type="title"/>
          </p:nvPr>
        </p:nvSpPr>
        <p:spPr>
          <a:xfrm>
            <a:off x="1435608" y="274638"/>
            <a:ext cx="7498080" cy="1143000"/>
          </a:xfrm>
        </p:spPr>
        <p:txBody>
          <a:bodyPr/>
          <a:lstStyle/>
          <a:p>
            <a:r>
              <a:rPr lang="en-US" b="1" dirty="0"/>
              <a:t>Scenario</a:t>
            </a:r>
            <a:r>
              <a:rPr lang="en-US" dirty="0"/>
              <a:t>	</a:t>
            </a:r>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a:t>Sites of the Mumbai 2008 CCTA</a:t>
              </a:r>
            </a:p>
          </p:txBody>
        </p:sp>
      </p:grpSp>
      <p:pic>
        <p:nvPicPr>
          <p:cNvPr id="8" name="~PP342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812375557"/>
      </p:ext>
    </p:extLst>
  </p:cSld>
  <p:clrMapOvr>
    <a:masterClrMapping/>
  </p:clrMapOvr>
  <p:transition advTm="515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57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first of the first responders to arrive on the “scene”</a:t>
            </a:r>
          </a:p>
          <a:p>
            <a:r>
              <a:rPr lang="en-US" b="1" dirty="0"/>
              <a:t>Locate and stop perpetrator(s)</a:t>
            </a:r>
          </a:p>
          <a:p>
            <a:r>
              <a:rPr lang="en-US" b="1" dirty="0"/>
              <a:t>Participate with EMS in Unified Command structure</a:t>
            </a:r>
          </a:p>
        </p:txBody>
      </p:sp>
      <p:pic>
        <p:nvPicPr>
          <p:cNvPr id="4" name="irc_mi" descr="http://www.theblaze.com/wp-content/uploads/2013/09/Navy-Yard-G-620x362.jpeg"/>
          <p:cNvPicPr>
            <a:picLocks noChangeAspect="1" noChangeArrowheads="1"/>
          </p:cNvPicPr>
          <p:nvPr/>
        </p:nvPicPr>
        <p:blipFill>
          <a:blip r:embed="rId4"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5" cstate="print"/>
          <a:srcRect t="18563"/>
          <a:stretch>
            <a:fillRect/>
          </a:stretch>
        </p:blipFill>
        <p:spPr bwMode="auto">
          <a:xfrm>
            <a:off x="0" y="4722036"/>
            <a:ext cx="3962400" cy="2135964"/>
          </a:xfrm>
          <a:prstGeom prst="rect">
            <a:avLst/>
          </a:prstGeom>
          <a:noFill/>
          <a:ln w="9525">
            <a:noFill/>
            <a:miter lim="800000"/>
            <a:headEnd/>
            <a:tailEnd/>
          </a:ln>
        </p:spPr>
      </p:pic>
      <p:pic>
        <p:nvPicPr>
          <p:cNvPr id="8" name="~PP39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1741803636"/>
      </p:ext>
    </p:extLst>
  </p:cSld>
  <p:clrMapOvr>
    <a:masterClrMapping/>
  </p:clrMapOvr>
  <p:transition spd="slow" advTm="19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35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a:t>Command structure</a:t>
            </a:r>
            <a:endParaRPr lang="en-US" sz="2000" b="1" dirty="0"/>
          </a:p>
          <a:p>
            <a:pPr lvl="1"/>
            <a:r>
              <a:rPr lang="en-US" b="1" dirty="0"/>
              <a:t>Participate with Law Enforcement and others as Unified Command Develops</a:t>
            </a:r>
          </a:p>
          <a:p>
            <a:pPr lvl="0"/>
            <a:r>
              <a:rPr lang="en-US" b="1" dirty="0"/>
              <a:t>Rescue Task Force</a:t>
            </a:r>
          </a:p>
          <a:p>
            <a:pPr lvl="1"/>
            <a:r>
              <a:rPr lang="en-US" b="1" dirty="0"/>
              <a:t>Warm Zone triage and patient care (LSIs)</a:t>
            </a:r>
          </a:p>
          <a:p>
            <a:r>
              <a:rPr lang="en-US" b="1" dirty="0"/>
              <a:t>Communications structure and interoperability plan </a:t>
            </a:r>
            <a:endParaRPr lang="en-US" sz="2400" b="1" dirty="0"/>
          </a:p>
          <a:p>
            <a:endParaRPr lang="en-US" b="1" dirty="0"/>
          </a:p>
        </p:txBody>
      </p:sp>
      <p:pic>
        <p:nvPicPr>
          <p:cNvPr id="5" name="~PP252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959373873"/>
      </p:ext>
    </p:extLst>
  </p:cSld>
  <p:clrMapOvr>
    <a:masterClrMapping/>
  </p:clrMapOvr>
  <p:transition spd="slow" advTm="374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4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410200"/>
          </a:xfrm>
        </p:spPr>
        <p:txBody>
          <a:bodyPr>
            <a:normAutofit fontScale="85000" lnSpcReduction="20000"/>
          </a:bodyPr>
          <a:lstStyle/>
          <a:p>
            <a:pPr lvl="0"/>
            <a:r>
              <a:rPr lang="en-US" b="1" dirty="0"/>
              <a:t>Simulate determinations of where patients are to be transported</a:t>
            </a:r>
            <a:endParaRPr lang="en-US" sz="2400" b="1" dirty="0"/>
          </a:p>
          <a:p>
            <a:pPr lvl="1"/>
            <a:r>
              <a:rPr lang="en-US" sz="3600" b="1" dirty="0">
                <a:solidFill>
                  <a:srgbClr val="FF0000"/>
                </a:solidFill>
              </a:rPr>
              <a:t>For EMS on scene, </a:t>
            </a:r>
            <a:r>
              <a:rPr lang="en-US" sz="3600" b="1" u="sng" dirty="0">
                <a:solidFill>
                  <a:srgbClr val="FF0000"/>
                </a:solidFill>
              </a:rPr>
              <a:t>ALL</a:t>
            </a:r>
            <a:r>
              <a:rPr lang="en-US" sz="3600" b="1" dirty="0">
                <a:solidFill>
                  <a:srgbClr val="FF0000"/>
                </a:solidFill>
              </a:rPr>
              <a:t> Victim-Actors will go </a:t>
            </a:r>
            <a:r>
              <a:rPr lang="en-US" sz="3600" b="1" u="sng" dirty="0">
                <a:solidFill>
                  <a:srgbClr val="FF0000"/>
                </a:solidFill>
              </a:rPr>
              <a:t>ONLY</a:t>
            </a:r>
            <a:r>
              <a:rPr lang="en-US" sz="3600" b="1" dirty="0">
                <a:solidFill>
                  <a:srgbClr val="FF0000"/>
                </a:solidFill>
              </a:rPr>
              <a:t> to Wilson Memorial </a:t>
            </a:r>
            <a:r>
              <a:rPr lang="en-US" b="1" dirty="0"/>
              <a:t>However, </a:t>
            </a:r>
            <a:r>
              <a:rPr lang="en-US" b="1" u="sng" dirty="0"/>
              <a:t>Transport Officer and aide:</a:t>
            </a:r>
            <a:r>
              <a:rPr lang="en-US" b="1" dirty="0"/>
              <a:t> </a:t>
            </a:r>
          </a:p>
          <a:p>
            <a:pPr lvl="1"/>
            <a:r>
              <a:rPr lang="en-US" b="1" dirty="0"/>
              <a:t>Will use MCI Talk Group to determine hospital capabilities</a:t>
            </a:r>
          </a:p>
          <a:p>
            <a:pPr lvl="2"/>
            <a:r>
              <a:rPr lang="en-US" b="1" dirty="0"/>
              <a:t>Limited to hospitals listed in Player Phone Book</a:t>
            </a:r>
          </a:p>
          <a:p>
            <a:pPr lvl="2"/>
            <a:r>
              <a:rPr lang="en-US" b="1" dirty="0"/>
              <a:t>Use Sim Cell for all others – radio call </a:t>
            </a:r>
            <a:r>
              <a:rPr lang="en-US" b="1" dirty="0" err="1"/>
              <a:t>SimCell</a:t>
            </a:r>
            <a:r>
              <a:rPr lang="en-US" b="1" dirty="0"/>
              <a:t> &amp; Hospital Name</a:t>
            </a:r>
          </a:p>
          <a:p>
            <a:pPr lvl="1"/>
            <a:r>
              <a:rPr lang="en-US" b="1" dirty="0"/>
              <a:t>Act as if ALL hospitals are available</a:t>
            </a:r>
          </a:p>
          <a:p>
            <a:pPr lvl="1"/>
            <a:r>
              <a:rPr lang="en-US" b="1" dirty="0"/>
              <a:t>Simulate appropriate patient distribution</a:t>
            </a:r>
          </a:p>
          <a:p>
            <a:pPr lvl="1"/>
            <a:r>
              <a:rPr lang="en-US" sz="2600" b="1" dirty="0">
                <a:solidFill>
                  <a:srgbClr val="FF0000"/>
                </a:solidFill>
              </a:rPr>
              <a:t>*There will be a Sidney SWAT van to transport 5-6 “walking wounded” victims to WMH to act as walk-ins to the ED.</a:t>
            </a:r>
          </a:p>
          <a:p>
            <a:pPr lvl="1"/>
            <a:endParaRPr lang="en-US" sz="2000" b="1" dirty="0"/>
          </a:p>
          <a:p>
            <a:endParaRPr lang="en-US" b="1" dirty="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964781945"/>
      </p:ext>
    </p:extLst>
  </p:cSld>
  <p:clrMapOvr>
    <a:masterClrMapping/>
  </p:clrMapOvr>
  <p:transition spd="slow" advTm="1170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658" r="21534"/>
          <a:stretch/>
        </p:blipFill>
        <p:spPr bwMode="auto">
          <a:xfrm>
            <a:off x="1143000" y="2514600"/>
            <a:ext cx="1489984" cy="1748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3800" y="228600"/>
            <a:ext cx="5410200" cy="360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2903"/>
          <a:stretch/>
        </p:blipFill>
        <p:spPr bwMode="auto">
          <a:xfrm>
            <a:off x="5029200" y="3831431"/>
            <a:ext cx="4114800" cy="3026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4191000"/>
            <a:ext cx="4737122"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a:t>Santa Fe </a:t>
            </a:r>
            <a:br>
              <a:rPr lang="en-US" sz="4000" b="1" dirty="0"/>
            </a:br>
            <a:r>
              <a:rPr lang="en-US" sz="4000" b="1" dirty="0"/>
              <a:t>High School </a:t>
            </a:r>
            <a:br>
              <a:rPr lang="en-US" sz="4000" b="1" dirty="0"/>
            </a:br>
            <a:r>
              <a:rPr lang="en-US" sz="4000" b="1" dirty="0"/>
              <a:t>Santa Fe, TX</a:t>
            </a:r>
            <a:br>
              <a:rPr lang="en-US" sz="4000" b="1" dirty="0"/>
            </a:br>
            <a:r>
              <a:rPr lang="en-US" sz="4000" b="1" dirty="0"/>
              <a:t>May 18, 2018</a:t>
            </a:r>
          </a:p>
        </p:txBody>
      </p:sp>
      <p:pic>
        <p:nvPicPr>
          <p:cNvPr id="7" name="~PP118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4136965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a:t>Regional Hospital Notification System </a:t>
            </a:r>
          </a:p>
          <a:p>
            <a:pPr lvl="0"/>
            <a:r>
              <a:rPr lang="en-US" b="1" dirty="0"/>
              <a:t>Triage patients </a:t>
            </a:r>
          </a:p>
          <a:p>
            <a:pPr lvl="0"/>
            <a:r>
              <a:rPr lang="en-US" b="1" u="sng" dirty="0"/>
              <a:t>Transport patients</a:t>
            </a:r>
          </a:p>
          <a:p>
            <a:pPr lvl="1"/>
            <a:r>
              <a:rPr lang="en-US" b="1" dirty="0"/>
              <a:t>Green Drill Triage Tags will be used for the exercise, and will be provided</a:t>
            </a:r>
            <a:endParaRPr lang="en-US" sz="2000" b="1" dirty="0"/>
          </a:p>
          <a:p>
            <a:endParaRPr lang="en-US" dirty="0"/>
          </a:p>
        </p:txBody>
      </p:sp>
      <p:pic>
        <p:nvPicPr>
          <p:cNvPr id="6" name="~PP182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1618882876"/>
      </p:ext>
    </p:extLst>
  </p:cSld>
  <p:clrMapOvr>
    <a:masterClrMapping/>
  </p:clrMapOvr>
  <p:transition spd="slow" advTm="224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Wilson Hospital Activities:</a:t>
            </a:r>
          </a:p>
        </p:txBody>
      </p:sp>
      <p:sp>
        <p:nvSpPr>
          <p:cNvPr id="3" name="Content Placeholder 2"/>
          <p:cNvSpPr>
            <a:spLocks noGrp="1"/>
          </p:cNvSpPr>
          <p:nvPr>
            <p:ph idx="1"/>
          </p:nvPr>
        </p:nvSpPr>
        <p:spPr/>
        <p:txBody>
          <a:bodyPr>
            <a:normAutofit/>
          </a:bodyPr>
          <a:lstStyle/>
          <a:p>
            <a:pPr lvl="0"/>
            <a:r>
              <a:rPr lang="en-US" b="1" dirty="0"/>
              <a:t>Command structure</a:t>
            </a:r>
            <a:endParaRPr lang="en-US" sz="2000" b="1" dirty="0"/>
          </a:p>
          <a:p>
            <a:pPr lvl="0"/>
            <a:r>
              <a:rPr lang="en-US" b="1" dirty="0"/>
              <a:t>Triage patients </a:t>
            </a:r>
          </a:p>
          <a:p>
            <a:pPr lvl="1"/>
            <a:r>
              <a:rPr lang="en-US" b="1" dirty="0"/>
              <a:t>Expect walk-ins as well as transports from EMS</a:t>
            </a:r>
          </a:p>
          <a:p>
            <a:pPr lvl="0"/>
            <a:endParaRPr lang="en-US" sz="1600"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6480272"/>
      </p:ext>
    </p:extLst>
  </p:cSld>
  <p:clrMapOvr>
    <a:masterClrMapping/>
  </p:clrMapOvr>
  <p:transition spd="slow" advTm="4117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676400"/>
            <a:ext cx="7498080" cy="4800600"/>
          </a:xfrm>
        </p:spPr>
        <p:txBody>
          <a:bodyPr>
            <a:normAutofit fontScale="92500" lnSpcReduction="20000"/>
          </a:bodyPr>
          <a:lstStyle/>
          <a:p>
            <a:pPr lvl="0"/>
            <a:r>
              <a:rPr lang="en-US" b="1" u="sng" dirty="0"/>
              <a:t>Treat patients</a:t>
            </a:r>
          </a:p>
          <a:p>
            <a:pPr lvl="1"/>
            <a:r>
              <a:rPr lang="en-US" b="1" dirty="0"/>
              <a:t>Patients should actually move to all playing areas of the hospital as necessary</a:t>
            </a:r>
          </a:p>
          <a:p>
            <a:pPr lvl="2"/>
            <a:r>
              <a:rPr lang="en-US" b="1" dirty="0"/>
              <a:t>Player Directory</a:t>
            </a:r>
          </a:p>
          <a:p>
            <a:pPr lvl="1"/>
            <a:r>
              <a:rPr lang="en-US" b="1" dirty="0" err="1"/>
              <a:t>Moulaged</a:t>
            </a:r>
            <a:r>
              <a:rPr lang="en-US" b="1" dirty="0"/>
              <a:t> actors as injured victims; </a:t>
            </a:r>
          </a:p>
          <a:p>
            <a:pPr lvl="2"/>
            <a:r>
              <a:rPr lang="en-US" b="1" i="1" u="sng" dirty="0"/>
              <a:t>NO INVASIVE PROCEDURES </a:t>
            </a:r>
            <a:r>
              <a:rPr lang="en-US" b="1" dirty="0"/>
              <a:t>(IVs, airway adjuncts, radiological examinations, etc.)</a:t>
            </a:r>
          </a:p>
          <a:p>
            <a:r>
              <a:rPr lang="en-US" b="1" dirty="0"/>
              <a:t>May also be actors simulating other roles (e.g., family members, press, etc.)</a:t>
            </a:r>
          </a:p>
          <a:p>
            <a:r>
              <a:rPr lang="en-US" b="1" dirty="0" err="1"/>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fontScale="925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a:t>Wilson Hospital and EMS Activities: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82528209"/>
      </p:ext>
    </p:extLst>
  </p:cSld>
  <p:clrMapOvr>
    <a:masterClrMapping/>
  </p:clrMapOvr>
  <p:transition spd="slow" advTm="1277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a:t>Dayton MMRS Triage Ribbon Kit</a:t>
            </a:r>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P1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483050562"/>
      </p:ext>
    </p:extLst>
  </p:cSld>
  <p:clrMapOvr>
    <a:masterClrMapping/>
  </p:clrMapOvr>
  <p:transition spd="slow" advTm="283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3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a:t>Victim Envelopes</a:t>
            </a:r>
          </a:p>
        </p:txBody>
      </p:sp>
      <p:sp>
        <p:nvSpPr>
          <p:cNvPr id="3" name="Content Placeholder 2"/>
          <p:cNvSpPr>
            <a:spLocks noGrp="1"/>
          </p:cNvSpPr>
          <p:nvPr>
            <p:ph idx="1"/>
          </p:nvPr>
        </p:nvSpPr>
        <p:spPr>
          <a:xfrm>
            <a:off x="990600" y="1447800"/>
            <a:ext cx="7943088" cy="4800600"/>
          </a:xfrm>
        </p:spPr>
        <p:txBody>
          <a:bodyPr/>
          <a:lstStyle/>
          <a:p>
            <a:r>
              <a:rPr lang="en-US" b="1" dirty="0"/>
              <a:t>Simulated victims will carry envelopes</a:t>
            </a:r>
          </a:p>
          <a:p>
            <a:pPr lvl="1"/>
            <a:r>
              <a:rPr lang="en-US" sz="3200" b="1" dirty="0"/>
              <a:t>Inside envelopes is more information on patient condition</a:t>
            </a:r>
          </a:p>
          <a:p>
            <a:r>
              <a:rPr lang="en-US" b="1" dirty="0"/>
              <a:t>Envelopes will be color-coded based and labeled </a:t>
            </a:r>
          </a:p>
          <a:p>
            <a:r>
              <a:rPr lang="en-US" b="1" u="sng" dirty="0"/>
              <a:t>Envelopes must NOT be opened until the time and location indicated</a:t>
            </a:r>
          </a:p>
        </p:txBody>
      </p:sp>
      <p:pic>
        <p:nvPicPr>
          <p:cNvPr id="6" name="~PP257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5276850"/>
            <a:ext cx="1905000" cy="1428750"/>
          </a:xfrm>
          <a:prstGeom prst="rect">
            <a:avLst/>
          </a:prstGeom>
        </p:spPr>
      </p:pic>
    </p:spTree>
    <p:extLst>
      <p:ext uri="{BB962C8B-B14F-4D97-AF65-F5344CB8AC3E}">
        <p14:creationId xmlns:p14="http://schemas.microsoft.com/office/powerpoint/2010/main" val="3700084024"/>
      </p:ext>
    </p:extLst>
  </p:cSld>
  <p:clrMapOvr>
    <a:masterClrMapping/>
  </p:clrMapOvr>
  <p:transition advTm="364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4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a:t>Victim Envelopes</a:t>
            </a:r>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a:solidFill>
                  <a:srgbClr val="FF33CC"/>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a:solidFill>
                  <a:srgbClr val="7030A0"/>
                </a:solidFill>
                <a:effectLst>
                  <a:outerShdw blurRad="38100" dist="38100" dir="2700000" algn="tl">
                    <a:srgbClr val="000000">
                      <a:alpha val="43137"/>
                    </a:srgbClr>
                  </a:outerShdw>
                </a:effectLst>
              </a:rPr>
              <a:t>Do not open until patient is in OR</a:t>
            </a:r>
            <a:endParaRPr lang="en-US" sz="3200" b="1" u="sng" dirty="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a:p>
        </p:txBody>
      </p:sp>
      <p:pic>
        <p:nvPicPr>
          <p:cNvPr id="5" name="~PP101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399514052"/>
      </p:ext>
    </p:extLst>
  </p:cSld>
  <p:clrMapOvr>
    <a:masterClrMapping/>
  </p:clrMapOvr>
  <p:transition advTm="35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a:t>Labs and Imaging</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05533260"/>
      </p:ext>
    </p:extLst>
  </p:cSld>
  <p:clrMapOvr>
    <a:masterClrMapping/>
  </p:clrMapOvr>
  <mc:AlternateContent xmlns:mc="http://schemas.openxmlformats.org/markup-compatibility/2006" xmlns:p14="http://schemas.microsoft.com/office/powerpoint/2010/main">
    <mc:Choice Requires="p14">
      <p:transition spd="slow" p14:dur="2000" advTm="18166"/>
    </mc:Choice>
    <mc:Fallback xmlns="">
      <p:transition spd="slow" advTm="18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a:t>Dawn of a New Day</a:t>
            </a:r>
          </a:p>
          <a:p>
            <a:r>
              <a:rPr lang="en-US" dirty="0"/>
              <a:t>Pt. Name</a:t>
            </a:r>
          </a:p>
          <a:p>
            <a:r>
              <a:rPr lang="en-US" dirty="0"/>
              <a:t>Pt.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Title 1"/>
          <p:cNvSpPr>
            <a:spLocks noGrp="1"/>
          </p:cNvSpPr>
          <p:nvPr>
            <p:ph type="title"/>
          </p:nvPr>
        </p:nvSpPr>
        <p:spPr>
          <a:xfrm>
            <a:off x="990600" y="274638"/>
            <a:ext cx="8153400" cy="1143000"/>
          </a:xfrm>
        </p:spPr>
        <p:txBody>
          <a:bodyPr/>
          <a:lstStyle/>
          <a:p>
            <a:r>
              <a:rPr lang="en-US" b="1" dirty="0"/>
              <a:t>Labelling</a:t>
            </a:r>
          </a:p>
        </p:txBody>
      </p:sp>
      <p:pic>
        <p:nvPicPr>
          <p:cNvPr id="2050" name="Label Shee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1371600"/>
            <a:ext cx="3638538"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Tourniquet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ouniquet"/>
          <p:cNvSpPr txBox="1"/>
          <p:nvPr/>
        </p:nvSpPr>
        <p:spPr>
          <a:xfrm>
            <a:off x="5105399" y="1578769"/>
            <a:ext cx="1724025" cy="646331"/>
          </a:xfrm>
          <a:prstGeom prst="rect">
            <a:avLst/>
          </a:prstGeom>
          <a:noFill/>
        </p:spPr>
        <p:txBody>
          <a:bodyPr wrap="square" rtlCol="0">
            <a:spAutoFit/>
          </a:bodyPr>
          <a:lstStyle/>
          <a:p>
            <a:r>
              <a:rPr lang="en-US" dirty="0"/>
              <a:t>Tourniquet</a:t>
            </a:r>
          </a:p>
          <a:p>
            <a:r>
              <a:rPr lang="en-US" dirty="0"/>
              <a:t>Time:________</a:t>
            </a:r>
          </a:p>
        </p:txBody>
      </p:sp>
      <p:pic>
        <p:nvPicPr>
          <p:cNvPr id="9" name="IV Start Labe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IV Start"/>
          <p:cNvSpPr txBox="1"/>
          <p:nvPr/>
        </p:nvSpPr>
        <p:spPr>
          <a:xfrm>
            <a:off x="5105399" y="3302794"/>
            <a:ext cx="1724025" cy="923330"/>
          </a:xfrm>
          <a:prstGeom prst="rect">
            <a:avLst/>
          </a:prstGeom>
          <a:noFill/>
        </p:spPr>
        <p:txBody>
          <a:bodyPr wrap="square" rtlCol="0">
            <a:spAutoFit/>
          </a:bodyPr>
          <a:lstStyle/>
          <a:p>
            <a:r>
              <a:rPr lang="en-US" dirty="0"/>
              <a:t>IV Start</a:t>
            </a:r>
          </a:p>
          <a:p>
            <a:r>
              <a:rPr lang="en-US" dirty="0"/>
              <a:t>Time:________</a:t>
            </a:r>
          </a:p>
          <a:p>
            <a:endParaRPr lang="en-US" dirty="0"/>
          </a:p>
        </p:txBody>
      </p:sp>
      <p:pic>
        <p:nvPicPr>
          <p:cNvPr id="13" name="Chest Tube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24444" y="4154821"/>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hest Tube"/>
          <p:cNvSpPr txBox="1"/>
          <p:nvPr/>
        </p:nvSpPr>
        <p:spPr>
          <a:xfrm>
            <a:off x="5105394" y="4154821"/>
            <a:ext cx="1724025" cy="646331"/>
          </a:xfrm>
          <a:prstGeom prst="rect">
            <a:avLst/>
          </a:prstGeom>
          <a:noFill/>
        </p:spPr>
        <p:txBody>
          <a:bodyPr wrap="square" rtlCol="0">
            <a:spAutoFit/>
          </a:bodyPr>
          <a:lstStyle/>
          <a:p>
            <a:r>
              <a:rPr lang="en-US" dirty="0"/>
              <a:t>Chest Tube</a:t>
            </a:r>
          </a:p>
          <a:p>
            <a:r>
              <a:rPr lang="en-US" dirty="0"/>
              <a:t>Time:________</a:t>
            </a:r>
          </a:p>
        </p:txBody>
      </p:sp>
      <p:pic>
        <p:nvPicPr>
          <p:cNvPr id="11" name="FAST Exam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05398" y="2447445"/>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FAST Exam"/>
          <p:cNvSpPr txBox="1"/>
          <p:nvPr/>
        </p:nvSpPr>
        <p:spPr>
          <a:xfrm>
            <a:off x="5105398" y="2447445"/>
            <a:ext cx="1724025" cy="646331"/>
          </a:xfrm>
          <a:prstGeom prst="rect">
            <a:avLst/>
          </a:prstGeom>
          <a:noFill/>
        </p:spPr>
        <p:txBody>
          <a:bodyPr wrap="square" rtlCol="0">
            <a:spAutoFit/>
          </a:bodyPr>
          <a:lstStyle/>
          <a:p>
            <a:r>
              <a:rPr lang="en-US" dirty="0"/>
              <a:t>FAST Exam</a:t>
            </a:r>
          </a:p>
          <a:p>
            <a:r>
              <a:rPr lang="en-US" dirty="0"/>
              <a:t>Time:________</a:t>
            </a:r>
          </a:p>
        </p:txBody>
      </p:sp>
      <p:pic>
        <p:nvPicPr>
          <p:cNvPr id="17" name="Packed RBCs Labe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94" t="4403" r="50523" b="77024"/>
          <a:stretch/>
        </p:blipFill>
        <p:spPr bwMode="auto">
          <a:xfrm>
            <a:off x="5117480" y="5010197"/>
            <a:ext cx="1724025" cy="873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Packed RBCs"/>
          <p:cNvSpPr txBox="1"/>
          <p:nvPr/>
        </p:nvSpPr>
        <p:spPr>
          <a:xfrm>
            <a:off x="5155581" y="5028740"/>
            <a:ext cx="1724025" cy="646331"/>
          </a:xfrm>
          <a:prstGeom prst="rect">
            <a:avLst/>
          </a:prstGeom>
          <a:noFill/>
        </p:spPr>
        <p:txBody>
          <a:bodyPr wrap="square" rtlCol="0">
            <a:spAutoFit/>
          </a:bodyPr>
          <a:lstStyle/>
          <a:p>
            <a:r>
              <a:rPr lang="en-US" dirty="0"/>
              <a:t>Packed RBCs</a:t>
            </a:r>
          </a:p>
          <a:p>
            <a:r>
              <a:rPr lang="en-US" dirty="0"/>
              <a:t>Time:________</a:t>
            </a:r>
          </a:p>
        </p:txBody>
      </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620028136"/>
      </p:ext>
    </p:extLst>
  </p:cSld>
  <p:clrMapOvr>
    <a:masterClrMapping/>
  </p:clrMapOvr>
  <mc:AlternateContent xmlns:mc="http://schemas.openxmlformats.org/markup-compatibility/2006" xmlns:p14="http://schemas.microsoft.com/office/powerpoint/2010/main">
    <mc:Choice Requires="p14">
      <p:transition spd="slow" p14:dur="2000" advTm="90684"/>
    </mc:Choice>
    <mc:Fallback xmlns="">
      <p:transition spd="slow" advTm="90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2.78112E-6 L -0.41927 0.16821 " pathEditMode="relative" rAng="0" ptsTypes="AA">
                                      <p:cBhvr>
                                        <p:cTn id="36" dur="2000" fill="hold"/>
                                        <p:tgtEl>
                                          <p:spTgt spid="11"/>
                                        </p:tgtEl>
                                        <p:attrNameLst>
                                          <p:attrName>ppt_x</p:attrName>
                                          <p:attrName>ppt_y</p:attrName>
                                        </p:attrNameLst>
                                      </p:cBhvr>
                                      <p:rCtr x="-20972" y="8399"/>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par>
                                <p:cTn id="39" presetID="42" presetClass="path" presetSubtype="0" accel="50000" decel="50000" fill="hold" grpId="0" nodeType="withEffect">
                                  <p:stCondLst>
                                    <p:cond delay="0"/>
                                  </p:stCondLst>
                                  <p:childTnLst>
                                    <p:animMotion origin="layout" path="M -4.16667E-6 1.73531E-6 L -0.41927 0.17376 " pathEditMode="relative" rAng="0" ptsTypes="AA">
                                      <p:cBhvr>
                                        <p:cTn id="40" dur="2000" fill="hold"/>
                                        <p:tgtEl>
                                          <p:spTgt spid="15"/>
                                        </p:tgtEl>
                                        <p:attrNameLst>
                                          <p:attrName>ppt_x</p:attrName>
                                          <p:attrName>ppt_y</p:attrName>
                                        </p:attrNameLst>
                                      </p:cBhvr>
                                      <p:rCtr x="-20972" y="8677"/>
                                    </p:animMotion>
                                  </p:childTnLst>
                                </p:cTn>
                              </p:par>
                              <p:par>
                                <p:cTn id="41" presetID="6" presetClass="emph" presetSubtype="0" fill="hold" grpId="1" nodeType="withEffect">
                                  <p:stCondLst>
                                    <p:cond delay="0"/>
                                  </p:stCondLst>
                                  <p:childTnLst>
                                    <p:animScale>
                                      <p:cBhvr>
                                        <p:cTn id="42" dur="2000" fill="hold"/>
                                        <p:tgtEl>
                                          <p:spTgt spid="15"/>
                                        </p:tgtEl>
                                      </p:cBhvr>
                                      <p:by x="50000" y="50000"/>
                                    </p:animScale>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6 -1.48148E-6 L -0.41093 0.09491 " pathEditMode="relative" rAng="0" ptsTypes="AA">
                                      <p:cBhvr>
                                        <p:cTn id="46" dur="2000" fill="hold"/>
                                        <p:tgtEl>
                                          <p:spTgt spid="13"/>
                                        </p:tgtEl>
                                        <p:attrNameLst>
                                          <p:attrName>ppt_x</p:attrName>
                                          <p:attrName>ppt_y</p:attrName>
                                        </p:attrNameLst>
                                      </p:cBhvr>
                                      <p:rCtr x="-20556" y="4745"/>
                                    </p:animMotion>
                                  </p:childTnLst>
                                </p:cTn>
                              </p:par>
                              <p:par>
                                <p:cTn id="47" presetID="6" presetClass="emph" presetSubtype="0" fill="hold" nodeType="withEffect">
                                  <p:stCondLst>
                                    <p:cond delay="0"/>
                                  </p:stCondLst>
                                  <p:childTnLst>
                                    <p:animScale>
                                      <p:cBhvr>
                                        <p:cTn id="48" dur="2000" fill="hold"/>
                                        <p:tgtEl>
                                          <p:spTgt spid="13"/>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4"/>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4"/>
                                        </p:tgtEl>
                                      </p:cBhvr>
                                      <p:by x="50000" y="50000"/>
                                    </p:animScale>
                                  </p:childTnLst>
                                </p:cTn>
                              </p:par>
                              <p:par>
                                <p:cTn id="53" presetID="42" presetClass="path" presetSubtype="0" accel="50000" decel="50000" fill="hold" grpId="0" nodeType="withEffect">
                                  <p:stCondLst>
                                    <p:cond delay="0"/>
                                  </p:stCondLst>
                                  <p:childTnLst>
                                    <p:animMotion origin="layout" path="M 2.77778E-7 -2.9801E-6 L -0.42483 0.0752 " pathEditMode="relative" rAng="0" ptsTypes="AA">
                                      <p:cBhvr>
                                        <p:cTn id="54" dur="2000" fill="hold"/>
                                        <p:tgtEl>
                                          <p:spTgt spid="16"/>
                                        </p:tgtEl>
                                        <p:attrNameLst>
                                          <p:attrName>ppt_x</p:attrName>
                                          <p:attrName>ppt_y</p:attrName>
                                        </p:attrNameLst>
                                      </p:cBhvr>
                                      <p:rCtr x="-21250" y="3748"/>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par>
                                <p:cTn id="57" presetID="42" presetClass="path" presetSubtype="0" accel="50000" decel="50000" fill="hold" nodeType="withEffect">
                                  <p:stCondLst>
                                    <p:cond delay="0"/>
                                  </p:stCondLst>
                                  <p:childTnLst>
                                    <p:animMotion origin="layout" path="M -3.05556E-6 4.55807E-6 L -0.42066 0.07242 " pathEditMode="relative" rAng="0" ptsTypes="AA">
                                      <p:cBhvr>
                                        <p:cTn id="58" dur="2000" fill="hold"/>
                                        <p:tgtEl>
                                          <p:spTgt spid="17"/>
                                        </p:tgtEl>
                                        <p:attrNameLst>
                                          <p:attrName>ppt_x</p:attrName>
                                          <p:attrName>ppt_y</p:attrName>
                                        </p:attrNameLst>
                                      </p:cBhvr>
                                      <p:rCtr x="-21042" y="3609"/>
                                    </p:animMotion>
                                  </p:childTnLst>
                                </p:cTn>
                              </p:par>
                              <p:par>
                                <p:cTn id="59" presetID="6" presetClass="emph" presetSubtype="0" fill="hold" nodeType="withEffect">
                                  <p:stCondLst>
                                    <p:cond delay="0"/>
                                  </p:stCondLst>
                                  <p:childTnLst>
                                    <p:animScale>
                                      <p:cBhvr>
                                        <p:cTn id="60"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1" fill="hold" display="0">
                  <p:stCondLst>
                    <p:cond delay="indefinite"/>
                  </p:stCondLst>
                  <p:endCondLst>
                    <p:cond evt="onStopAudio" delay="0">
                      <p:tgtEl>
                        <p:sldTgt/>
                      </p:tgtEl>
                    </p:cond>
                  </p:endCondLst>
                </p:cTn>
                <p:tgtEl>
                  <p:spTgt spid="7"/>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a:t>OR Cards</a:t>
            </a:r>
          </a:p>
        </p:txBody>
      </p:sp>
      <p:graphicFrame>
        <p:nvGraphicFramePr>
          <p:cNvPr id="5" name="Table 4"/>
          <p:cNvGraphicFramePr>
            <a:graphicFrameLocks noGrp="1"/>
          </p:cNvGraphicFramePr>
          <p:nvPr>
            <p:extLst>
              <p:ext uri="{D42A27DB-BD31-4B8C-83A1-F6EECF244321}">
                <p14:modId xmlns:p14="http://schemas.microsoft.com/office/powerpoint/2010/main" val="1050567985"/>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pic>
        <p:nvPicPr>
          <p:cNvPr id="6" name="~PP372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1752235720"/>
      </p:ext>
    </p:extLst>
  </p:cSld>
  <p:clrMapOvr>
    <a:masterClrMapping/>
  </p:clrMapOvr>
  <p:transition advTm="40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16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a:solidFill>
                  <a:schemeClr val="tx2">
                    <a:lumMod val="75000"/>
                  </a:schemeClr>
                </a:solidFill>
              </a:rPr>
              <a:t>Participants</a:t>
            </a:r>
          </a:p>
        </p:txBody>
      </p:sp>
      <p:pic>
        <p:nvPicPr>
          <p:cNvPr id="5" name="~PP335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689419311"/>
      </p:ext>
    </p:extLst>
  </p:cSld>
  <p:clrMapOvr>
    <a:masterClrMapping/>
  </p:clrMapOvr>
  <p:transition spd="slow" advTm="61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a:solidFill>
                  <a:srgbClr val="FF0000"/>
                </a:solidFill>
              </a:rPr>
              <a:t>September 6</a:t>
            </a:r>
            <a:r>
              <a:rPr lang="en-US" sz="2800" b="1" baseline="30000" dirty="0">
                <a:solidFill>
                  <a:srgbClr val="FF0000"/>
                </a:solidFill>
              </a:rPr>
              <a:t>th</a:t>
            </a:r>
            <a:r>
              <a:rPr lang="en-US" sz="2800" b="1" dirty="0">
                <a:solidFill>
                  <a:srgbClr val="FF0000"/>
                </a:solidFill>
              </a:rPr>
              <a:t>, 2018</a:t>
            </a:r>
            <a:endParaRPr kumimoji="0" lang="en-US" sz="1600" b="1" i="0" u="none" strike="noStrike" kern="1200" cap="none" spc="0" normalizeH="0" baseline="0" noProof="0" dirty="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737600" y="6451600"/>
            <a:ext cx="304800" cy="304800"/>
          </a:xfrm>
          <a:prstGeom prst="rect">
            <a:avLst/>
          </a:prstGeom>
        </p:spPr>
      </p:pic>
    </p:spTree>
    <p:extLst>
      <p:ext uri="{BB962C8B-B14F-4D97-AF65-F5344CB8AC3E}">
        <p14:creationId xmlns:p14="http://schemas.microsoft.com/office/powerpoint/2010/main" val="358462129"/>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Participants</a:t>
            </a:r>
          </a:p>
        </p:txBody>
      </p:sp>
      <p:sp>
        <p:nvSpPr>
          <p:cNvPr id="3" name="Content Placeholder 2"/>
          <p:cNvSpPr>
            <a:spLocks noGrp="1"/>
          </p:cNvSpPr>
          <p:nvPr>
            <p:ph idx="1"/>
          </p:nvPr>
        </p:nvSpPr>
        <p:spPr/>
        <p:txBody>
          <a:bodyPr>
            <a:normAutofit fontScale="85000" lnSpcReduction="20000"/>
          </a:bodyPr>
          <a:lstStyle/>
          <a:p>
            <a:r>
              <a:rPr lang="en-US" b="1" dirty="0"/>
              <a:t>Players</a:t>
            </a:r>
          </a:p>
          <a:p>
            <a:pPr lvl="1"/>
            <a:r>
              <a:rPr lang="en-US" b="1" dirty="0"/>
              <a:t>Actively involved </a:t>
            </a:r>
          </a:p>
          <a:p>
            <a:r>
              <a:rPr lang="en-US" b="1" dirty="0"/>
              <a:t>Controller/Evaluators</a:t>
            </a:r>
          </a:p>
          <a:p>
            <a:pPr lvl="1"/>
            <a:r>
              <a:rPr lang="en-US" b="1" dirty="0"/>
              <a:t>Initiate play/monitor response</a:t>
            </a:r>
          </a:p>
          <a:p>
            <a:pPr lvl="1"/>
            <a:r>
              <a:rPr lang="en-US" b="1" dirty="0"/>
              <a:t>Identified with vests or badges</a:t>
            </a:r>
          </a:p>
          <a:p>
            <a:r>
              <a:rPr lang="en-US" b="1" dirty="0"/>
              <a:t>Actors/Volunteers</a:t>
            </a:r>
          </a:p>
          <a:p>
            <a:pPr lvl="1"/>
            <a:r>
              <a:rPr lang="en-US" b="1" dirty="0"/>
              <a:t>Role play patients</a:t>
            </a:r>
          </a:p>
          <a:p>
            <a:r>
              <a:rPr lang="en-US" b="1" dirty="0"/>
              <a:t>Observers</a:t>
            </a:r>
          </a:p>
          <a:p>
            <a:r>
              <a:rPr lang="en-US" b="1" dirty="0"/>
              <a:t>Simulation Cell (</a:t>
            </a:r>
            <a:r>
              <a:rPr lang="en-US" b="1" dirty="0" err="1"/>
              <a:t>SimCell</a:t>
            </a:r>
            <a:r>
              <a:rPr lang="en-US" b="1" dirty="0"/>
              <a:t>)</a:t>
            </a:r>
          </a:p>
          <a:p>
            <a:pPr lvl="1">
              <a:defRPr/>
            </a:pPr>
            <a:r>
              <a:rPr lang="en-US" b="1" dirty="0"/>
              <a:t>Injects information</a:t>
            </a:r>
          </a:p>
          <a:p>
            <a:pPr lvl="1">
              <a:defRPr/>
            </a:pPr>
            <a:r>
              <a:rPr lang="en-US" b="1" dirty="0"/>
              <a:t>Responds to player requests </a:t>
            </a:r>
          </a:p>
          <a:p>
            <a:pPr lvl="1"/>
            <a:r>
              <a:rPr lang="en-US" b="1" dirty="0"/>
              <a:t>Role plays for non-playing entities </a:t>
            </a:r>
          </a:p>
        </p:txBody>
      </p:sp>
      <p:pic>
        <p:nvPicPr>
          <p:cNvPr id="5" name="~PP4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1467857762"/>
      </p:ext>
    </p:extLst>
  </p:cSld>
  <p:clrMapOvr>
    <a:masterClrMapping/>
  </p:clrMapOvr>
  <p:transition spd="slow" advTm="74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420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Participating Organizations</a:t>
            </a:r>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a:solidFill>
                  <a:schemeClr val="bg2">
                    <a:lumMod val="25000"/>
                  </a:schemeClr>
                </a:solidFill>
              </a:rPr>
              <a:t>Wilson Memorial Hospital</a:t>
            </a:r>
          </a:p>
          <a:p>
            <a:r>
              <a:rPr lang="en-US" sz="2400" b="1" dirty="0">
                <a:solidFill>
                  <a:schemeClr val="bg2">
                    <a:lumMod val="25000"/>
                  </a:schemeClr>
                </a:solidFill>
              </a:rPr>
              <a:t>City of Sidney</a:t>
            </a:r>
          </a:p>
          <a:p>
            <a:r>
              <a:rPr lang="en-US" sz="2400" b="1" dirty="0">
                <a:solidFill>
                  <a:schemeClr val="bg2">
                    <a:lumMod val="25000"/>
                  </a:schemeClr>
                </a:solidFill>
              </a:rPr>
              <a:t>Sidney Fire and Rescue</a:t>
            </a:r>
          </a:p>
          <a:p>
            <a:r>
              <a:rPr lang="en-US" sz="2400" b="1" dirty="0">
                <a:solidFill>
                  <a:schemeClr val="bg2">
                    <a:lumMod val="25000"/>
                  </a:schemeClr>
                </a:solidFill>
              </a:rPr>
              <a:t>Sidney PD </a:t>
            </a:r>
          </a:p>
          <a:p>
            <a:r>
              <a:rPr lang="en-US" sz="2400" b="1" dirty="0">
                <a:solidFill>
                  <a:schemeClr val="bg2">
                    <a:lumMod val="25000"/>
                  </a:schemeClr>
                </a:solidFill>
              </a:rPr>
              <a:t>Shelby County Sheriff’s Office and other law enforcement agencies</a:t>
            </a:r>
          </a:p>
          <a:p>
            <a:r>
              <a:rPr lang="en-US" sz="2400" b="1" dirty="0">
                <a:solidFill>
                  <a:schemeClr val="bg2">
                    <a:lumMod val="25000"/>
                  </a:schemeClr>
                </a:solidFill>
              </a:rPr>
              <a:t>Regional MMRS Rescue Task Force</a:t>
            </a:r>
          </a:p>
          <a:p>
            <a:r>
              <a:rPr lang="en-US" sz="2400" b="1" dirty="0">
                <a:solidFill>
                  <a:schemeClr val="bg2">
                    <a:lumMod val="25000"/>
                  </a:schemeClr>
                </a:solidFill>
              </a:rPr>
              <a:t>Montgomery County Regional Dispatch (RDC) and others</a:t>
            </a:r>
          </a:p>
          <a:p>
            <a:r>
              <a:rPr lang="en-US" sz="2400" b="1" dirty="0">
                <a:solidFill>
                  <a:schemeClr val="bg2">
                    <a:lumMod val="25000"/>
                  </a:schemeClr>
                </a:solidFill>
              </a:rPr>
              <a:t>Other hospitals as functional players (via </a:t>
            </a:r>
            <a:r>
              <a:rPr lang="en-US" sz="2400" b="1" dirty="0" err="1">
                <a:solidFill>
                  <a:schemeClr val="bg2">
                    <a:lumMod val="25000"/>
                  </a:schemeClr>
                </a:solidFill>
              </a:rPr>
              <a:t>SimCell</a:t>
            </a:r>
            <a:r>
              <a:rPr lang="en-US" sz="2400" b="1" dirty="0">
                <a:solidFill>
                  <a:schemeClr val="bg2">
                    <a:lumMod val="25000"/>
                  </a:schemeClr>
                </a:solidFill>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78249450"/>
      </p:ext>
    </p:extLst>
  </p:cSld>
  <p:clrMapOvr>
    <a:masterClrMapping/>
  </p:clrMapOvr>
  <p:transition spd="slow" advTm="446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Communications: </a:t>
            </a:r>
          </a:p>
        </p:txBody>
      </p:sp>
      <p:sp>
        <p:nvSpPr>
          <p:cNvPr id="3" name="Content Placeholder 2"/>
          <p:cNvSpPr>
            <a:spLocks noGrp="1"/>
          </p:cNvSpPr>
          <p:nvPr>
            <p:ph idx="1"/>
          </p:nvPr>
        </p:nvSpPr>
        <p:spPr/>
        <p:txBody>
          <a:bodyPr>
            <a:normAutofit/>
          </a:bodyPr>
          <a:lstStyle/>
          <a:p>
            <a:r>
              <a:rPr lang="en-US" sz="4400" b="1" dirty="0"/>
              <a:t>Signage</a:t>
            </a:r>
          </a:p>
          <a:p>
            <a:r>
              <a:rPr lang="en-US" sz="4400" b="1" dirty="0"/>
              <a:t>Announcements</a:t>
            </a:r>
          </a:p>
          <a:p>
            <a:r>
              <a:rPr lang="en-US" sz="4400" b="1" dirty="0"/>
              <a:t>Explanations</a:t>
            </a:r>
          </a:p>
          <a:p>
            <a:pPr lvl="1"/>
            <a:r>
              <a:rPr lang="en-US" sz="4000" b="1" dirty="0"/>
              <a:t>Explain sights and sounds and reassure that it’s just a training exercise</a:t>
            </a:r>
          </a:p>
          <a:p>
            <a:endParaRPr lang="en-US" sz="4400" b="1" dirty="0"/>
          </a:p>
          <a:p>
            <a:pPr lvl="1"/>
            <a:endParaRPr lang="en-US" dirty="0"/>
          </a:p>
        </p:txBody>
      </p:sp>
      <p:pic>
        <p:nvPicPr>
          <p:cNvPr id="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6"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cstate="print"/>
          <a:stretch>
            <a:fillRect/>
          </a:stretch>
        </p:blipFill>
        <p:spPr>
          <a:xfrm>
            <a:off x="8737600" y="6451600"/>
            <a:ext cx="304800" cy="304800"/>
          </a:xfrm>
          <a:prstGeom prst="rect">
            <a:avLst/>
          </a:prstGeom>
        </p:spPr>
      </p:pic>
    </p:spTree>
    <p:custDataLst>
      <p:tags r:id="rId1"/>
    </p:custDataLst>
    <p:extLst>
      <p:ext uri="{BB962C8B-B14F-4D97-AF65-F5344CB8AC3E}">
        <p14:creationId xmlns:p14="http://schemas.microsoft.com/office/powerpoint/2010/main" val="157279781"/>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527"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Communications</a:t>
            </a:r>
          </a:p>
        </p:txBody>
      </p:sp>
      <p:sp>
        <p:nvSpPr>
          <p:cNvPr id="3" name="Content Placeholder 2"/>
          <p:cNvSpPr>
            <a:spLocks noGrp="1"/>
          </p:cNvSpPr>
          <p:nvPr>
            <p:ph idx="1"/>
          </p:nvPr>
        </p:nvSpPr>
        <p:spPr/>
        <p:txBody>
          <a:bodyPr/>
          <a:lstStyle/>
          <a:p>
            <a:r>
              <a:rPr lang="en-US" b="1" dirty="0"/>
              <a:t>Wilson Hospital Media Liaison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43446327"/>
      </p:ext>
    </p:extLst>
  </p:cSld>
  <p:clrMapOvr>
    <a:masterClrMapping/>
  </p:clrMapOvr>
  <p:transition spd="slow" advTm="269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a:solidFill>
                  <a:schemeClr val="tx2">
                    <a:lumMod val="75000"/>
                  </a:schemeClr>
                </a:solidFill>
              </a:rPr>
              <a:t>Suspending or Terminating Exercise</a:t>
            </a:r>
          </a:p>
        </p:txBody>
      </p:sp>
      <p:pic>
        <p:nvPicPr>
          <p:cNvPr id="4" name="~PP266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663089434"/>
      </p:ext>
    </p:extLst>
  </p:cSld>
  <p:clrMapOvr>
    <a:masterClrMapping/>
  </p:clrMapOvr>
  <p:transition spd="slow" advTm="55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Suspending or Terminating Exercise</a:t>
            </a:r>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Senior Controller and the SIMCELL</a:t>
            </a:r>
          </a:p>
          <a:p>
            <a:endParaRPr lang="en-US" dirty="0"/>
          </a:p>
        </p:txBody>
      </p:sp>
      <p:pic>
        <p:nvPicPr>
          <p:cNvPr id="5" name="~PP376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980003503"/>
      </p:ext>
    </p:extLst>
  </p:cSld>
  <p:clrMapOvr>
    <a:masterClrMapping/>
  </p:clrMapOvr>
  <p:transition spd="slow" advTm="540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0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a:solidFill>
                  <a:schemeClr val="tx2">
                    <a:lumMod val="75000"/>
                  </a:schemeClr>
                </a:solidFill>
              </a:rPr>
              <a:t>Player </a:t>
            </a:r>
            <a:br>
              <a:rPr sz="9600" b="1" dirty="0">
                <a:solidFill>
                  <a:schemeClr val="tx2">
                    <a:lumMod val="75000"/>
                  </a:schemeClr>
                </a:solidFill>
              </a:rPr>
            </a:br>
            <a:r>
              <a:rPr sz="9600" b="1" dirty="0">
                <a:solidFill>
                  <a:schemeClr val="tx2">
                    <a:lumMod val="75000"/>
                  </a:schemeClr>
                </a:solidFill>
              </a:rPr>
              <a:t>Hot</a:t>
            </a:r>
            <a:r>
              <a:rPr lang="en-US" sz="9600" b="1" dirty="0">
                <a:solidFill>
                  <a:schemeClr val="tx2">
                    <a:lumMod val="75000"/>
                  </a:schemeClr>
                </a:solidFill>
              </a:rPr>
              <a:t> W</a:t>
            </a:r>
            <a:r>
              <a:rPr sz="9600" b="1" dirty="0">
                <a:solidFill>
                  <a:schemeClr val="tx2">
                    <a:lumMod val="75000"/>
                  </a:schemeClr>
                </a:solidFill>
              </a:rPr>
              <a:t>ash</a:t>
            </a:r>
            <a:br>
              <a:rPr sz="9600" b="1" dirty="0">
                <a:solidFill>
                  <a:schemeClr val="tx2">
                    <a:lumMod val="75000"/>
                  </a:schemeClr>
                </a:solidFill>
              </a:rPr>
            </a:br>
            <a:r>
              <a:rPr sz="9600" dirty="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5" cstate="print"/>
          <a:srcRect/>
          <a:stretch>
            <a:fillRect/>
          </a:stretch>
        </p:blipFill>
        <p:spPr bwMode="auto">
          <a:xfrm>
            <a:off x="2945658" y="3276600"/>
            <a:ext cx="4167085" cy="2628901"/>
          </a:xfrm>
          <a:prstGeom prst="rect">
            <a:avLst/>
          </a:prstGeom>
          <a:noFill/>
        </p:spPr>
      </p:pic>
      <p:pic>
        <p:nvPicPr>
          <p:cNvPr id="5" name="~PP147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4026963644"/>
      </p:ext>
    </p:extLst>
  </p:cSld>
  <p:clrMapOvr>
    <a:masterClrMapping/>
  </p:clrMapOvr>
  <p:transition spd="slow" advTm="56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6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a:t>Immediately following end of play (ENDEX):</a:t>
            </a:r>
          </a:p>
          <a:p>
            <a:pPr marL="274320" indent="-274320" eaLnBrk="1" fontAlgn="auto" hangingPunct="1">
              <a:spcAft>
                <a:spcPts val="0"/>
              </a:spcAft>
              <a:buFont typeface="Wingdings" pitchFamily="2" charset="2"/>
              <a:buChar char="q"/>
              <a:defRPr/>
            </a:pPr>
            <a:r>
              <a:rPr lang="en-US" b="1" dirty="0"/>
              <a:t>Complete a player hot wash</a:t>
            </a:r>
          </a:p>
          <a:p>
            <a:pPr marL="274320" indent="-274320" eaLnBrk="1" fontAlgn="auto" hangingPunct="1">
              <a:spcAft>
                <a:spcPts val="0"/>
              </a:spcAft>
              <a:buFont typeface="Wingdings" pitchFamily="2" charset="2"/>
              <a:buChar char="q"/>
              <a:defRPr/>
            </a:pPr>
            <a:r>
              <a:rPr lang="en-US" b="1" dirty="0"/>
              <a:t>Controller/Evaluator will facilitate group discussion</a:t>
            </a:r>
          </a:p>
          <a:p>
            <a:pPr marL="274320" indent="-274320" eaLnBrk="1" fontAlgn="auto" hangingPunct="1">
              <a:spcAft>
                <a:spcPts val="0"/>
              </a:spcAft>
              <a:buFont typeface="Wingdings" pitchFamily="2" charset="2"/>
              <a:buChar char="q"/>
              <a:defRPr/>
            </a:pPr>
            <a:r>
              <a:rPr lang="en-US" b="1" dirty="0"/>
              <a:t>What went well/needs improvement</a:t>
            </a:r>
          </a:p>
          <a:p>
            <a:pPr marL="274320" indent="-274320" eaLnBrk="1" fontAlgn="auto" hangingPunct="1">
              <a:spcAft>
                <a:spcPts val="0"/>
              </a:spcAft>
              <a:buFont typeface="Wingdings" pitchFamily="2" charset="2"/>
              <a:buChar char="q"/>
              <a:defRPr/>
            </a:pPr>
            <a:r>
              <a:rPr lang="en-US" b="1" dirty="0"/>
              <a:t>Controller/Evaluator will document discussion on group feedback form</a:t>
            </a:r>
          </a:p>
          <a:p>
            <a:pPr marL="274320" indent="-274320" eaLnBrk="1" fontAlgn="auto" hangingPunct="1">
              <a:spcAft>
                <a:spcPts val="0"/>
              </a:spcAft>
              <a:buFont typeface="Wingdings" pitchFamily="2" charset="2"/>
              <a:buChar char="q"/>
              <a:defRPr/>
            </a:pPr>
            <a:r>
              <a:rPr lang="en-US" b="1" dirty="0"/>
              <a:t>Participant Feedback forms will be circulated and collected</a:t>
            </a:r>
          </a:p>
          <a:p>
            <a:pPr marL="274320" indent="-274320" eaLnBrk="1" fontAlgn="auto" hangingPunct="1">
              <a:spcAft>
                <a:spcPts val="0"/>
              </a:spcAft>
              <a:buFont typeface="Wingdings" pitchFamily="2" charset="2"/>
              <a:buChar char="v"/>
              <a:defRPr/>
            </a:pPr>
            <a:endParaRPr lang="en-US" dirty="0"/>
          </a:p>
          <a:p>
            <a:pPr marL="274320" indent="-274320" eaLnBrk="1" fontAlgn="auto" hangingPunct="1">
              <a:spcAft>
                <a:spcPts val="0"/>
              </a:spcAft>
              <a:buFont typeface="Wingdings" pitchFamily="2" charset="2"/>
              <a:buChar char="v"/>
              <a:defRPr/>
            </a:pPr>
            <a:endParaRPr lang="en-US" dirty="0"/>
          </a:p>
        </p:txBody>
      </p:sp>
      <p:pic>
        <p:nvPicPr>
          <p:cNvPr id="5" name="~PP183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4018854495"/>
      </p:ext>
    </p:extLst>
  </p:cSld>
  <p:clrMapOvr>
    <a:masterClrMapping/>
  </p:clrMapOvr>
  <p:transition spd="slow" advTm="451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1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a:t>EXPLAN</a:t>
            </a:r>
          </a:p>
          <a:p>
            <a:pPr marL="274320" indent="-274320" eaLnBrk="1" fontAlgn="auto" hangingPunct="1">
              <a:lnSpc>
                <a:spcPct val="80000"/>
              </a:lnSpc>
              <a:spcAft>
                <a:spcPts val="0"/>
              </a:spcAft>
              <a:buFont typeface="Wingdings" pitchFamily="2" charset="2"/>
              <a:buChar char="q"/>
              <a:defRPr/>
            </a:pPr>
            <a:r>
              <a:rPr lang="en-US" b="1" dirty="0"/>
              <a:t>Player Guide</a:t>
            </a:r>
          </a:p>
          <a:p>
            <a:pPr marL="274320" indent="-274320" eaLnBrk="1" fontAlgn="auto" hangingPunct="1">
              <a:lnSpc>
                <a:spcPct val="80000"/>
              </a:lnSpc>
              <a:spcAft>
                <a:spcPts val="0"/>
              </a:spcAft>
              <a:buFont typeface="Wingdings" pitchFamily="2" charset="2"/>
              <a:buChar char="q"/>
              <a:defRPr/>
            </a:pPr>
            <a:r>
              <a:rPr lang="en-US" b="1" dirty="0"/>
              <a:t>Player “Phone Book” with Communications Plan</a:t>
            </a:r>
          </a:p>
        </p:txBody>
      </p:sp>
      <p:pic>
        <p:nvPicPr>
          <p:cNvPr id="5" name="~PP155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218246205"/>
      </p:ext>
    </p:extLst>
  </p:cSld>
  <p:clrMapOvr>
    <a:masterClrMapping/>
  </p:clrMapOvr>
  <p:transition spd="slow" advTm="278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4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a:solidFill>
                  <a:schemeClr val="accent2"/>
                </a:solidFill>
              </a:rPr>
              <a:t>QUESTIONS?</a:t>
            </a:r>
            <a:br>
              <a:rPr lang="en-US" sz="8800" b="1" dirty="0">
                <a:solidFill>
                  <a:schemeClr val="accent2"/>
                </a:solidFill>
              </a:rPr>
            </a:br>
            <a:r>
              <a:rPr lang="en-US" sz="8000" b="1" dirty="0">
                <a:solidFill>
                  <a:schemeClr val="accent2"/>
                </a:solidFill>
              </a:rPr>
              <a:t>Email to david.gerstner@daytonohio.gov</a:t>
            </a:r>
            <a:endParaRPr sz="8000" b="1" dirty="0">
              <a:solidFill>
                <a:schemeClr val="accent2"/>
              </a:solidFill>
            </a:endParaRPr>
          </a:p>
        </p:txBody>
      </p:sp>
      <p:pic>
        <p:nvPicPr>
          <p:cNvPr id="4" name="~PP296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936339578"/>
      </p:ext>
    </p:extLst>
  </p:cSld>
  <p:clrMapOvr>
    <a:masterClrMapping/>
  </p:clrMapOvr>
  <p:transition spd="slow" advTm="338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5091112" y="4610180"/>
            <a:ext cx="4052888" cy="2247820"/>
          </a:xfrm>
          <a:prstGeom prst="rect">
            <a:avLst/>
          </a:prstGeom>
        </p:spPr>
      </p:pic>
      <p:pic>
        <p:nvPicPr>
          <p:cNvPr id="5" name="Picture 4"/>
          <p:cNvPicPr>
            <a:picLocks noChangeAspect="1"/>
          </p:cNvPicPr>
          <p:nvPr/>
        </p:nvPicPr>
        <p:blipFill>
          <a:blip r:embed="rId6"/>
          <a:stretch>
            <a:fillRect/>
          </a:stretch>
        </p:blipFill>
        <p:spPr>
          <a:xfrm>
            <a:off x="3286125" y="-26078"/>
            <a:ext cx="5857875" cy="2228850"/>
          </a:xfrm>
          <a:prstGeom prst="rect">
            <a:avLst/>
          </a:prstGeom>
        </p:spPr>
      </p:pic>
      <p:pic>
        <p:nvPicPr>
          <p:cNvPr id="6" name="Picture 5"/>
          <p:cNvPicPr>
            <a:picLocks noChangeAspect="1"/>
          </p:cNvPicPr>
          <p:nvPr/>
        </p:nvPicPr>
        <p:blipFill>
          <a:blip r:embed="rId7"/>
          <a:stretch>
            <a:fillRect/>
          </a:stretch>
        </p:blipFill>
        <p:spPr>
          <a:xfrm>
            <a:off x="2652440" y="2204689"/>
            <a:ext cx="3595960" cy="2405489"/>
          </a:xfrm>
          <a:prstGeom prst="rect">
            <a:avLst/>
          </a:prstGeom>
        </p:spPr>
      </p:pic>
      <p:pic>
        <p:nvPicPr>
          <p:cNvPr id="7" name="Picture 6"/>
          <p:cNvPicPr>
            <a:picLocks noChangeAspect="1"/>
          </p:cNvPicPr>
          <p:nvPr/>
        </p:nvPicPr>
        <p:blipFill rotWithShape="1">
          <a:blip r:embed="rId8"/>
          <a:srcRect l="8230"/>
          <a:stretch/>
        </p:blipFill>
        <p:spPr>
          <a:xfrm>
            <a:off x="0" y="-26078"/>
            <a:ext cx="3657600" cy="2230765"/>
          </a:xfrm>
          <a:prstGeom prst="rect">
            <a:avLst/>
          </a:prstGeom>
        </p:spPr>
      </p:pic>
      <p:pic>
        <p:nvPicPr>
          <p:cNvPr id="9" name="Picture 8"/>
          <p:cNvPicPr>
            <a:picLocks noChangeAspect="1"/>
          </p:cNvPicPr>
          <p:nvPr/>
        </p:nvPicPr>
        <p:blipFill>
          <a:blip r:embed="rId9"/>
          <a:stretch>
            <a:fillRect/>
          </a:stretch>
        </p:blipFill>
        <p:spPr>
          <a:xfrm>
            <a:off x="6032270" y="2197777"/>
            <a:ext cx="3111730" cy="2412404"/>
          </a:xfrm>
          <a:prstGeom prst="rect">
            <a:avLst/>
          </a:prstGeom>
        </p:spPr>
      </p:pic>
      <p:pic>
        <p:nvPicPr>
          <p:cNvPr id="10" name="Picture 9"/>
          <p:cNvPicPr>
            <a:picLocks noChangeAspect="1"/>
          </p:cNvPicPr>
          <p:nvPr/>
        </p:nvPicPr>
        <p:blipFill>
          <a:blip r:embed="rId10"/>
          <a:stretch>
            <a:fillRect/>
          </a:stretch>
        </p:blipFill>
        <p:spPr>
          <a:xfrm>
            <a:off x="807107" y="1744074"/>
            <a:ext cx="7286625" cy="457200"/>
          </a:xfrm>
          <a:prstGeom prst="rect">
            <a:avLst/>
          </a:prstGeom>
        </p:spPr>
      </p:pic>
      <p:sp>
        <p:nvSpPr>
          <p:cNvPr id="11" name="Rectangle 10"/>
          <p:cNvSpPr/>
          <p:nvPr/>
        </p:nvSpPr>
        <p:spPr>
          <a:xfrm>
            <a:off x="5251437" y="2185336"/>
            <a:ext cx="1895071" cy="400110"/>
          </a:xfrm>
          <a:prstGeom prst="rect">
            <a:avLst/>
          </a:prstGeom>
          <a:solidFill>
            <a:srgbClr val="C00000"/>
          </a:solidFill>
        </p:spPr>
        <p:txBody>
          <a:bodyPr wrap="none" lIns="91440" tIns="45720" rIns="91440" bIns="45720">
            <a:spAutoFit/>
          </a:bodyPr>
          <a:lstStyle/>
          <a:p>
            <a:pPr algn="ctr"/>
            <a:r>
              <a:rPr lang="en-U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May 31</a:t>
            </a:r>
            <a:r>
              <a:rPr lang="en-US" cap="none" spc="0" baseline="30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st</a:t>
            </a:r>
            <a:r>
              <a:rPr lang="en-U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 </a:t>
            </a:r>
            <a:r>
              <a:rPr lang="en-US" sz="20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rPr>
              <a:t>2019</a:t>
            </a:r>
            <a:endParaRPr lang="en-U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atang" panose="02030600000101010101" pitchFamily="18" charset="-127"/>
              <a:ea typeface="Batang" panose="02030600000101010101" pitchFamily="18" charset="-127"/>
            </a:endParaRPr>
          </a:p>
        </p:txBody>
      </p:sp>
      <p:pic>
        <p:nvPicPr>
          <p:cNvPr id="12" name="Picture 11"/>
          <p:cNvPicPr>
            <a:picLocks noChangeAspect="1"/>
          </p:cNvPicPr>
          <p:nvPr/>
        </p:nvPicPr>
        <p:blipFill rotWithShape="1">
          <a:blip r:embed="rId11"/>
          <a:srcRect l="5322" r="6098"/>
          <a:stretch/>
        </p:blipFill>
        <p:spPr>
          <a:xfrm>
            <a:off x="0" y="5498109"/>
            <a:ext cx="2256010" cy="1359892"/>
          </a:xfrm>
          <a:prstGeom prst="rect">
            <a:avLst/>
          </a:prstGeom>
        </p:spPr>
      </p:pic>
      <p:pic>
        <p:nvPicPr>
          <p:cNvPr id="13" name="Picture 12"/>
          <p:cNvPicPr>
            <a:picLocks noChangeAspect="1"/>
          </p:cNvPicPr>
          <p:nvPr/>
        </p:nvPicPr>
        <p:blipFill>
          <a:blip r:embed="rId12"/>
          <a:stretch>
            <a:fillRect/>
          </a:stretch>
        </p:blipFill>
        <p:spPr>
          <a:xfrm>
            <a:off x="-7212" y="2204687"/>
            <a:ext cx="2666864" cy="1410790"/>
          </a:xfrm>
          <a:prstGeom prst="rect">
            <a:avLst/>
          </a:prstGeom>
        </p:spPr>
      </p:pic>
      <p:pic>
        <p:nvPicPr>
          <p:cNvPr id="14" name="Picture 13"/>
          <p:cNvPicPr>
            <a:picLocks noChangeAspect="1"/>
          </p:cNvPicPr>
          <p:nvPr/>
        </p:nvPicPr>
        <p:blipFill>
          <a:blip r:embed="rId13"/>
          <a:stretch>
            <a:fillRect/>
          </a:stretch>
        </p:blipFill>
        <p:spPr>
          <a:xfrm>
            <a:off x="-12386" y="3581400"/>
            <a:ext cx="2664826" cy="1916709"/>
          </a:xfrm>
          <a:prstGeom prst="rect">
            <a:avLst/>
          </a:prstGeom>
        </p:spPr>
      </p:pic>
      <p:pic>
        <p:nvPicPr>
          <p:cNvPr id="8" name="Picture 7"/>
          <p:cNvPicPr>
            <a:picLocks noChangeAspect="1"/>
          </p:cNvPicPr>
          <p:nvPr/>
        </p:nvPicPr>
        <p:blipFill rotWithShape="1">
          <a:blip r:embed="rId14"/>
          <a:srcRect r="4887"/>
          <a:stretch/>
        </p:blipFill>
        <p:spPr>
          <a:xfrm>
            <a:off x="2256010" y="4610178"/>
            <a:ext cx="2849391" cy="2247822"/>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27881936"/>
      </p:ext>
    </p:extLst>
  </p:cSld>
  <p:clrMapOvr>
    <a:masterClrMapping/>
  </p:clrMapOvr>
  <mc:AlternateContent xmlns:mc="http://schemas.openxmlformats.org/markup-compatibility/2006" xmlns:p14="http://schemas.microsoft.com/office/powerpoint/2010/main">
    <mc:Choice Requires="p14">
      <p:transition spd="slow" p14:dur="2000" advTm="8546"/>
    </mc:Choice>
    <mc:Fallback xmlns="">
      <p:transition spd="slow" advTm="85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a:solidFill>
                  <a:schemeClr val="tx2"/>
                </a:solidFill>
              </a:rPr>
              <a:t>THANK YOU FOR PARTICIPATING!</a:t>
            </a:r>
            <a:br>
              <a:rPr lang="en-US" b="1" dirty="0"/>
            </a:br>
            <a:br>
              <a:rPr lang="en-US" b="1" dirty="0"/>
            </a:br>
            <a:r>
              <a:rPr lang="en-US" b="1" dirty="0">
                <a:solidFill>
                  <a:schemeClr val="accent3"/>
                </a:solidFill>
              </a:rPr>
              <a:t>PLEASE COMPLETE THE EVALUATION FORMS AFTER THE EXERCISE!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7912421"/>
      </p:ext>
    </p:extLst>
  </p:cSld>
  <p:clrMapOvr>
    <a:masterClrMapping/>
  </p:clrMapOvr>
  <p:transition spd="slow" advTm="596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359898"/>
            <a:ext cx="8153400" cy="935502"/>
          </a:xfrm>
        </p:spPr>
        <p:txBody>
          <a:bodyPr>
            <a:noAutofit/>
          </a:bodyPr>
          <a:lstStyle/>
          <a:p>
            <a:pPr algn="ctr"/>
            <a:r>
              <a:rPr lang="en-US" sz="3600" b="1" dirty="0"/>
              <a:t>Dawn of a New Day Player Pre-brief</a:t>
            </a:r>
          </a:p>
        </p:txBody>
      </p:sp>
      <p:sp>
        <p:nvSpPr>
          <p:cNvPr id="3" name="Subtitle 2"/>
          <p:cNvSpPr>
            <a:spLocks noGrp="1"/>
          </p:cNvSpPr>
          <p:nvPr>
            <p:ph type="subTitle" idx="1"/>
          </p:nvPr>
        </p:nvSpPr>
        <p:spPr>
          <a:xfrm>
            <a:off x="1143000" y="1219200"/>
            <a:ext cx="7711440" cy="2286000"/>
          </a:xfrm>
        </p:spPr>
        <p:txBody>
          <a:bodyPr anchor="ctr">
            <a:normAutofit/>
          </a:bodyPr>
          <a:lstStyle/>
          <a:p>
            <a:pPr algn="ctr"/>
            <a:r>
              <a:rPr lang="en-US" sz="3200" b="1" dirty="0">
                <a:solidFill>
                  <a:schemeClr val="tx1"/>
                </a:solidFill>
              </a:rPr>
              <a:t>Full Scale Exercise</a:t>
            </a:r>
          </a:p>
          <a:p>
            <a:pPr algn="ctr"/>
            <a:r>
              <a:rPr lang="en-US" sz="2800" b="1" dirty="0">
                <a:solidFill>
                  <a:schemeClr val="tx1"/>
                </a:solidFill>
              </a:rPr>
              <a:t>Saturday, June 8</a:t>
            </a:r>
            <a:r>
              <a:rPr lang="en-US" sz="2800" b="1" baseline="30000" dirty="0">
                <a:solidFill>
                  <a:schemeClr val="tx1"/>
                </a:solidFill>
              </a:rPr>
              <a:t>th</a:t>
            </a:r>
            <a:r>
              <a:rPr lang="en-US" sz="2800" b="1" dirty="0">
                <a:solidFill>
                  <a:schemeClr val="tx1"/>
                </a:solidFill>
              </a:rPr>
              <a:t>, 2019, 8:00AM-12:00PM</a:t>
            </a:r>
          </a:p>
          <a:p>
            <a:pPr algn="ctr"/>
            <a:endParaRPr lang="en-US" sz="2800" b="1" dirty="0">
              <a:solidFill>
                <a:schemeClr val="tx1"/>
              </a:solidFill>
            </a:endParaRPr>
          </a:p>
          <a:p>
            <a:pPr algn="ctr"/>
            <a:r>
              <a:rPr lang="en-US" sz="3600" b="1"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City of Sidney</a:t>
            </a: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a:t>Presented by: </a:t>
            </a:r>
          </a:p>
          <a:p>
            <a:r>
              <a:rPr lang="en-US" b="1" dirty="0"/>
              <a:t>David Gerstner</a:t>
            </a:r>
          </a:p>
          <a:p>
            <a:r>
              <a:rPr lang="en-US" b="1" dirty="0"/>
              <a:t>Dayton MMRS Coordinator</a:t>
            </a:r>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7"/>
          <a:stretch>
            <a:fillRect/>
          </a:stretch>
        </p:blipFill>
        <p:spPr>
          <a:xfrm>
            <a:off x="3121232" y="3600898"/>
            <a:ext cx="3889168" cy="1352102"/>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52790228"/>
      </p:ext>
    </p:extLst>
  </p:cSld>
  <p:clrMapOvr>
    <a:masterClrMapping/>
  </p:clrMapOvr>
  <p:transition spd="slow" advTm="4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Orlando Response</a:t>
            </a:r>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3323" y="4336472"/>
            <a:ext cx="4070961" cy="228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969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96000" y="838200"/>
            <a:ext cx="2819400" cy="187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P359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2704241468"/>
      </p:ext>
    </p:extLst>
  </p:cSld>
  <p:clrMapOvr>
    <a:masterClrMapping/>
  </p:clrMapOvr>
  <p:transition spd="slow" advTm="189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485"/>
          <a:stretch/>
        </p:blipFill>
        <p:spPr bwMode="auto">
          <a:xfrm>
            <a:off x="5104614" y="4629150"/>
            <a:ext cx="4037814"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5" cstate="print">
            <a:extLst>
              <a:ext uri="{28A0092B-C50C-407E-A947-70E740481C1C}">
                <a14:useLocalDpi xmlns:a14="http://schemas.microsoft.com/office/drawing/2010/main" val="0"/>
              </a:ext>
            </a:extLst>
          </a:blip>
          <a:srcRect/>
          <a:stretch>
            <a:fillRect/>
          </a:stretch>
        </p:blipFill>
        <p:spPr bwMode="auto">
          <a:xfrm>
            <a:off x="6056328" y="0"/>
            <a:ext cx="3086100" cy="2056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25" t="45833" r="3473"/>
          <a:stretch/>
        </p:blipFill>
        <p:spPr bwMode="auto">
          <a:xfrm>
            <a:off x="2743200" y="2219325"/>
            <a:ext cx="5124450" cy="2228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a:solidFill>
                  <a:schemeClr val="tx2"/>
                </a:solidFill>
                <a:effectLst>
                  <a:outerShdw blurRad="38100" dist="38100" dir="2700000" algn="tl">
                    <a:srgbClr val="000000">
                      <a:alpha val="43137"/>
                    </a:srgbClr>
                  </a:outerShdw>
                </a:effectLst>
                <a:latin typeface="+mj-lt"/>
              </a:rPr>
              <a:t>Las Vegas Response</a:t>
            </a:r>
          </a:p>
        </p:txBody>
      </p:sp>
      <p:pic>
        <p:nvPicPr>
          <p:cNvPr id="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0600" y="4584333"/>
            <a:ext cx="4037814" cy="2273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P393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753631620"/>
      </p:ext>
    </p:extLst>
  </p:cSld>
  <p:clrMapOvr>
    <a:masterClrMapping/>
  </p:clrMapOvr>
  <p:transition advTm="205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53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a:xfrm>
            <a:off x="1435608" y="1447800"/>
            <a:ext cx="7555992" cy="4800600"/>
          </a:xfrm>
        </p:spPr>
        <p:txBody>
          <a:bodyPr>
            <a:normAutofit/>
          </a:bodyPr>
          <a:lstStyle/>
          <a:p>
            <a:r>
              <a:rPr lang="en-US" b="1" dirty="0"/>
              <a:t>Multiple organizations participating</a:t>
            </a:r>
          </a:p>
          <a:p>
            <a:r>
              <a:rPr lang="en-US" b="1" dirty="0"/>
              <a:t>Lead-in scenario provided on Wednesday, June 5th via e-mail</a:t>
            </a:r>
          </a:p>
          <a:p>
            <a:r>
              <a:rPr lang="en-US" b="1" dirty="0"/>
              <a:t>Exercise date is </a:t>
            </a:r>
            <a:r>
              <a:rPr lang="en-US" b="1" dirty="0">
                <a:solidFill>
                  <a:srgbClr val="FF0000"/>
                </a:solidFill>
              </a:rPr>
              <a:t>Saturday, June 8</a:t>
            </a:r>
            <a:r>
              <a:rPr lang="en-US" b="1" baseline="30000" dirty="0">
                <a:solidFill>
                  <a:srgbClr val="FF0000"/>
                </a:solidFill>
              </a:rPr>
              <a:t>th</a:t>
            </a:r>
            <a:r>
              <a:rPr lang="en-US" b="1" dirty="0">
                <a:solidFill>
                  <a:srgbClr val="FF0000"/>
                </a:solidFill>
              </a:rPr>
              <a:t> </a:t>
            </a:r>
          </a:p>
          <a:p>
            <a:r>
              <a:rPr lang="en-US" b="1" dirty="0"/>
              <a:t>Exercise will run from </a:t>
            </a:r>
            <a:r>
              <a:rPr lang="en-US" b="1" u="sng" dirty="0"/>
              <a:t>approximately</a:t>
            </a:r>
            <a:r>
              <a:rPr lang="en-US" b="1" dirty="0"/>
              <a:t> </a:t>
            </a:r>
            <a:r>
              <a:rPr lang="en-US" b="1" dirty="0">
                <a:solidFill>
                  <a:srgbClr val="FF0000"/>
                </a:solidFill>
              </a:rPr>
              <a:t>8:00 AM – 11:30 AM</a:t>
            </a:r>
          </a:p>
          <a:p>
            <a:r>
              <a:rPr lang="en-US" b="1" dirty="0"/>
              <a:t>Hospital play will begin at </a:t>
            </a:r>
            <a:r>
              <a:rPr lang="en-US" b="1" dirty="0">
                <a:solidFill>
                  <a:srgbClr val="FF0000"/>
                </a:solidFill>
              </a:rPr>
              <a:t>~9 AM</a:t>
            </a:r>
          </a:p>
          <a:p>
            <a:r>
              <a:rPr lang="en-US" b="1" dirty="0"/>
              <a:t>Half-hour Hot Wash following</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77292110"/>
      </p:ext>
    </p:extLst>
  </p:cSld>
  <p:clrMapOvr>
    <a:masterClrMapping/>
  </p:clrMapOvr>
  <p:transition spd="slow" advTm="5881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Exercise Parameters (continued)</a:t>
            </a:r>
          </a:p>
        </p:txBody>
      </p:sp>
      <p:sp>
        <p:nvSpPr>
          <p:cNvPr id="3" name="Content Placeholder 2"/>
          <p:cNvSpPr>
            <a:spLocks noGrp="1"/>
          </p:cNvSpPr>
          <p:nvPr>
            <p:ph idx="1"/>
          </p:nvPr>
        </p:nvSpPr>
        <p:spPr>
          <a:xfrm>
            <a:off x="1435608" y="1447800"/>
            <a:ext cx="7403592" cy="4800600"/>
          </a:xfrm>
        </p:spPr>
        <p:txBody>
          <a:bodyPr/>
          <a:lstStyle/>
          <a:p>
            <a:r>
              <a:rPr lang="en-US" sz="2800" b="1" dirty="0"/>
              <a:t>Participants should be on location 30 minutes prior to start of exercise</a:t>
            </a:r>
          </a:p>
          <a:p>
            <a:r>
              <a:rPr lang="en-US" sz="2800" b="1" dirty="0"/>
              <a:t>Hospital will receive multiple patients</a:t>
            </a:r>
          </a:p>
          <a:p>
            <a:r>
              <a:rPr lang="en-US" sz="2800" b="1" dirty="0"/>
              <a:t>EMS and Hospital will use Drill Triage Tags provided for exercise</a:t>
            </a:r>
          </a:p>
          <a:p>
            <a:r>
              <a:rPr lang="en-US" sz="2800" b="1" dirty="0"/>
              <a:t>Hospital will track patients with </a:t>
            </a:r>
            <a:r>
              <a:rPr lang="en-US" sz="2800" b="1" dirty="0" err="1"/>
              <a:t>OHTrac</a:t>
            </a:r>
            <a:endParaRPr lang="en-US" sz="2800" b="1" dirty="0"/>
          </a:p>
          <a:p>
            <a:pPr lvl="1"/>
            <a:r>
              <a:rPr lang="en-US" sz="2400" b="1" dirty="0"/>
              <a:t>Need to create </a:t>
            </a:r>
            <a:r>
              <a:rPr lang="en-US" sz="2400" b="1" dirty="0" err="1"/>
              <a:t>OHTrac</a:t>
            </a:r>
            <a:r>
              <a:rPr lang="en-US" sz="2400" b="1" dirty="0"/>
              <a:t> incident</a:t>
            </a:r>
          </a:p>
          <a:p>
            <a:pPr lvl="1"/>
            <a:r>
              <a:rPr lang="en-US" sz="2400" b="1" dirty="0"/>
              <a:t>Update GDAHA </a:t>
            </a:r>
            <a:r>
              <a:rPr lang="en-US" sz="2400" b="1" dirty="0" err="1"/>
              <a:t>Surgenet</a:t>
            </a:r>
            <a:r>
              <a:rPr lang="en-US" sz="2400" b="1" dirty="0"/>
              <a:t> MCI Page</a:t>
            </a:r>
          </a:p>
          <a:p>
            <a:endParaRPr lang="en-US" dirty="0"/>
          </a:p>
        </p:txBody>
      </p:sp>
      <p:pic>
        <p:nvPicPr>
          <p:cNvPr id="5" name="~PP352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724900" y="6438900"/>
            <a:ext cx="304800" cy="304800"/>
          </a:xfrm>
          <a:prstGeom prst="rect">
            <a:avLst/>
          </a:prstGeom>
        </p:spPr>
      </p:pic>
    </p:spTree>
    <p:extLst>
      <p:ext uri="{BB962C8B-B14F-4D97-AF65-F5344CB8AC3E}">
        <p14:creationId xmlns:p14="http://schemas.microsoft.com/office/powerpoint/2010/main" val="3154785796"/>
      </p:ext>
    </p:extLst>
  </p:cSld>
  <p:clrMapOvr>
    <a:masterClrMapping/>
  </p:clrMapOvr>
  <p:transition spd="slow" advTm="49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1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5.8|20"/>
</p:tagLst>
</file>

<file path=ppt/tags/tag2.xml><?xml version="1.0" encoding="utf-8"?>
<p:tagLst xmlns:a="http://schemas.openxmlformats.org/drawingml/2006/main" xmlns:r="http://schemas.openxmlformats.org/officeDocument/2006/relationships" xmlns:p="http://schemas.openxmlformats.org/presentationml/2006/main">
  <p:tag name="TIMING" val="|47|12.8|11.6|8.5|3.1"/>
</p:tagLst>
</file>

<file path=ppt/tags/tag3.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10522</TotalTime>
  <Words>1544</Words>
  <Application>Microsoft Office PowerPoint</Application>
  <PresentationFormat>On-screen Show (4:3)</PresentationFormat>
  <Paragraphs>236</Paragraphs>
  <Slides>40</Slides>
  <Notes>4</Notes>
  <HiddenSlides>0</HiddenSlides>
  <MMClips>40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Batang</vt:lpstr>
      <vt:lpstr>Arial</vt:lpstr>
      <vt:lpstr>Calibri</vt:lpstr>
      <vt:lpstr>Gill Sans MT</vt:lpstr>
      <vt:lpstr>Verdana</vt:lpstr>
      <vt:lpstr>Wingdings</vt:lpstr>
      <vt:lpstr>Wingdings 2</vt:lpstr>
      <vt:lpstr>Solstice</vt:lpstr>
      <vt:lpstr>Marjory Stoneman Douglas High School  Parkland, FL – February 14, 2018</vt:lpstr>
      <vt:lpstr>Santa Fe  High School  Santa Fe, TX May 18, 2018</vt:lpstr>
      <vt:lpstr>PowerPoint Presentation</vt:lpstr>
      <vt:lpstr>PowerPoint Presentation</vt:lpstr>
      <vt:lpstr>Dawn of a New Day Player Pre-brief</vt:lpstr>
      <vt:lpstr>Orlando Response</vt:lpstr>
      <vt:lpstr>PowerPoint Presentation</vt:lpstr>
      <vt:lpstr>Exercise Parameters </vt:lpstr>
      <vt:lpstr>Exercise Parameters (continued)</vt:lpstr>
      <vt:lpstr>Player Rules of Conduct</vt:lpstr>
      <vt:lpstr>SAFETY!</vt:lpstr>
      <vt:lpstr>Exercise Assumptions</vt:lpstr>
      <vt:lpstr>Exercise Assumptions</vt:lpstr>
      <vt:lpstr>PowerPoint Presentation</vt:lpstr>
      <vt:lpstr>Scenario </vt:lpstr>
      <vt:lpstr>Scenario </vt:lpstr>
      <vt:lpstr>Law Enforcement Agency Activities:</vt:lpstr>
      <vt:lpstr>Fire and EMS Agency Activities:</vt:lpstr>
      <vt:lpstr>Fire and EMS Agency Activities:</vt:lpstr>
      <vt:lpstr>Fire and EMS Agency Activities:</vt:lpstr>
      <vt:lpstr>Wilson Hospital Activities:</vt:lpstr>
      <vt:lpstr>PowerPoint Presentation</vt:lpstr>
      <vt:lpstr>Dayton MMRS Triage Ribbon Kit</vt:lpstr>
      <vt:lpstr>Victim Envelopes</vt:lpstr>
      <vt:lpstr>Victim Envelopes</vt:lpstr>
      <vt:lpstr>Labs and Imaging</vt:lpstr>
      <vt:lpstr>Labelling</vt:lpstr>
      <vt:lpstr>OR Cards</vt:lpstr>
      <vt:lpstr>Participants</vt:lpstr>
      <vt:lpstr>Participants</vt:lpstr>
      <vt:lpstr>Participating Organizations</vt:lpstr>
      <vt:lpstr>Communications: </vt:lpstr>
      <vt:lpstr>Communications</vt:lpstr>
      <vt:lpstr>Suspending or Terminating Exercise</vt:lpstr>
      <vt:lpstr>Suspending or Terminating Exercise</vt:lpstr>
      <vt:lpstr>Player  Hot Wash Debrief</vt:lpstr>
      <vt:lpstr>Player Hot Wash</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Chris Vecchi</cp:lastModifiedBy>
  <cp:revision>361</cp:revision>
  <cp:lastPrinted>2017-12-11T15:31:04Z</cp:lastPrinted>
  <dcterms:created xsi:type="dcterms:W3CDTF">2015-04-08T12:34:16Z</dcterms:created>
  <dcterms:modified xsi:type="dcterms:W3CDTF">2019-06-05T00:57:06Z</dcterms:modified>
</cp:coreProperties>
</file>